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85" r:id="rId3"/>
    <p:sldId id="418" r:id="rId4"/>
    <p:sldId id="258" r:id="rId5"/>
    <p:sldId id="260" r:id="rId6"/>
    <p:sldId id="419" r:id="rId7"/>
    <p:sldId id="387" r:id="rId8"/>
    <p:sldId id="388" r:id="rId9"/>
    <p:sldId id="389" r:id="rId10"/>
    <p:sldId id="336" r:id="rId11"/>
    <p:sldId id="335" r:id="rId12"/>
    <p:sldId id="316" r:id="rId13"/>
    <p:sldId id="380" r:id="rId14"/>
    <p:sldId id="381" r:id="rId15"/>
    <p:sldId id="351" r:id="rId16"/>
    <p:sldId id="352" r:id="rId17"/>
    <p:sldId id="393" r:id="rId18"/>
    <p:sldId id="394" r:id="rId19"/>
    <p:sldId id="396" r:id="rId20"/>
    <p:sldId id="395" r:id="rId21"/>
    <p:sldId id="356" r:id="rId22"/>
    <p:sldId id="357" r:id="rId23"/>
    <p:sldId id="399" r:id="rId24"/>
    <p:sldId id="362" r:id="rId25"/>
    <p:sldId id="363" r:id="rId26"/>
    <p:sldId id="425" r:id="rId27"/>
    <p:sldId id="371" r:id="rId28"/>
    <p:sldId id="408" r:id="rId29"/>
    <p:sldId id="409" r:id="rId30"/>
    <p:sldId id="398" r:id="rId31"/>
    <p:sldId id="410" r:id="rId32"/>
    <p:sldId id="411" r:id="rId33"/>
    <p:sldId id="413" r:id="rId34"/>
    <p:sldId id="422" r:id="rId35"/>
    <p:sldId id="426" r:id="rId36"/>
    <p:sldId id="427" r:id="rId37"/>
    <p:sldId id="428" r:id="rId38"/>
    <p:sldId id="424" r:id="rId39"/>
    <p:sldId id="429" r:id="rId40"/>
    <p:sldId id="379" r:id="rId41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1FFBA"/>
    <a:srgbClr val="00682F"/>
    <a:srgbClr val="F0F2DC"/>
    <a:srgbClr val="FCF4DC"/>
    <a:srgbClr val="FEF6DA"/>
    <a:srgbClr val="FA2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HALFALLAH%20DE4\04.%20STATISTIQUES\03.%20RETROSPECTIVES%201987-2014\Retrospectives%201987-2014-%20Fr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KHALFALLAH%20DE4\04.%20STATISTIQUES\03.%20RETROSPECTIVES%201987-2014\Retrospectives%201987-2014-%20Fr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RAVAIL\KHALFALLAH%20DE3\14.%20RCREEE\NREAP\Donn&#233;es%20sources%201803201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TRAVAIL\KHALFALLAH%20DE3\14.%20RCREEE\NREAP\Donn&#233;es%20sources%201803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sz="2400" b="1" i="0" u="none" strike="noStrike" kern="1200" baseline="0">
                <a:solidFill>
                  <a:srgbClr val="0000FF"/>
                </a:solidFill>
                <a:latin typeface="Century Gothic"/>
                <a:ea typeface="Century Gothic"/>
                <a:cs typeface="Century Gothic"/>
              </a:defRPr>
            </a:pPr>
            <a:r>
              <a:rPr lang="en-US" sz="2400" b="1" i="0" u="none" strike="noStrike" kern="1200" baseline="0" dirty="0" err="1">
                <a:solidFill>
                  <a:srgbClr val="0000FF"/>
                </a:solidFill>
                <a:latin typeface="Century Gothic"/>
                <a:ea typeface="Century Gothic"/>
                <a:cs typeface="Century Gothic"/>
              </a:rPr>
              <a:t>ktoe</a:t>
            </a:r>
            <a:endParaRPr lang="en-US" sz="2400" b="1" i="0" u="none" strike="noStrike" kern="1200" baseline="0" dirty="0">
              <a:solidFill>
                <a:srgbClr val="0000FF"/>
              </a:solidFill>
              <a:latin typeface="Century Gothic"/>
              <a:ea typeface="Century Gothic"/>
              <a:cs typeface="Century Gothic"/>
            </a:endParaRPr>
          </a:p>
        </c:rich>
      </c:tx>
      <c:layout>
        <c:manualLayout>
          <c:xMode val="edge"/>
          <c:yMode val="edge"/>
          <c:x val="4.3147321220265586E-2"/>
          <c:y val="8.440385869065306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037130098826967"/>
          <c:y val="0.22440944881889885"/>
          <c:w val="0.81666899969204054"/>
          <c:h val="0.54685621497962267"/>
        </c:manualLayout>
      </c:layout>
      <c:areaChart>
        <c:grouping val="stacked"/>
        <c:varyColors val="0"/>
        <c:ser>
          <c:idx val="0"/>
          <c:order val="0"/>
          <c:tx>
            <c:v>Oil</c:v>
          </c:tx>
          <c:spPr>
            <a:solidFill>
              <a:srgbClr val="3366FF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'[Retrospectives 1987-2014- Fr.xls]Bilan EP'!$F$3:$M$3,'[Retrospectives 1987-2014- Fr.xls]Bilan EP'!$C$18:$T$18</c:f>
              <c:numCache>
                <c:formatCode>0</c:formatCode>
                <c:ptCount val="26"/>
                <c:pt idx="0">
                  <c:v>4619</c:v>
                </c:pt>
                <c:pt idx="1">
                  <c:v>5293</c:v>
                </c:pt>
                <c:pt idx="2">
                  <c:v>5308</c:v>
                </c:pt>
                <c:pt idx="3">
                  <c:v>4757</c:v>
                </c:pt>
                <c:pt idx="4">
                  <c:v>4475</c:v>
                </c:pt>
                <c:pt idx="5">
                  <c:v>4343</c:v>
                </c:pt>
                <c:pt idx="6">
                  <c:v>4305</c:v>
                </c:pt>
                <c:pt idx="7">
                  <c:v>3890</c:v>
                </c:pt>
                <c:pt idx="8">
                  <c:v>3974</c:v>
                </c:pt>
                <c:pt idx="9">
                  <c:v>4027</c:v>
                </c:pt>
                <c:pt idx="10">
                  <c:v>3740</c:v>
                </c:pt>
                <c:pt idx="11">
                  <c:v>3420</c:v>
                </c:pt>
                <c:pt idx="12">
                  <c:v>3553</c:v>
                </c:pt>
                <c:pt idx="13">
                  <c:v>3230</c:v>
                </c:pt>
                <c:pt idx="14">
                  <c:v>3412</c:v>
                </c:pt>
                <c:pt idx="15">
                  <c:v>3479</c:v>
                </c:pt>
                <c:pt idx="16">
                  <c:v>3333</c:v>
                </c:pt>
                <c:pt idx="17">
                  <c:v>4648.3</c:v>
                </c:pt>
                <c:pt idx="18">
                  <c:v>4237</c:v>
                </c:pt>
                <c:pt idx="19">
                  <c:v>4004.54</c:v>
                </c:pt>
                <c:pt idx="20">
                  <c:v>3834.5</c:v>
                </c:pt>
                <c:pt idx="21">
                  <c:v>3408.5</c:v>
                </c:pt>
                <c:pt idx="22">
                  <c:v>3409</c:v>
                </c:pt>
                <c:pt idx="23">
                  <c:v>2923</c:v>
                </c:pt>
                <c:pt idx="24">
                  <c:v>2595</c:v>
                </c:pt>
                <c:pt idx="25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D-475E-8D35-FC7AFF7ACA13}"/>
            </c:ext>
          </c:extLst>
        </c:ser>
        <c:ser>
          <c:idx val="1"/>
          <c:order val="1"/>
          <c:tx>
            <c:v>National Gas</c:v>
          </c:tx>
          <c:spPr>
            <a:solidFill>
              <a:srgbClr val="008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'[Retrospectives 1987-2014- Fr.xls]Bilan EP'!$F$4:$M$4,'[Retrospectives 1987-2014- Fr.xls]Bilan EP'!$C$19:$T$19</c:f>
              <c:numCache>
                <c:formatCode>0</c:formatCode>
                <c:ptCount val="26"/>
                <c:pt idx="0">
                  <c:v>276.3</c:v>
                </c:pt>
                <c:pt idx="1">
                  <c:v>216.9</c:v>
                </c:pt>
                <c:pt idx="2">
                  <c:v>215.1</c:v>
                </c:pt>
                <c:pt idx="3">
                  <c:v>187.38000000000051</c:v>
                </c:pt>
                <c:pt idx="4">
                  <c:v>166.41</c:v>
                </c:pt>
                <c:pt idx="5">
                  <c:v>132.001</c:v>
                </c:pt>
                <c:pt idx="6">
                  <c:v>753.48</c:v>
                </c:pt>
                <c:pt idx="7">
                  <c:v>1464.57</c:v>
                </c:pt>
                <c:pt idx="8">
                  <c:v>1660.86</c:v>
                </c:pt>
                <c:pt idx="9">
                  <c:v>1603.8</c:v>
                </c:pt>
                <c:pt idx="10">
                  <c:v>1753.2</c:v>
                </c:pt>
                <c:pt idx="11">
                  <c:v>2027.6999999999998</c:v>
                </c:pt>
                <c:pt idx="12">
                  <c:v>1928.7</c:v>
                </c:pt>
                <c:pt idx="13">
                  <c:v>1967.3999999999999</c:v>
                </c:pt>
                <c:pt idx="14">
                  <c:v>2071.8000000000002</c:v>
                </c:pt>
                <c:pt idx="15">
                  <c:v>2090.7000000000003</c:v>
                </c:pt>
                <c:pt idx="16">
                  <c:v>1922.5800000000002</c:v>
                </c:pt>
                <c:pt idx="17">
                  <c:v>1832.7</c:v>
                </c:pt>
                <c:pt idx="18">
                  <c:v>1837.8</c:v>
                </c:pt>
                <c:pt idx="19">
                  <c:v>2258</c:v>
                </c:pt>
                <c:pt idx="20">
                  <c:v>2728</c:v>
                </c:pt>
                <c:pt idx="21">
                  <c:v>2595</c:v>
                </c:pt>
                <c:pt idx="22">
                  <c:v>2508</c:v>
                </c:pt>
                <c:pt idx="23">
                  <c:v>2716</c:v>
                </c:pt>
                <c:pt idx="24">
                  <c:v>2471.4</c:v>
                </c:pt>
                <c:pt idx="25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FD-475E-8D35-FC7AFF7ACA13}"/>
            </c:ext>
          </c:extLst>
        </c:ser>
        <c:ser>
          <c:idx val="2"/>
          <c:order val="2"/>
          <c:tx>
            <c:v>Algerian Transit Gas</c:v>
          </c:tx>
          <c:spPr>
            <a:solidFill>
              <a:srgbClr val="00B05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'[Retrospectives 1987-2014- Fr.xls]Bilan EP'!$F$5:$M$5,'[Retrospectives 1987-2014- Fr.xls]Bilan EP'!$C$20:$T$20</c:f>
              <c:numCache>
                <c:formatCode>0</c:formatCode>
                <c:ptCount val="26"/>
                <c:pt idx="0">
                  <c:v>495</c:v>
                </c:pt>
                <c:pt idx="1">
                  <c:v>628.20000000000005</c:v>
                </c:pt>
                <c:pt idx="2">
                  <c:v>696.6</c:v>
                </c:pt>
                <c:pt idx="3">
                  <c:v>649.79999999999995</c:v>
                </c:pt>
                <c:pt idx="4">
                  <c:v>537.29999999999995</c:v>
                </c:pt>
                <c:pt idx="5">
                  <c:v>804.6</c:v>
                </c:pt>
                <c:pt idx="6">
                  <c:v>865.8</c:v>
                </c:pt>
                <c:pt idx="7">
                  <c:v>828</c:v>
                </c:pt>
                <c:pt idx="8">
                  <c:v>937.8</c:v>
                </c:pt>
                <c:pt idx="9">
                  <c:v>1090.8</c:v>
                </c:pt>
                <c:pt idx="10">
                  <c:v>1160.0999999999999</c:v>
                </c:pt>
                <c:pt idx="11">
                  <c:v>1009.8</c:v>
                </c:pt>
                <c:pt idx="12">
                  <c:v>945.9</c:v>
                </c:pt>
                <c:pt idx="13">
                  <c:v>985.5</c:v>
                </c:pt>
                <c:pt idx="14">
                  <c:v>1087.2</c:v>
                </c:pt>
                <c:pt idx="15">
                  <c:v>1161.3599999999999</c:v>
                </c:pt>
                <c:pt idx="16">
                  <c:v>1153.53</c:v>
                </c:pt>
                <c:pt idx="17">
                  <c:v>1042.9000000000001</c:v>
                </c:pt>
                <c:pt idx="18">
                  <c:v>1147.5</c:v>
                </c:pt>
                <c:pt idx="19">
                  <c:v>972</c:v>
                </c:pt>
                <c:pt idx="20">
                  <c:v>1175</c:v>
                </c:pt>
                <c:pt idx="21">
                  <c:v>959</c:v>
                </c:pt>
                <c:pt idx="22">
                  <c:v>924</c:v>
                </c:pt>
                <c:pt idx="23">
                  <c:v>559</c:v>
                </c:pt>
                <c:pt idx="24">
                  <c:v>299.10000000000002</c:v>
                </c:pt>
                <c:pt idx="25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FD-475E-8D35-FC7AFF7AC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214848"/>
        <c:axId val="75436416"/>
      </c:areaChart>
      <c:lineChart>
        <c:grouping val="standard"/>
        <c:varyColors val="0"/>
        <c:ser>
          <c:idx val="3"/>
          <c:order val="3"/>
          <c:tx>
            <c:v>Consumption</c:v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'[Retrospectives 1987-2014- Fr.xls]Bilan EP'!$F$2:$M$2,'[Retrospectives 1987-2014- Fr.xls]Bilan EP'!$C$17:$T$17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2035</c:v>
                </c:pt>
              </c:numCache>
            </c:numRef>
          </c:cat>
          <c:val>
            <c:numRef>
              <c:f>'[Retrospectives 1987-2014- Fr.xls]Bilan EP'!$F$14:$M$14,'[Retrospectives 1987-2014- Fr.xls]Bilan EP'!$C$29:$T$29</c:f>
              <c:numCache>
                <c:formatCode>0</c:formatCode>
                <c:ptCount val="26"/>
                <c:pt idx="0">
                  <c:v>4355.925756873874</c:v>
                </c:pt>
                <c:pt idx="1">
                  <c:v>4336.7165509099104</c:v>
                </c:pt>
                <c:pt idx="2">
                  <c:v>4716.3238620000002</c:v>
                </c:pt>
                <c:pt idx="3">
                  <c:v>4839.2331509999995</c:v>
                </c:pt>
                <c:pt idx="4">
                  <c:v>5123.215099</c:v>
                </c:pt>
                <c:pt idx="5">
                  <c:v>5200.5285690000155</c:v>
                </c:pt>
                <c:pt idx="6">
                  <c:v>5386.7877079999826</c:v>
                </c:pt>
                <c:pt idx="7">
                  <c:v>5653.2952010000054</c:v>
                </c:pt>
                <c:pt idx="8">
                  <c:v>6501.8236950000028</c:v>
                </c:pt>
                <c:pt idx="9">
                  <c:v>6847.5492380000014</c:v>
                </c:pt>
                <c:pt idx="10">
                  <c:v>6572.6741550000006</c:v>
                </c:pt>
                <c:pt idx="11">
                  <c:v>6895.5622000000185</c:v>
                </c:pt>
                <c:pt idx="12">
                  <c:v>6851.7371869999997</c:v>
                </c:pt>
                <c:pt idx="13">
                  <c:v>6942.1566750000165</c:v>
                </c:pt>
                <c:pt idx="14">
                  <c:v>7186.6038644000155</c:v>
                </c:pt>
                <c:pt idx="15">
                  <c:v>7288.1731200000004</c:v>
                </c:pt>
                <c:pt idx="16">
                  <c:v>7390.2777599999818</c:v>
                </c:pt>
                <c:pt idx="17">
                  <c:v>7726.7000000000007</c:v>
                </c:pt>
                <c:pt idx="18">
                  <c:v>7898.3000000000011</c:v>
                </c:pt>
                <c:pt idx="19">
                  <c:v>7950.2</c:v>
                </c:pt>
                <c:pt idx="20">
                  <c:v>8329.2000000000007</c:v>
                </c:pt>
                <c:pt idx="21">
                  <c:v>7957.2</c:v>
                </c:pt>
                <c:pt idx="22">
                  <c:v>8545.1</c:v>
                </c:pt>
                <c:pt idx="23">
                  <c:v>8790.2000000000007</c:v>
                </c:pt>
                <c:pt idx="24">
                  <c:v>9226.8599999999333</c:v>
                </c:pt>
                <c:pt idx="25">
                  <c:v>19272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FD-475E-8D35-FC7AFF7AC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214848"/>
        <c:axId val="75436416"/>
      </c:lineChart>
      <c:catAx>
        <c:axId val="101214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600" b="1">
                <a:solidFill>
                  <a:srgbClr val="0000FF"/>
                </a:solidFill>
              </a:defRPr>
            </a:pPr>
            <a:endParaRPr lang="fr-FR"/>
          </a:p>
        </c:txPr>
        <c:crossAx val="754364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75436416"/>
        <c:scaling>
          <c:orientation val="minMax"/>
          <c:max val="20000"/>
        </c:scaling>
        <c:delete val="0"/>
        <c:axPos val="l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>
                <a:solidFill>
                  <a:srgbClr val="0000FF"/>
                </a:solidFill>
              </a:defRPr>
            </a:pPr>
            <a:endParaRPr lang="fr-FR"/>
          </a:p>
        </c:txPr>
        <c:crossAx val="1012148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592553449611388"/>
          <c:y val="0.9136883931321067"/>
          <c:w val="0.79729900921056462"/>
          <c:h val="7.4733940380357522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zero"/>
    <c:showDLblsOverMax val="0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33CC"/>
                </a:solidFill>
                <a:latin typeface="Century Gothic"/>
                <a:ea typeface="Century Gothic"/>
                <a:cs typeface="Century Gothic"/>
              </a:defRPr>
            </a:pPr>
            <a:r>
              <a:rPr lang="fr-FR" sz="2400" dirty="0" err="1">
                <a:solidFill>
                  <a:srgbClr val="0033CC"/>
                </a:solidFill>
              </a:rPr>
              <a:t>ktoe</a:t>
            </a:r>
            <a:endParaRPr lang="fr-FR" sz="2400" dirty="0">
              <a:solidFill>
                <a:srgbClr val="0033CC"/>
              </a:solidFill>
            </a:endParaRPr>
          </a:p>
        </c:rich>
      </c:tx>
      <c:layout>
        <c:manualLayout>
          <c:xMode val="edge"/>
          <c:yMode val="edge"/>
          <c:x val="3.4794022573635661E-2"/>
          <c:y val="1.773054845649263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413685002661428"/>
          <c:y val="0.1697044703125094"/>
          <c:w val="0.62124799999999991"/>
          <c:h val="0.68770351934890972"/>
        </c:manualLayout>
      </c:layout>
      <c:areaChart>
        <c:grouping val="stacked"/>
        <c:varyColors val="0"/>
        <c:ser>
          <c:idx val="1"/>
          <c:order val="0"/>
          <c:tx>
            <c:v>Demand Except for Elec Prod</c:v>
          </c:tx>
          <c:spPr>
            <a:solidFill>
              <a:srgbClr val="FFC000"/>
            </a:solidFill>
            <a:ln w="25400">
              <a:noFill/>
            </a:ln>
          </c:spPr>
          <c:cat>
            <c:numRef>
              <c:f>'[Retrospectives 1987-2014- Fr.xls]Demande gaz'!$E$2:$L$2,'[Retrospectives 1987-2014- Fr.xls]Demande gaz'!$B$10:$S$10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2035</c:v>
                </c:pt>
              </c:numCache>
            </c:numRef>
          </c:cat>
          <c:val>
            <c:numRef>
              <c:f>'[Retrospectives 1987-2014- Fr.xls]Demande gaz'!$E$4:$L$4,'[Retrospectives 1987-2014- Fr.xls]Demande gaz'!$B$12:$S$12</c:f>
              <c:numCache>
                <c:formatCode>0</c:formatCode>
                <c:ptCount val="26"/>
                <c:pt idx="0">
                  <c:v>323.09999999999923</c:v>
                </c:pt>
                <c:pt idx="1">
                  <c:v>344.7</c:v>
                </c:pt>
                <c:pt idx="2">
                  <c:v>382.5</c:v>
                </c:pt>
                <c:pt idx="3">
                  <c:v>408.6</c:v>
                </c:pt>
                <c:pt idx="4">
                  <c:v>429.3</c:v>
                </c:pt>
                <c:pt idx="5">
                  <c:v>467.1</c:v>
                </c:pt>
                <c:pt idx="6">
                  <c:v>472.5</c:v>
                </c:pt>
                <c:pt idx="7">
                  <c:v>480.59999999999923</c:v>
                </c:pt>
                <c:pt idx="8">
                  <c:v>504.90000000000003</c:v>
                </c:pt>
                <c:pt idx="9">
                  <c:v>513.9</c:v>
                </c:pt>
                <c:pt idx="10">
                  <c:v>575.1</c:v>
                </c:pt>
                <c:pt idx="11">
                  <c:v>603.9</c:v>
                </c:pt>
                <c:pt idx="12">
                  <c:v>618.29999999999995</c:v>
                </c:pt>
                <c:pt idx="13">
                  <c:v>684.9</c:v>
                </c:pt>
                <c:pt idx="14">
                  <c:v>764.1</c:v>
                </c:pt>
                <c:pt idx="15">
                  <c:v>774.9</c:v>
                </c:pt>
                <c:pt idx="16">
                  <c:v>823.00000000000011</c:v>
                </c:pt>
                <c:pt idx="17">
                  <c:v>941</c:v>
                </c:pt>
                <c:pt idx="18">
                  <c:v>993</c:v>
                </c:pt>
                <c:pt idx="19">
                  <c:v>1082</c:v>
                </c:pt>
                <c:pt idx="20">
                  <c:v>1173.0999999999999</c:v>
                </c:pt>
                <c:pt idx="21">
                  <c:v>1148</c:v>
                </c:pt>
                <c:pt idx="22">
                  <c:v>1265.3</c:v>
                </c:pt>
                <c:pt idx="23">
                  <c:v>1321</c:v>
                </c:pt>
                <c:pt idx="24">
                  <c:v>1276.9000000000001</c:v>
                </c:pt>
                <c:pt idx="25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A-4A96-8232-3A89851788F5}"/>
            </c:ext>
          </c:extLst>
        </c:ser>
        <c:ser>
          <c:idx val="0"/>
          <c:order val="1"/>
          <c:tx>
            <c:v>Demand Gas for Electricity prod</c:v>
          </c:tx>
          <c:spPr>
            <a:solidFill>
              <a:srgbClr val="C00000"/>
            </a:solidFill>
          </c:spPr>
          <c:cat>
            <c:numRef>
              <c:f>'[Retrospectives 1987-2014- Fr.xls]Demande gaz'!$E$2:$L$2,'[Retrospectives 1987-2014- Fr.xls]Demande gaz'!$B$10:$S$10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2035</c:v>
                </c:pt>
              </c:numCache>
            </c:numRef>
          </c:cat>
          <c:val>
            <c:numRef>
              <c:f>'[Retrospectives 1987-2014- Fr.xls]Demande gaz'!$E$3:$L$3,'[Retrospectives 1987-2014- Fr.xls]Demande gaz'!$B$11:$S$11</c:f>
              <c:numCache>
                <c:formatCode>0</c:formatCode>
                <c:ptCount val="26"/>
                <c:pt idx="0">
                  <c:v>887.4</c:v>
                </c:pt>
                <c:pt idx="1">
                  <c:v>512.1</c:v>
                </c:pt>
                <c:pt idx="2">
                  <c:v>867.6</c:v>
                </c:pt>
                <c:pt idx="3">
                  <c:v>810</c:v>
                </c:pt>
                <c:pt idx="4">
                  <c:v>1283.4000000000001</c:v>
                </c:pt>
                <c:pt idx="5">
                  <c:v>1484.1</c:v>
                </c:pt>
                <c:pt idx="6">
                  <c:v>1533.6</c:v>
                </c:pt>
                <c:pt idx="7">
                  <c:v>1600.2</c:v>
                </c:pt>
                <c:pt idx="8">
                  <c:v>1785.6</c:v>
                </c:pt>
                <c:pt idx="9">
                  <c:v>1914.3</c:v>
                </c:pt>
                <c:pt idx="10">
                  <c:v>2005.2</c:v>
                </c:pt>
                <c:pt idx="11">
                  <c:v>2258.1</c:v>
                </c:pt>
                <c:pt idx="12">
                  <c:v>2245.5</c:v>
                </c:pt>
                <c:pt idx="13">
                  <c:v>2345.4</c:v>
                </c:pt>
                <c:pt idx="14">
                  <c:v>2395.8000000000002</c:v>
                </c:pt>
                <c:pt idx="15">
                  <c:v>2480.4</c:v>
                </c:pt>
                <c:pt idx="16">
                  <c:v>2445.8000000000002</c:v>
                </c:pt>
                <c:pt idx="17">
                  <c:v>2526.1999999999998</c:v>
                </c:pt>
                <c:pt idx="18">
                  <c:v>2826.9</c:v>
                </c:pt>
                <c:pt idx="19">
                  <c:v>2930</c:v>
                </c:pt>
                <c:pt idx="20">
                  <c:v>3196.5</c:v>
                </c:pt>
                <c:pt idx="21">
                  <c:v>3152</c:v>
                </c:pt>
                <c:pt idx="22">
                  <c:v>3446.8</c:v>
                </c:pt>
                <c:pt idx="23">
                  <c:v>3488</c:v>
                </c:pt>
                <c:pt idx="24">
                  <c:v>3615.9</c:v>
                </c:pt>
                <c:pt idx="25">
                  <c:v>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A-4A96-8232-3A8985178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824128"/>
        <c:axId val="75866880"/>
      </c:areaChart>
      <c:lineChart>
        <c:grouping val="standard"/>
        <c:varyColors val="0"/>
        <c:ser>
          <c:idx val="2"/>
          <c:order val="2"/>
          <c:tx>
            <c:v>Gas Resources</c:v>
          </c:tx>
          <c:spPr>
            <a:ln w="63500">
              <a:solidFill>
                <a:srgbClr val="0033CC"/>
              </a:solidFill>
            </a:ln>
          </c:spPr>
          <c:marker>
            <c:symbol val="none"/>
          </c:marker>
          <c:val>
            <c:numRef>
              <c:f>'[Retrospectives 1987-2014- Fr.xls]Ress Gaz'!$E$8:$L$8,'[Retrospectives 1987-2014- Fr.xls]Ress Gaz'!$B$16:$S$16</c:f>
              <c:numCache>
                <c:formatCode>0</c:formatCode>
                <c:ptCount val="26"/>
                <c:pt idx="0">
                  <c:v>771.3</c:v>
                </c:pt>
                <c:pt idx="1">
                  <c:v>845.1</c:v>
                </c:pt>
                <c:pt idx="2">
                  <c:v>911.7</c:v>
                </c:pt>
                <c:pt idx="3">
                  <c:v>837.18000000000052</c:v>
                </c:pt>
                <c:pt idx="4">
                  <c:v>703.70999999999992</c:v>
                </c:pt>
                <c:pt idx="5">
                  <c:v>936.601</c:v>
                </c:pt>
                <c:pt idx="6">
                  <c:v>1619.28</c:v>
                </c:pt>
                <c:pt idx="7">
                  <c:v>2292.5699999999997</c:v>
                </c:pt>
                <c:pt idx="8">
                  <c:v>2598.66</c:v>
                </c:pt>
                <c:pt idx="9">
                  <c:v>2694.6</c:v>
                </c:pt>
                <c:pt idx="10">
                  <c:v>2913.3</c:v>
                </c:pt>
                <c:pt idx="11">
                  <c:v>3037.5</c:v>
                </c:pt>
                <c:pt idx="12">
                  <c:v>2874.6</c:v>
                </c:pt>
                <c:pt idx="13">
                  <c:v>2952.8999999999996</c:v>
                </c:pt>
                <c:pt idx="14">
                  <c:v>3159</c:v>
                </c:pt>
                <c:pt idx="15">
                  <c:v>3252.0600000000004</c:v>
                </c:pt>
                <c:pt idx="16">
                  <c:v>3076.11</c:v>
                </c:pt>
                <c:pt idx="17">
                  <c:v>2728.98</c:v>
                </c:pt>
                <c:pt idx="18">
                  <c:v>2920.5</c:v>
                </c:pt>
                <c:pt idx="19">
                  <c:v>3229.7000000000003</c:v>
                </c:pt>
                <c:pt idx="20">
                  <c:v>3902.7</c:v>
                </c:pt>
                <c:pt idx="21">
                  <c:v>3554.3</c:v>
                </c:pt>
                <c:pt idx="22">
                  <c:v>3439</c:v>
                </c:pt>
                <c:pt idx="23">
                  <c:v>3069</c:v>
                </c:pt>
                <c:pt idx="24">
                  <c:v>2599.3000000000002</c:v>
                </c:pt>
                <c:pt idx="25">
                  <c:v>2300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7A-4A96-8232-3A8985178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824128"/>
        <c:axId val="75866880"/>
      </c:lineChart>
      <c:catAx>
        <c:axId val="7582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400" b="1" i="0" u="none" strike="noStrike" baseline="0">
                <a:solidFill>
                  <a:srgbClr val="0000FF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  <c:crossAx val="758668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75866880"/>
        <c:scaling>
          <c:orientation val="minMax"/>
          <c:max val="15000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FF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  <c:crossAx val="7582412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6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600" b="1" i="0" u="none" strike="noStrike" baseline="0">
                <a:solidFill>
                  <a:srgbClr val="FFC000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sz="1600" b="1" i="0" u="none" strike="noStrike" baseline="0">
                <a:solidFill>
                  <a:srgbClr val="0033CC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</c:legendEntry>
      <c:layout>
        <c:manualLayout>
          <c:xMode val="edge"/>
          <c:yMode val="edge"/>
          <c:x val="0.71786663729971034"/>
          <c:y val="0.25247526291559796"/>
          <c:w val="0.26933333333333326"/>
          <c:h val="0.5760046395111807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333333"/>
              </a:solidFill>
              <a:latin typeface="Century Gothic"/>
              <a:ea typeface="Century Gothic"/>
              <a:cs typeface="Century Gothic"/>
            </a:defRPr>
          </a:pPr>
          <a:endParaRPr lang="fr-FR"/>
        </a:p>
      </c:txPr>
    </c:legend>
    <c:plotVisOnly val="1"/>
    <c:dispBlanksAs val="zero"/>
    <c:showDLblsOverMax val="0"/>
  </c:chart>
  <c:spPr>
    <a:gradFill rotWithShape="0">
      <a:gsLst>
        <a:gs pos="0">
          <a:srgbClr val="FFE5CB"/>
        </a:gs>
        <a:gs pos="100000">
          <a:srgbClr val="FFE5CB">
            <a:gamma/>
            <a:tint val="0"/>
            <a:invGamma/>
          </a:srgbClr>
        </a:gs>
      </a:gsLst>
      <a:path path="rect">
        <a:fillToRect l="50000" t="50000" r="50000" b="50000"/>
      </a:path>
    </a:gra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fr-FR" sz="1800" b="1" i="0" strike="noStrike">
                <a:solidFill>
                  <a:srgbClr val="FF0000"/>
                </a:solidFill>
                <a:latin typeface="Century Gothic"/>
              </a:rPr>
              <a:t>Prix pétrole Brent ($/baril)</a:t>
            </a:r>
          </a:p>
        </c:rich>
      </c:tx>
      <c:layout>
        <c:manualLayout>
          <c:xMode val="edge"/>
          <c:yMode val="edge"/>
          <c:x val="0.3199115042510341"/>
          <c:y val="5.073753988348272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377235148977166"/>
          <c:y val="0.22264856548103898"/>
          <c:w val="0.81004366812227069"/>
          <c:h val="0.57743868223369155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'تطور سعر النفط وسعر الصرف الدعم'!$B$5</c:f>
              <c:strCache>
                <c:ptCount val="1"/>
                <c:pt idx="0">
                  <c:v>سعر النفط ($/برميل)</c:v>
                </c:pt>
              </c:strCache>
            </c:strRef>
          </c:tx>
          <c:marker>
            <c:symbol val="none"/>
          </c:marker>
          <c:xVal>
            <c:numRef>
              <c:f>'تطور سعر النفط وسعر الصرف الدعم'!$C$3:$U$3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xVal>
          <c:yVal>
            <c:numRef>
              <c:f>'تطور سعر النفط وسعر الصرف الدعم'!$C$5:$U$5</c:f>
              <c:numCache>
                <c:formatCode>General</c:formatCode>
                <c:ptCount val="19"/>
                <c:pt idx="0">
                  <c:v>24.95</c:v>
                </c:pt>
                <c:pt idx="1">
                  <c:v>28.89</c:v>
                </c:pt>
                <c:pt idx="2">
                  <c:v>38.24</c:v>
                </c:pt>
                <c:pt idx="3">
                  <c:v>54.41</c:v>
                </c:pt>
                <c:pt idx="4">
                  <c:v>65.14</c:v>
                </c:pt>
                <c:pt idx="5">
                  <c:v>72</c:v>
                </c:pt>
                <c:pt idx="6">
                  <c:v>61.51</c:v>
                </c:pt>
                <c:pt idx="7">
                  <c:v>79.47</c:v>
                </c:pt>
                <c:pt idx="8">
                  <c:v>111.6</c:v>
                </c:pt>
                <c:pt idx="9">
                  <c:v>111.3</c:v>
                </c:pt>
                <c:pt idx="10">
                  <c:v>110</c:v>
                </c:pt>
                <c:pt idx="11">
                  <c:v>99</c:v>
                </c:pt>
                <c:pt idx="12">
                  <c:v>52.5</c:v>
                </c:pt>
                <c:pt idx="13">
                  <c:v>44</c:v>
                </c:pt>
                <c:pt idx="14">
                  <c:v>54.3</c:v>
                </c:pt>
                <c:pt idx="15">
                  <c:v>71</c:v>
                </c:pt>
                <c:pt idx="16">
                  <c:v>64</c:v>
                </c:pt>
                <c:pt idx="17">
                  <c:v>41.5</c:v>
                </c:pt>
                <c:pt idx="18">
                  <c:v>70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410-4A93-9AF4-972C0D470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038720"/>
        <c:axId val="139040256"/>
      </c:scatterChart>
      <c:valAx>
        <c:axId val="139038720"/>
        <c:scaling>
          <c:orientation val="minMax"/>
          <c:max val="2021"/>
          <c:min val="2003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1" i="0" u="none" strike="noStrike" baseline="0">
                <a:solidFill>
                  <a:srgbClr val="800080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  <c:crossAx val="139040256"/>
        <c:crosses val="autoZero"/>
        <c:crossBetween val="midCat"/>
        <c:majorUnit val="1"/>
        <c:minorUnit val="1"/>
      </c:valAx>
      <c:valAx>
        <c:axId val="139040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800080"/>
                </a:solidFill>
                <a:latin typeface="Century Gothic"/>
                <a:ea typeface="Century Gothic"/>
                <a:cs typeface="Century Gothic"/>
              </a:defRPr>
            </a:pPr>
            <a:endParaRPr lang="fr-FR"/>
          </a:p>
        </c:txPr>
        <c:crossAx val="13903872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99FF"/>
            </a:solidFill>
            <a:ln w="41275">
              <a:noFill/>
            </a:ln>
          </c:spPr>
          <c:invertIfNegative val="0"/>
          <c:dLbls>
            <c:dLbl>
              <c:idx val="0"/>
              <c:layout>
                <c:manualLayout>
                  <c:x val="-9.3686560079184415E-3"/>
                  <c:y val="-0.165563421756522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1350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9B8-40ED-AC59-AC3783D42559}"/>
                </c:ext>
              </c:extLst>
            </c:dLbl>
            <c:dLbl>
              <c:idx val="1"/>
              <c:layout>
                <c:manualLayout>
                  <c:x val="6.9164032279242218E-3"/>
                  <c:y val="-0.2629536698485928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2600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9B8-40ED-AC59-AC3783D42559}"/>
                </c:ext>
              </c:extLst>
            </c:dLbl>
            <c:dLbl>
              <c:idx val="2"/>
              <c:layout>
                <c:manualLayout>
                  <c:x val="1.0059488339678301E-3"/>
                  <c:y val="-0.38225672376138031"/>
                </c:manualLayout>
              </c:layout>
              <c:tx>
                <c:rich>
                  <a:bodyPr anchor="t" anchorCtr="0"/>
                  <a:lstStyle/>
                  <a:p>
                    <a:pPr>
                      <a:defRPr sz="1600" b="1">
                        <a:solidFill>
                          <a:srgbClr val="C00000"/>
                        </a:solidFill>
                      </a:defRPr>
                    </a:pPr>
                    <a:r>
                      <a:rPr lang="en-US" sz="1600" dirty="0">
                        <a:solidFill>
                          <a:srgbClr val="C00000"/>
                        </a:solidFill>
                      </a:rPr>
                      <a:t>3810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054534344668775"/>
                      <c:h val="0.1319150910407106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F9B8-40ED-AC59-AC3783D42559}"/>
                </c:ext>
              </c:extLst>
            </c:dLbl>
            <c:dLbl>
              <c:idx val="3"/>
              <c:layout>
                <c:manualLayout>
                  <c:x val="3.458221417663835E-3"/>
                  <c:y val="-0.3993000171774983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B8-40ED-AC59-AC3783D425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Feuil1!$B$2:$B$4</c:f>
              <c:numCache>
                <c:formatCode>_-* #,##0\ _€_-;\-* #,##0\ _€_-;_-* "-"??\ _€_-;_-@_-</c:formatCode>
                <c:ptCount val="3"/>
                <c:pt idx="0">
                  <c:v>1225</c:v>
                </c:pt>
                <c:pt idx="1">
                  <c:v>2482</c:v>
                </c:pt>
                <c:pt idx="2">
                  <c:v>3815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B8-40ED-AC59-AC3783D4255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Feuil1!$C$2:$C$4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F9B8-40ED-AC59-AC3783D4255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</c:numCache>
            </c:numRef>
          </c:cat>
          <c:val>
            <c:numRef>
              <c:f>Feuil1!$D$2:$D$4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F9B8-40ED-AC59-AC3783D42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6272512"/>
        <c:axId val="116290688"/>
      </c:barChart>
      <c:catAx>
        <c:axId val="11627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16290688"/>
        <c:crosses val="autoZero"/>
        <c:auto val="1"/>
        <c:lblAlgn val="ctr"/>
        <c:lblOffset val="100"/>
        <c:noMultiLvlLbl val="0"/>
      </c:catAx>
      <c:valAx>
        <c:axId val="116290688"/>
        <c:scaling>
          <c:orientation val="minMax"/>
          <c:max val="4500"/>
        </c:scaling>
        <c:delete val="0"/>
        <c:axPos val="l"/>
        <c:majorGridlines/>
        <c:numFmt formatCode="_-* #,##0\ _€_-;\-* #,##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1627251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99FF"/>
            </a:solidFill>
            <a:ln w="41275">
              <a:noFill/>
            </a:ln>
          </c:spPr>
          <c:invertIfNegative val="0"/>
          <c:dLbls>
            <c:dLbl>
              <c:idx val="0"/>
              <c:layout>
                <c:manualLayout>
                  <c:x val="1.7291107088319251E-2"/>
                  <c:y val="-0.1266073225196927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3C-49F1-9877-38F9FD27828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3C-49F1-9877-38F9FD278289}"/>
                </c:ext>
              </c:extLst>
            </c:dLbl>
            <c:dLbl>
              <c:idx val="2"/>
              <c:layout>
                <c:manualLayout>
                  <c:x val="-3.4582214176638402E-3"/>
                  <c:y val="-0.365213430345267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3C-49F1-9877-38F9FD278289}"/>
                </c:ext>
              </c:extLst>
            </c:dLbl>
            <c:dLbl>
              <c:idx val="3"/>
              <c:layout>
                <c:manualLayout>
                  <c:x val="3.4582214176638402E-3"/>
                  <c:y val="-0.4090390419866997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3C-49F1-9877-38F9FD278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Feuil1!$B$2:$B$5</c:f>
              <c:numCache>
                <c:formatCode>0%</c:formatCode>
                <c:ptCount val="4"/>
                <c:pt idx="0">
                  <c:v>4.0000000000000112E-2</c:v>
                </c:pt>
                <c:pt idx="1">
                  <c:v>0.14000000000000001</c:v>
                </c:pt>
                <c:pt idx="2">
                  <c:v>0.24000000000000021</c:v>
                </c:pt>
                <c:pt idx="3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3C-49F1-9877-38F9FD27828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Feuil1!$C$2:$C$5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713C-49F1-9877-38F9FD27828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Feuil1!$D$2:$D$5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713C-49F1-9877-38F9FD278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6415104"/>
        <c:axId val="116425088"/>
      </c:barChart>
      <c:catAx>
        <c:axId val="116415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16425088"/>
        <c:crosses val="autoZero"/>
        <c:auto val="1"/>
        <c:lblAlgn val="ctr"/>
        <c:lblOffset val="100"/>
        <c:noMultiLvlLbl val="0"/>
      </c:catAx>
      <c:valAx>
        <c:axId val="116425088"/>
        <c:scaling>
          <c:orientation val="minMax"/>
          <c:max val="0.3500000000000003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164151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fr-FR" sz="2400" dirty="0"/>
              <a:t>Capacité cumulée</a:t>
            </a:r>
            <a:r>
              <a:rPr lang="fr-FR" sz="2400" baseline="0" dirty="0"/>
              <a:t> MW</a:t>
            </a:r>
            <a:endParaRPr lang="ar-TN" sz="2400" dirty="0"/>
          </a:p>
        </c:rich>
      </c:tx>
      <c:layout>
        <c:manualLayout>
          <c:xMode val="edge"/>
          <c:yMode val="edge"/>
          <c:x val="0.30731545239981806"/>
          <c:y val="5.38274464646554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2.6120673263805742E-2"/>
          <c:y val="0.1690076315514524"/>
          <c:w val="0.95044124775871852"/>
          <c:h val="0.63107950996236462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6"/>
                </a:gs>
                <a:gs pos="100000">
                  <a:schemeClr val="accent6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6"/>
                </a:solidFill>
                <a:prstDash val="sysDash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'الأسطح الشمسية'!$B$4:$K$4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'الأسطح الشمسية'!$B$6:$K$6</c:f>
              <c:numCache>
                <c:formatCode>General</c:formatCode>
                <c:ptCount val="10"/>
                <c:pt idx="0">
                  <c:v>0.25800000000000001</c:v>
                </c:pt>
                <c:pt idx="1">
                  <c:v>1.1339999999999999</c:v>
                </c:pt>
                <c:pt idx="2">
                  <c:v>3.8939999999999997</c:v>
                </c:pt>
                <c:pt idx="3">
                  <c:v>7.4309999999999992</c:v>
                </c:pt>
                <c:pt idx="4" formatCode="0">
                  <c:v>14.521999999999998</c:v>
                </c:pt>
                <c:pt idx="5" formatCode="0">
                  <c:v>24.75</c:v>
                </c:pt>
                <c:pt idx="6" formatCode="0">
                  <c:v>36.75</c:v>
                </c:pt>
                <c:pt idx="7" formatCode="0">
                  <c:v>48.042999999999999</c:v>
                </c:pt>
                <c:pt idx="8" formatCode="0">
                  <c:v>60.942999999999998</c:v>
                </c:pt>
                <c:pt idx="9" formatCode="0">
                  <c:v>82.942999999999998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26-4F04-8319-2AF923D556C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38444160"/>
        <c:axId val="138445952"/>
      </c:barChart>
      <c:catAx>
        <c:axId val="13844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8445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8445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844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F0E18C-EC40-4EF9-A605-34BDD76052C3}" type="doc">
      <dgm:prSet loTypeId="urn:microsoft.com/office/officeart/2005/8/layout/hierarchy1" loCatId="hierarchy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25FE25F3-868B-4CA2-8BBA-F2395222BADA}">
      <dgm:prSet phldrT="[Texte]" custT="1"/>
      <dgm:spPr/>
      <dgm:t>
        <a:bodyPr/>
        <a:lstStyle/>
        <a:p>
          <a:r>
            <a:rPr lang="fr-FR" sz="2400" b="1" kern="1200" cap="small" dirty="0">
              <a:latin typeface="Calibri" pitchFamily="34" charset="0"/>
              <a:ea typeface="+mn-ea"/>
              <a:cs typeface="+mn-cs"/>
            </a:rPr>
            <a:t>Concession </a:t>
          </a:r>
          <a:r>
            <a:rPr lang="fr-FR" sz="2400" b="1" kern="1200" cap="small" dirty="0" err="1">
              <a:latin typeface="Calibri" pitchFamily="34" charset="0"/>
              <a:ea typeface="+mn-ea"/>
              <a:cs typeface="+mn-cs"/>
            </a:rPr>
            <a:t>regime</a:t>
          </a:r>
          <a:endParaRPr lang="fr-FR" sz="2400" b="1" kern="1200" cap="small" dirty="0">
            <a:latin typeface="+mn-lt"/>
            <a:ea typeface="+mn-ea"/>
            <a:cs typeface="+mn-cs"/>
          </a:endParaRPr>
        </a:p>
      </dgm:t>
    </dgm:pt>
    <dgm:pt modelId="{EABBC1E8-104E-4CA7-9483-AC75B2C3F5A1}" type="parTrans" cxnId="{4F6D3D5C-8A0B-43FF-9C7C-3F156FC36105}">
      <dgm:prSet/>
      <dgm:spPr/>
      <dgm:t>
        <a:bodyPr/>
        <a:lstStyle/>
        <a:p>
          <a:endParaRPr lang="fr-FR"/>
        </a:p>
      </dgm:t>
    </dgm:pt>
    <dgm:pt modelId="{E89D2FF0-6876-41F5-973D-2DE2E1719E5D}" type="sibTrans" cxnId="{4F6D3D5C-8A0B-43FF-9C7C-3F156FC36105}">
      <dgm:prSet/>
      <dgm:spPr/>
      <dgm:t>
        <a:bodyPr/>
        <a:lstStyle/>
        <a:p>
          <a:endParaRPr lang="fr-FR"/>
        </a:p>
      </dgm:t>
    </dgm:pt>
    <dgm:pt modelId="{94C92BA1-FCC2-4865-B536-8BF53DBD953E}">
      <dgm:prSet phldrT="[Texte]" custT="1"/>
      <dgm:spPr/>
      <dgm:t>
        <a:bodyPr/>
        <a:lstStyle/>
        <a:p>
          <a:r>
            <a:rPr lang="fr-FR" sz="2000" b="1" kern="1200" cap="small" dirty="0">
              <a:latin typeface="Calibri" pitchFamily="34" charset="0"/>
              <a:ea typeface="+mn-ea"/>
              <a:cs typeface="+mn-cs"/>
            </a:rPr>
            <a:t>Exportation</a:t>
          </a:r>
        </a:p>
      </dgm:t>
    </dgm:pt>
    <dgm:pt modelId="{9DA10FC9-40CB-4A74-B625-9F8A4F0E9C1E}" type="parTrans" cxnId="{9ED4493F-ABBB-4129-9342-4F945E31C322}">
      <dgm:prSet/>
      <dgm:spPr/>
      <dgm:t>
        <a:bodyPr/>
        <a:lstStyle/>
        <a:p>
          <a:endParaRPr lang="fr-FR"/>
        </a:p>
      </dgm:t>
    </dgm:pt>
    <dgm:pt modelId="{D2437BE1-5771-4E87-B747-AC41705AE5D5}" type="sibTrans" cxnId="{9ED4493F-ABBB-4129-9342-4F945E31C322}">
      <dgm:prSet/>
      <dgm:spPr/>
      <dgm:t>
        <a:bodyPr/>
        <a:lstStyle/>
        <a:p>
          <a:endParaRPr lang="fr-FR"/>
        </a:p>
      </dgm:t>
    </dgm:pt>
    <dgm:pt modelId="{6C46DE7A-EADC-4DC3-BDDC-8544E4B97AD2}">
      <dgm:prSet phldrT="[Texte]" custT="1"/>
      <dgm:spPr/>
      <dgm:t>
        <a:bodyPr/>
        <a:lstStyle/>
        <a:p>
          <a:r>
            <a:rPr lang="fr-FR" sz="2000" b="1" kern="1200" cap="small" dirty="0">
              <a:latin typeface="Calibri" pitchFamily="34" charset="0"/>
              <a:ea typeface="+mn-ea"/>
              <a:cs typeface="+mn-cs"/>
            </a:rPr>
            <a:t>Local </a:t>
          </a:r>
          <a:r>
            <a:rPr lang="fr-FR" sz="2000" b="1" kern="1200" cap="small" dirty="0" err="1">
              <a:latin typeface="Calibri" pitchFamily="34" charset="0"/>
              <a:ea typeface="+mn-ea"/>
              <a:cs typeface="+mn-cs"/>
            </a:rPr>
            <a:t>market</a:t>
          </a:r>
          <a:endParaRPr lang="fr-FR" sz="2000" b="1" kern="1200" cap="small" dirty="0">
            <a:latin typeface="+mn-lt"/>
            <a:ea typeface="+mn-ea"/>
            <a:cs typeface="+mn-cs"/>
          </a:endParaRPr>
        </a:p>
      </dgm:t>
    </dgm:pt>
    <dgm:pt modelId="{BBF63641-0793-4C80-9F7E-5F4AF849794D}" type="parTrans" cxnId="{5BC2364E-67EF-4B9E-BFD3-E53343593703}">
      <dgm:prSet/>
      <dgm:spPr/>
      <dgm:t>
        <a:bodyPr/>
        <a:lstStyle/>
        <a:p>
          <a:endParaRPr lang="fr-FR"/>
        </a:p>
      </dgm:t>
    </dgm:pt>
    <dgm:pt modelId="{82795F9E-65CB-4A1E-B49D-30EDE370049D}" type="sibTrans" cxnId="{5BC2364E-67EF-4B9E-BFD3-E53343593703}">
      <dgm:prSet/>
      <dgm:spPr/>
      <dgm:t>
        <a:bodyPr/>
        <a:lstStyle/>
        <a:p>
          <a:endParaRPr lang="fr-FR"/>
        </a:p>
      </dgm:t>
    </dgm:pt>
    <dgm:pt modelId="{86A78802-5408-4B19-A549-16802859A8E9}">
      <dgm:prSet phldrT="[Texte]" custT="1"/>
      <dgm:spPr/>
      <dgm:t>
        <a:bodyPr/>
        <a:lstStyle/>
        <a:p>
          <a:r>
            <a:rPr lang="fr-FR" sz="2400" b="1" kern="1200" cap="small" dirty="0">
              <a:latin typeface="Calibri" pitchFamily="34" charset="0"/>
              <a:ea typeface="+mn-ea"/>
              <a:cs typeface="+mn-cs"/>
            </a:rPr>
            <a:t>Autorisation </a:t>
          </a:r>
          <a:r>
            <a:rPr lang="fr-FR" sz="2400" b="1" kern="1200" cap="small" dirty="0" err="1">
              <a:latin typeface="Calibri" pitchFamily="34" charset="0"/>
              <a:ea typeface="+mn-ea"/>
              <a:cs typeface="+mn-cs"/>
            </a:rPr>
            <a:t>regime</a:t>
          </a:r>
          <a:endParaRPr lang="fr-FR" sz="2800" b="1" kern="1200" cap="small" dirty="0">
            <a:latin typeface="Calibri" pitchFamily="34" charset="0"/>
            <a:ea typeface="+mn-ea"/>
            <a:cs typeface="+mn-cs"/>
          </a:endParaRPr>
        </a:p>
      </dgm:t>
    </dgm:pt>
    <dgm:pt modelId="{764B8247-AB17-4523-A70E-A5FA70E44820}" type="parTrans" cxnId="{5DC62D52-08E7-4030-B986-205A683DBEC6}">
      <dgm:prSet/>
      <dgm:spPr/>
      <dgm:t>
        <a:bodyPr/>
        <a:lstStyle/>
        <a:p>
          <a:endParaRPr lang="fr-FR"/>
        </a:p>
      </dgm:t>
    </dgm:pt>
    <dgm:pt modelId="{798515F5-5C4D-46FB-A00E-166E3A1824A4}" type="sibTrans" cxnId="{5DC62D52-08E7-4030-B986-205A683DBEC6}">
      <dgm:prSet/>
      <dgm:spPr/>
      <dgm:t>
        <a:bodyPr/>
        <a:lstStyle/>
        <a:p>
          <a:endParaRPr lang="fr-FR"/>
        </a:p>
      </dgm:t>
    </dgm:pt>
    <dgm:pt modelId="{86401DE2-A85D-4674-B332-E1AAD735CD81}">
      <dgm:prSet phldrT="[Texte]" custT="1"/>
      <dgm:spPr/>
      <dgm:t>
        <a:bodyPr/>
        <a:lstStyle/>
        <a:p>
          <a:r>
            <a:rPr lang="fr-FR" sz="2000" b="1" kern="1200" cap="small" dirty="0">
              <a:latin typeface="Calibri" pitchFamily="34" charset="0"/>
              <a:ea typeface="+mn-ea"/>
              <a:cs typeface="+mn-cs"/>
            </a:rPr>
            <a:t>Local </a:t>
          </a:r>
          <a:r>
            <a:rPr lang="fr-FR" sz="2000" b="1" kern="1200" cap="small" dirty="0" err="1">
              <a:latin typeface="Calibri" pitchFamily="34" charset="0"/>
              <a:ea typeface="+mn-ea"/>
              <a:cs typeface="+mn-cs"/>
            </a:rPr>
            <a:t>market</a:t>
          </a:r>
          <a:endParaRPr lang="fr-FR" sz="2000" b="1" kern="1200" cap="small" dirty="0">
            <a:latin typeface="+mn-lt"/>
            <a:ea typeface="+mn-ea"/>
            <a:cs typeface="+mn-cs"/>
          </a:endParaRPr>
        </a:p>
      </dgm:t>
    </dgm:pt>
    <dgm:pt modelId="{8EA08A20-413D-40AC-A0B1-1B9B72B72E66}" type="parTrans" cxnId="{2F8CA527-DDC2-4B52-8407-0F5B6C20D1A7}">
      <dgm:prSet/>
      <dgm:spPr/>
      <dgm:t>
        <a:bodyPr/>
        <a:lstStyle/>
        <a:p>
          <a:endParaRPr lang="fr-FR"/>
        </a:p>
      </dgm:t>
    </dgm:pt>
    <dgm:pt modelId="{382B3C55-1ACA-49C3-8D87-03FC73B15223}" type="sibTrans" cxnId="{2F8CA527-DDC2-4B52-8407-0F5B6C20D1A7}">
      <dgm:prSet/>
      <dgm:spPr/>
      <dgm:t>
        <a:bodyPr/>
        <a:lstStyle/>
        <a:p>
          <a:endParaRPr lang="fr-FR"/>
        </a:p>
      </dgm:t>
    </dgm:pt>
    <dgm:pt modelId="{7BF8D66C-58E2-48BA-9120-F2C78C9CC4D1}">
      <dgm:prSet phldrT="[Texte]" custT="1"/>
      <dgm:spPr/>
      <dgm:t>
        <a:bodyPr/>
        <a:lstStyle/>
        <a:p>
          <a:r>
            <a:rPr lang="fr-FR" sz="1800" b="1" kern="1200" cap="small" dirty="0">
              <a:latin typeface="Calibri" pitchFamily="34" charset="0"/>
              <a:ea typeface="+mn-ea"/>
              <a:cs typeface="+mn-cs"/>
            </a:rPr>
            <a:t>Self-</a:t>
          </a:r>
          <a:r>
            <a:rPr lang="fr-FR" sz="1800" b="1" kern="1200" cap="small" dirty="0" err="1">
              <a:latin typeface="Calibri" pitchFamily="34" charset="0"/>
              <a:ea typeface="+mn-ea"/>
              <a:cs typeface="+mn-cs"/>
            </a:rPr>
            <a:t>consumption</a:t>
          </a:r>
          <a:endParaRPr lang="fr-FR" sz="1800" b="1" kern="1200" cap="small" dirty="0">
            <a:latin typeface="+mn-lt"/>
            <a:ea typeface="+mn-ea"/>
            <a:cs typeface="+mn-cs"/>
          </a:endParaRPr>
        </a:p>
      </dgm:t>
    </dgm:pt>
    <dgm:pt modelId="{307A943A-D189-46D8-89AE-071DD0B7E338}" type="parTrans" cxnId="{D97DC954-2B92-414B-B5A9-DCA86D128EBB}">
      <dgm:prSet/>
      <dgm:spPr/>
      <dgm:t>
        <a:bodyPr/>
        <a:lstStyle/>
        <a:p>
          <a:endParaRPr lang="fr-FR"/>
        </a:p>
      </dgm:t>
    </dgm:pt>
    <dgm:pt modelId="{FEB147F4-9D3F-48EF-8642-5AAD36CFA73B}" type="sibTrans" cxnId="{D97DC954-2B92-414B-B5A9-DCA86D128EBB}">
      <dgm:prSet/>
      <dgm:spPr/>
      <dgm:t>
        <a:bodyPr/>
        <a:lstStyle/>
        <a:p>
          <a:endParaRPr lang="fr-FR"/>
        </a:p>
      </dgm:t>
    </dgm:pt>
    <dgm:pt modelId="{448BDB51-CC51-46C8-970B-DC2B304A2468}">
      <dgm:prSet phldrT="[Texte]" custT="1"/>
      <dgm:spPr/>
      <dgm:t>
        <a:bodyPr/>
        <a:lstStyle/>
        <a:p>
          <a:r>
            <a:rPr lang="fr-FR" sz="2000" b="0" i="0" kern="1200" dirty="0" err="1"/>
            <a:t>Authorization</a:t>
          </a:r>
          <a:endParaRPr lang="fr-FR" sz="2000" b="1" kern="1200" cap="small" dirty="0">
            <a:solidFill>
              <a:srgbClr val="FF0000"/>
            </a:solidFill>
            <a:latin typeface="+mn-lt"/>
            <a:ea typeface="+mn-ea"/>
            <a:cs typeface="+mn-cs"/>
          </a:endParaRPr>
        </a:p>
      </dgm:t>
    </dgm:pt>
    <dgm:pt modelId="{C96CF41A-3B63-4839-82B0-B29BF87CFA15}" type="parTrans" cxnId="{4CAD50DF-8D94-45D6-AD7E-36AA7CCB88CA}">
      <dgm:prSet/>
      <dgm:spPr/>
      <dgm:t>
        <a:bodyPr/>
        <a:lstStyle/>
        <a:p>
          <a:endParaRPr lang="fr-FR"/>
        </a:p>
      </dgm:t>
    </dgm:pt>
    <dgm:pt modelId="{E0073648-1C64-4DAD-88BA-7C4FB3EAB495}" type="sibTrans" cxnId="{4CAD50DF-8D94-45D6-AD7E-36AA7CCB88CA}">
      <dgm:prSet/>
      <dgm:spPr/>
      <dgm:t>
        <a:bodyPr/>
        <a:lstStyle/>
        <a:p>
          <a:endParaRPr lang="fr-FR"/>
        </a:p>
      </dgm:t>
    </dgm:pt>
    <dgm:pt modelId="{7E119FC8-D657-46AD-8150-F5A0BA0CF742}">
      <dgm:prSet phldrT="[Texte]" custT="1"/>
      <dgm:spPr/>
      <dgm:t>
        <a:bodyPr/>
        <a:lstStyle/>
        <a:p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Prior agreement + operating </a:t>
          </a: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license</a:t>
          </a:r>
          <a:endParaRPr lang="fr-FR" sz="1600" b="1" kern="1200" cap="small" dirty="0">
            <a:latin typeface="Calibri" pitchFamily="34" charset="0"/>
            <a:ea typeface="+mn-ea"/>
            <a:cs typeface="+mn-cs"/>
          </a:endParaRPr>
        </a:p>
      </dgm:t>
    </dgm:pt>
    <dgm:pt modelId="{096E6DFB-0F7C-4C1A-8B9F-FCAB7AA7C93A}" type="parTrans" cxnId="{478512C4-BBA7-45AF-9C09-98B3148DE0EC}">
      <dgm:prSet/>
      <dgm:spPr/>
      <dgm:t>
        <a:bodyPr/>
        <a:lstStyle/>
        <a:p>
          <a:endParaRPr lang="fr-FR"/>
        </a:p>
      </dgm:t>
    </dgm:pt>
    <dgm:pt modelId="{231E779D-0E47-46B7-A79D-9E21F0C2C31A}" type="sibTrans" cxnId="{478512C4-BBA7-45AF-9C09-98B3148DE0EC}">
      <dgm:prSet/>
      <dgm:spPr/>
      <dgm:t>
        <a:bodyPr/>
        <a:lstStyle/>
        <a:p>
          <a:endParaRPr lang="fr-FR"/>
        </a:p>
      </dgm:t>
    </dgm:pt>
    <dgm:pt modelId="{6EC8A05A-6FDA-4258-BC75-D611F419DF63}">
      <dgm:prSet phldrT="[Texte]" custT="1"/>
      <dgm:spPr/>
      <dgm:t>
        <a:bodyPr/>
        <a:lstStyle/>
        <a:p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Concession </a:t>
          </a:r>
        </a:p>
        <a:p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After</a:t>
          </a: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 call for </a:t>
          </a: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competition</a:t>
          </a:r>
          <a:endParaRPr lang="fr-FR" sz="1600" b="1" kern="1200" cap="small" dirty="0">
            <a:latin typeface="+mn-lt"/>
            <a:ea typeface="+mn-ea"/>
            <a:cs typeface="+mn-cs"/>
          </a:endParaRPr>
        </a:p>
      </dgm:t>
    </dgm:pt>
    <dgm:pt modelId="{00A3E413-C571-4FF7-89BB-FA0A38A389CC}" type="parTrans" cxnId="{7C8657CD-317C-418D-BB43-ECF351DFF853}">
      <dgm:prSet/>
      <dgm:spPr/>
      <dgm:t>
        <a:bodyPr/>
        <a:lstStyle/>
        <a:p>
          <a:endParaRPr lang="fr-FR"/>
        </a:p>
      </dgm:t>
    </dgm:pt>
    <dgm:pt modelId="{DAF895B2-5FE7-41F4-938F-E223896F1284}" type="sibTrans" cxnId="{7C8657CD-317C-418D-BB43-ECF351DFF853}">
      <dgm:prSet/>
      <dgm:spPr/>
      <dgm:t>
        <a:bodyPr/>
        <a:lstStyle/>
        <a:p>
          <a:endParaRPr lang="fr-FR"/>
        </a:p>
      </dgm:t>
    </dgm:pt>
    <dgm:pt modelId="{90EA288C-7CFC-4AF3-B57A-8248F1DA2020}">
      <dgm:prSet phldrT="[Texte]" custT="1"/>
      <dgm:spPr/>
      <dgm:t>
        <a:bodyPr/>
        <a:lstStyle/>
        <a:p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Concession </a:t>
          </a:r>
        </a:p>
        <a:p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After</a:t>
          </a: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 call for </a:t>
          </a: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competition</a:t>
          </a:r>
          <a:endParaRPr lang="fr-FR" sz="1600" b="1" kern="1200" cap="small" dirty="0">
            <a:latin typeface="+mn-lt"/>
            <a:ea typeface="+mn-ea"/>
            <a:cs typeface="+mn-cs"/>
          </a:endParaRPr>
        </a:p>
      </dgm:t>
    </dgm:pt>
    <dgm:pt modelId="{323D80F2-00A8-445D-9AA1-AFAC95327E55}" type="parTrans" cxnId="{C331957E-AA3B-4D25-95F1-F7B7E412C62E}">
      <dgm:prSet/>
      <dgm:spPr/>
      <dgm:t>
        <a:bodyPr/>
        <a:lstStyle/>
        <a:p>
          <a:endParaRPr lang="fr-FR"/>
        </a:p>
      </dgm:t>
    </dgm:pt>
    <dgm:pt modelId="{81A469D5-6A9D-4DD0-A4D5-EC8D82F0F28C}" type="sibTrans" cxnId="{C331957E-AA3B-4D25-95F1-F7B7E412C62E}">
      <dgm:prSet/>
      <dgm:spPr/>
      <dgm:t>
        <a:bodyPr/>
        <a:lstStyle/>
        <a:p>
          <a:endParaRPr lang="fr-FR"/>
        </a:p>
      </dgm:t>
    </dgm:pt>
    <dgm:pt modelId="{C34EE9BB-A040-49FD-9608-F91339E08AD8}">
      <dgm:prSet phldrT="[Texte]" custT="1"/>
      <dgm:spPr/>
      <dgm:t>
        <a:bodyPr/>
        <a:lstStyle/>
        <a:p>
          <a:r>
            <a:rPr lang="fr-FR" sz="2800" b="1" kern="1200" cap="small" dirty="0" err="1">
              <a:latin typeface="Calibri" pitchFamily="34" charset="0"/>
              <a:ea typeface="+mn-ea"/>
              <a:cs typeface="+mn-cs"/>
            </a:rPr>
            <a:t>Electricity</a:t>
          </a:r>
          <a:r>
            <a:rPr lang="fr-FR" sz="2800" b="1" kern="1200" cap="small" dirty="0">
              <a:latin typeface="Calibri" pitchFamily="34" charset="0"/>
              <a:ea typeface="+mn-ea"/>
              <a:cs typeface="+mn-cs"/>
            </a:rPr>
            <a:t> </a:t>
          </a:r>
          <a:r>
            <a:rPr lang="fr-FR" sz="2800" b="1" kern="1200" cap="small" dirty="0" err="1">
              <a:latin typeface="Calibri" pitchFamily="34" charset="0"/>
              <a:ea typeface="+mn-ea"/>
              <a:cs typeface="+mn-cs"/>
            </a:rPr>
            <a:t>generation</a:t>
          </a:r>
          <a:r>
            <a:rPr lang="fr-FR" sz="2800" b="1" kern="1200" cap="small" dirty="0">
              <a:latin typeface="Calibri" pitchFamily="34" charset="0"/>
              <a:ea typeface="+mn-ea"/>
              <a:cs typeface="+mn-cs"/>
            </a:rPr>
            <a:t> </a:t>
          </a:r>
          <a:r>
            <a:rPr lang="fr-FR" sz="2800" b="1" kern="1200" cap="small" dirty="0" err="1">
              <a:latin typeface="Calibri" pitchFamily="34" charset="0"/>
              <a:ea typeface="+mn-ea"/>
              <a:cs typeface="+mn-cs"/>
            </a:rPr>
            <a:t>from</a:t>
          </a:r>
          <a:r>
            <a:rPr lang="fr-FR" sz="2800" b="1" kern="1200" cap="small" dirty="0">
              <a:latin typeface="Calibri" pitchFamily="34" charset="0"/>
              <a:ea typeface="+mn-ea"/>
              <a:cs typeface="+mn-cs"/>
            </a:rPr>
            <a:t> RE</a:t>
          </a:r>
        </a:p>
      </dgm:t>
    </dgm:pt>
    <dgm:pt modelId="{A891ABE0-4F9D-40C9-906C-EF9BF5632227}" type="sibTrans" cxnId="{D433EEE8-9491-42BE-91C8-CDC31FD436BE}">
      <dgm:prSet/>
      <dgm:spPr/>
      <dgm:t>
        <a:bodyPr/>
        <a:lstStyle/>
        <a:p>
          <a:endParaRPr lang="fr-FR"/>
        </a:p>
      </dgm:t>
    </dgm:pt>
    <dgm:pt modelId="{8102E9EE-CD7B-462D-AC43-7856285319F9}" type="parTrans" cxnId="{D433EEE8-9491-42BE-91C8-CDC31FD436BE}">
      <dgm:prSet/>
      <dgm:spPr/>
      <dgm:t>
        <a:bodyPr/>
        <a:lstStyle/>
        <a:p>
          <a:endParaRPr lang="fr-FR"/>
        </a:p>
      </dgm:t>
    </dgm:pt>
    <dgm:pt modelId="{DC07A62B-4F38-4026-961C-2C6F2A15B259}" type="pres">
      <dgm:prSet presAssocID="{E1F0E18C-EC40-4EF9-A605-34BDD76052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7780F8D-2029-4914-9CF3-9AC717C5110A}" type="pres">
      <dgm:prSet presAssocID="{C34EE9BB-A040-49FD-9608-F91339E08AD8}" presName="hierRoot1" presStyleCnt="0"/>
      <dgm:spPr/>
    </dgm:pt>
    <dgm:pt modelId="{D4D46012-856E-482D-A11D-AC806DDBB0A4}" type="pres">
      <dgm:prSet presAssocID="{C34EE9BB-A040-49FD-9608-F91339E08AD8}" presName="composite" presStyleCnt="0"/>
      <dgm:spPr/>
    </dgm:pt>
    <dgm:pt modelId="{A11156DE-15AC-4A8E-B2E6-91ADA2E2657A}" type="pres">
      <dgm:prSet presAssocID="{C34EE9BB-A040-49FD-9608-F91339E08AD8}" presName="background" presStyleLbl="node0" presStyleIdx="0" presStyleCnt="1"/>
      <dgm:spPr/>
    </dgm:pt>
    <dgm:pt modelId="{9D98C2EF-3130-4751-ADD7-94E8B79B03FB}" type="pres">
      <dgm:prSet presAssocID="{C34EE9BB-A040-49FD-9608-F91339E08AD8}" presName="text" presStyleLbl="fgAcc0" presStyleIdx="0" presStyleCnt="1" custScaleX="413719" custScaleY="123522">
        <dgm:presLayoutVars>
          <dgm:chPref val="3"/>
        </dgm:presLayoutVars>
      </dgm:prSet>
      <dgm:spPr/>
    </dgm:pt>
    <dgm:pt modelId="{006127A7-0B21-425A-934C-BB578EF0AEAC}" type="pres">
      <dgm:prSet presAssocID="{C34EE9BB-A040-49FD-9608-F91339E08AD8}" presName="hierChild2" presStyleCnt="0"/>
      <dgm:spPr/>
    </dgm:pt>
    <dgm:pt modelId="{77453D9D-A4F7-41ED-81C7-F9E0CF2970EA}" type="pres">
      <dgm:prSet presAssocID="{EABBC1E8-104E-4CA7-9483-AC75B2C3F5A1}" presName="Name10" presStyleLbl="parChTrans1D2" presStyleIdx="0" presStyleCnt="2"/>
      <dgm:spPr/>
    </dgm:pt>
    <dgm:pt modelId="{65B57E2C-2168-42C6-AF04-8B7D20BFAA09}" type="pres">
      <dgm:prSet presAssocID="{25FE25F3-868B-4CA2-8BBA-F2395222BADA}" presName="hierRoot2" presStyleCnt="0"/>
      <dgm:spPr/>
    </dgm:pt>
    <dgm:pt modelId="{51188DE2-A58E-4C6A-B6ED-DE9CA8B3992A}" type="pres">
      <dgm:prSet presAssocID="{25FE25F3-868B-4CA2-8BBA-F2395222BADA}" presName="composite2" presStyleCnt="0"/>
      <dgm:spPr/>
    </dgm:pt>
    <dgm:pt modelId="{09DB7DD6-D7B3-4402-A155-0EE7DB091012}" type="pres">
      <dgm:prSet presAssocID="{25FE25F3-868B-4CA2-8BBA-F2395222BADA}" presName="background2" presStyleLbl="node2" presStyleIdx="0" presStyleCnt="2"/>
      <dgm:spPr/>
    </dgm:pt>
    <dgm:pt modelId="{FDA4BED6-9175-4DE0-8438-369283B6B600}" type="pres">
      <dgm:prSet presAssocID="{25FE25F3-868B-4CA2-8BBA-F2395222BADA}" presName="text2" presStyleLbl="fgAcc2" presStyleIdx="0" presStyleCnt="2" custScaleX="222791">
        <dgm:presLayoutVars>
          <dgm:chPref val="3"/>
        </dgm:presLayoutVars>
      </dgm:prSet>
      <dgm:spPr/>
    </dgm:pt>
    <dgm:pt modelId="{6C69ACC3-349F-4019-AAE5-0B3764284755}" type="pres">
      <dgm:prSet presAssocID="{25FE25F3-868B-4CA2-8BBA-F2395222BADA}" presName="hierChild3" presStyleCnt="0"/>
      <dgm:spPr/>
    </dgm:pt>
    <dgm:pt modelId="{58235B91-FE9C-4463-9BC0-A2887846983E}" type="pres">
      <dgm:prSet presAssocID="{9DA10FC9-40CB-4A74-B625-9F8A4F0E9C1E}" presName="Name17" presStyleLbl="parChTrans1D3" presStyleIdx="0" presStyleCnt="4"/>
      <dgm:spPr/>
    </dgm:pt>
    <dgm:pt modelId="{3BF64B74-C21A-4F5E-88F4-8EE59FF04D89}" type="pres">
      <dgm:prSet presAssocID="{94C92BA1-FCC2-4865-B536-8BF53DBD953E}" presName="hierRoot3" presStyleCnt="0"/>
      <dgm:spPr/>
    </dgm:pt>
    <dgm:pt modelId="{F7275E94-33AD-4961-8AB2-D926EF46D01A}" type="pres">
      <dgm:prSet presAssocID="{94C92BA1-FCC2-4865-B536-8BF53DBD953E}" presName="composite3" presStyleCnt="0"/>
      <dgm:spPr/>
    </dgm:pt>
    <dgm:pt modelId="{D001B713-74DC-4FB5-A9D2-3AB991DA08CE}" type="pres">
      <dgm:prSet presAssocID="{94C92BA1-FCC2-4865-B536-8BF53DBD953E}" presName="background3" presStyleLbl="node3" presStyleIdx="0" presStyleCnt="4"/>
      <dgm:spPr/>
    </dgm:pt>
    <dgm:pt modelId="{6AFD7053-0050-456E-BFBA-8EA9238A75F4}" type="pres">
      <dgm:prSet presAssocID="{94C92BA1-FCC2-4865-B536-8BF53DBD953E}" presName="text3" presStyleLbl="fgAcc3" presStyleIdx="0" presStyleCnt="4" custScaleX="143098">
        <dgm:presLayoutVars>
          <dgm:chPref val="3"/>
        </dgm:presLayoutVars>
      </dgm:prSet>
      <dgm:spPr/>
    </dgm:pt>
    <dgm:pt modelId="{CA72B023-006F-4FB4-8935-A6B451EED39E}" type="pres">
      <dgm:prSet presAssocID="{94C92BA1-FCC2-4865-B536-8BF53DBD953E}" presName="hierChild4" presStyleCnt="0"/>
      <dgm:spPr/>
    </dgm:pt>
    <dgm:pt modelId="{F1C7341F-ABDB-47A3-9064-3FA2B8BF5F6F}" type="pres">
      <dgm:prSet presAssocID="{323D80F2-00A8-445D-9AA1-AFAC95327E55}" presName="Name23" presStyleLbl="parChTrans1D4" presStyleIdx="0" presStyleCnt="4"/>
      <dgm:spPr/>
    </dgm:pt>
    <dgm:pt modelId="{68BA8C51-69CE-417D-A695-628D424E9DF7}" type="pres">
      <dgm:prSet presAssocID="{90EA288C-7CFC-4AF3-B57A-8248F1DA2020}" presName="hierRoot4" presStyleCnt="0"/>
      <dgm:spPr/>
    </dgm:pt>
    <dgm:pt modelId="{99079E5B-4A28-49E1-AA04-3DC3206E6146}" type="pres">
      <dgm:prSet presAssocID="{90EA288C-7CFC-4AF3-B57A-8248F1DA2020}" presName="composite4" presStyleCnt="0"/>
      <dgm:spPr/>
    </dgm:pt>
    <dgm:pt modelId="{FEF6541F-2A5C-408D-8A62-3992A7090659}" type="pres">
      <dgm:prSet presAssocID="{90EA288C-7CFC-4AF3-B57A-8248F1DA2020}" presName="background4" presStyleLbl="node4" presStyleIdx="0" presStyleCnt="4"/>
      <dgm:spPr/>
    </dgm:pt>
    <dgm:pt modelId="{ADFB854D-6D8F-4AE9-A5E5-B8054E4AB6A3}" type="pres">
      <dgm:prSet presAssocID="{90EA288C-7CFC-4AF3-B57A-8248F1DA2020}" presName="text4" presStyleLbl="fgAcc4" presStyleIdx="0" presStyleCnt="4" custScaleX="132179">
        <dgm:presLayoutVars>
          <dgm:chPref val="3"/>
        </dgm:presLayoutVars>
      </dgm:prSet>
      <dgm:spPr/>
    </dgm:pt>
    <dgm:pt modelId="{E1387829-3DDD-4F88-80AF-EB0F47C5FFF4}" type="pres">
      <dgm:prSet presAssocID="{90EA288C-7CFC-4AF3-B57A-8248F1DA2020}" presName="hierChild5" presStyleCnt="0"/>
      <dgm:spPr/>
    </dgm:pt>
    <dgm:pt modelId="{F733E30A-D0D4-4EBB-89C7-7817659B11F8}" type="pres">
      <dgm:prSet presAssocID="{BBF63641-0793-4C80-9F7E-5F4AF849794D}" presName="Name17" presStyleLbl="parChTrans1D3" presStyleIdx="1" presStyleCnt="4"/>
      <dgm:spPr/>
    </dgm:pt>
    <dgm:pt modelId="{2382D10C-7FD2-4E2A-9F23-CF7C68CA8DD4}" type="pres">
      <dgm:prSet presAssocID="{6C46DE7A-EADC-4DC3-BDDC-8544E4B97AD2}" presName="hierRoot3" presStyleCnt="0"/>
      <dgm:spPr/>
    </dgm:pt>
    <dgm:pt modelId="{93C2FD65-ABAC-471C-9D2B-9DF0F0B86201}" type="pres">
      <dgm:prSet presAssocID="{6C46DE7A-EADC-4DC3-BDDC-8544E4B97AD2}" presName="composite3" presStyleCnt="0"/>
      <dgm:spPr/>
    </dgm:pt>
    <dgm:pt modelId="{F4BD5BFB-C62C-4E7A-8FB9-1D14B2C891FC}" type="pres">
      <dgm:prSet presAssocID="{6C46DE7A-EADC-4DC3-BDDC-8544E4B97AD2}" presName="background3" presStyleLbl="node3" presStyleIdx="1" presStyleCnt="4"/>
      <dgm:spPr/>
    </dgm:pt>
    <dgm:pt modelId="{F721EB18-DB30-468A-A331-4290D2E2C0A5}" type="pres">
      <dgm:prSet presAssocID="{6C46DE7A-EADC-4DC3-BDDC-8544E4B97AD2}" presName="text3" presStyleLbl="fgAcc3" presStyleIdx="1" presStyleCnt="4" custScaleX="143098">
        <dgm:presLayoutVars>
          <dgm:chPref val="3"/>
        </dgm:presLayoutVars>
      </dgm:prSet>
      <dgm:spPr/>
    </dgm:pt>
    <dgm:pt modelId="{F6BAD65E-0D40-40AD-9DF9-5F288448D232}" type="pres">
      <dgm:prSet presAssocID="{6C46DE7A-EADC-4DC3-BDDC-8544E4B97AD2}" presName="hierChild4" presStyleCnt="0"/>
      <dgm:spPr/>
    </dgm:pt>
    <dgm:pt modelId="{A5370C69-34C2-446D-AABB-194E12A0ED11}" type="pres">
      <dgm:prSet presAssocID="{00A3E413-C571-4FF7-89BB-FA0A38A389CC}" presName="Name23" presStyleLbl="parChTrans1D4" presStyleIdx="1" presStyleCnt="4"/>
      <dgm:spPr/>
    </dgm:pt>
    <dgm:pt modelId="{EC98224B-C3CD-4D8D-B02C-CCEEA4B1510E}" type="pres">
      <dgm:prSet presAssocID="{6EC8A05A-6FDA-4258-BC75-D611F419DF63}" presName="hierRoot4" presStyleCnt="0"/>
      <dgm:spPr/>
    </dgm:pt>
    <dgm:pt modelId="{59BA6D89-8871-4DC8-B4E3-E462F6EE6A43}" type="pres">
      <dgm:prSet presAssocID="{6EC8A05A-6FDA-4258-BC75-D611F419DF63}" presName="composite4" presStyleCnt="0"/>
      <dgm:spPr/>
    </dgm:pt>
    <dgm:pt modelId="{3ADA1A95-1D1F-4932-AB5E-0C902871325F}" type="pres">
      <dgm:prSet presAssocID="{6EC8A05A-6FDA-4258-BC75-D611F419DF63}" presName="background4" presStyleLbl="node4" presStyleIdx="1" presStyleCnt="4"/>
      <dgm:spPr/>
    </dgm:pt>
    <dgm:pt modelId="{4B6CBBEE-A626-432A-9782-4921F9C24A4C}" type="pres">
      <dgm:prSet presAssocID="{6EC8A05A-6FDA-4258-BC75-D611F419DF63}" presName="text4" presStyleLbl="fgAcc4" presStyleIdx="1" presStyleCnt="4" custScaleX="132179">
        <dgm:presLayoutVars>
          <dgm:chPref val="3"/>
        </dgm:presLayoutVars>
      </dgm:prSet>
      <dgm:spPr/>
    </dgm:pt>
    <dgm:pt modelId="{2E8AD593-4B23-43D4-A134-33CBFC0633D8}" type="pres">
      <dgm:prSet presAssocID="{6EC8A05A-6FDA-4258-BC75-D611F419DF63}" presName="hierChild5" presStyleCnt="0"/>
      <dgm:spPr/>
    </dgm:pt>
    <dgm:pt modelId="{68A44B89-3CD2-466C-BCB1-364892E7CB25}" type="pres">
      <dgm:prSet presAssocID="{764B8247-AB17-4523-A70E-A5FA70E44820}" presName="Name10" presStyleLbl="parChTrans1D2" presStyleIdx="1" presStyleCnt="2"/>
      <dgm:spPr/>
    </dgm:pt>
    <dgm:pt modelId="{8283F7C5-CBF7-4ECA-AB14-34AE5F502C1E}" type="pres">
      <dgm:prSet presAssocID="{86A78802-5408-4B19-A549-16802859A8E9}" presName="hierRoot2" presStyleCnt="0"/>
      <dgm:spPr/>
    </dgm:pt>
    <dgm:pt modelId="{6B0F7B4A-78E2-4D74-A6C4-366B060D174C}" type="pres">
      <dgm:prSet presAssocID="{86A78802-5408-4B19-A549-16802859A8E9}" presName="composite2" presStyleCnt="0"/>
      <dgm:spPr/>
    </dgm:pt>
    <dgm:pt modelId="{3687FBC3-6CF2-4B50-B517-58A7B3A92C75}" type="pres">
      <dgm:prSet presAssocID="{86A78802-5408-4B19-A549-16802859A8E9}" presName="background2" presStyleLbl="node2" presStyleIdx="1" presStyleCnt="2"/>
      <dgm:spPr/>
    </dgm:pt>
    <dgm:pt modelId="{063941F1-1017-464A-84AB-01956150E9D3}" type="pres">
      <dgm:prSet presAssocID="{86A78802-5408-4B19-A549-16802859A8E9}" presName="text2" presStyleLbl="fgAcc2" presStyleIdx="1" presStyleCnt="2" custScaleX="228511">
        <dgm:presLayoutVars>
          <dgm:chPref val="3"/>
        </dgm:presLayoutVars>
      </dgm:prSet>
      <dgm:spPr/>
    </dgm:pt>
    <dgm:pt modelId="{507902DB-819C-4369-83FC-2D95023019AF}" type="pres">
      <dgm:prSet presAssocID="{86A78802-5408-4B19-A549-16802859A8E9}" presName="hierChild3" presStyleCnt="0"/>
      <dgm:spPr/>
    </dgm:pt>
    <dgm:pt modelId="{2C8F2BA7-01BE-4265-AE00-4008D992C872}" type="pres">
      <dgm:prSet presAssocID="{8EA08A20-413D-40AC-A0B1-1B9B72B72E66}" presName="Name17" presStyleLbl="parChTrans1D3" presStyleIdx="2" presStyleCnt="4"/>
      <dgm:spPr/>
    </dgm:pt>
    <dgm:pt modelId="{07613CE2-50C0-47C4-9C48-5C6C89AD289D}" type="pres">
      <dgm:prSet presAssocID="{86401DE2-A85D-4674-B332-E1AAD735CD81}" presName="hierRoot3" presStyleCnt="0"/>
      <dgm:spPr/>
    </dgm:pt>
    <dgm:pt modelId="{CA313EC8-E044-4CD6-BCC4-F394CC001C80}" type="pres">
      <dgm:prSet presAssocID="{86401DE2-A85D-4674-B332-E1AAD735CD81}" presName="composite3" presStyleCnt="0"/>
      <dgm:spPr/>
    </dgm:pt>
    <dgm:pt modelId="{4A83EA5F-8DB9-4831-9C78-0D382662C9B8}" type="pres">
      <dgm:prSet presAssocID="{86401DE2-A85D-4674-B332-E1AAD735CD81}" presName="background3" presStyleLbl="node3" presStyleIdx="2" presStyleCnt="4"/>
      <dgm:spPr/>
    </dgm:pt>
    <dgm:pt modelId="{904CB100-C57B-45B0-820D-D2BDA85719A8}" type="pres">
      <dgm:prSet presAssocID="{86401DE2-A85D-4674-B332-E1AAD735CD81}" presName="text3" presStyleLbl="fgAcc3" presStyleIdx="2" presStyleCnt="4" custScaleX="143098">
        <dgm:presLayoutVars>
          <dgm:chPref val="3"/>
        </dgm:presLayoutVars>
      </dgm:prSet>
      <dgm:spPr/>
    </dgm:pt>
    <dgm:pt modelId="{3DEC8CBF-8D00-42F7-9615-948BF780BDAA}" type="pres">
      <dgm:prSet presAssocID="{86401DE2-A85D-4674-B332-E1AAD735CD81}" presName="hierChild4" presStyleCnt="0"/>
      <dgm:spPr/>
    </dgm:pt>
    <dgm:pt modelId="{3AF461DD-F548-4A48-80D0-B0F02D36540E}" type="pres">
      <dgm:prSet presAssocID="{096E6DFB-0F7C-4C1A-8B9F-FCAB7AA7C93A}" presName="Name23" presStyleLbl="parChTrans1D4" presStyleIdx="2" presStyleCnt="4"/>
      <dgm:spPr/>
    </dgm:pt>
    <dgm:pt modelId="{BFA8B574-C0B5-4713-8838-97685F5A768E}" type="pres">
      <dgm:prSet presAssocID="{7E119FC8-D657-46AD-8150-F5A0BA0CF742}" presName="hierRoot4" presStyleCnt="0"/>
      <dgm:spPr/>
    </dgm:pt>
    <dgm:pt modelId="{EAA6FDB4-A942-4D05-A69A-8F11640A7133}" type="pres">
      <dgm:prSet presAssocID="{7E119FC8-D657-46AD-8150-F5A0BA0CF742}" presName="composite4" presStyleCnt="0"/>
      <dgm:spPr/>
    </dgm:pt>
    <dgm:pt modelId="{63F16949-266C-43B5-8483-BC7D2A514D29}" type="pres">
      <dgm:prSet presAssocID="{7E119FC8-D657-46AD-8150-F5A0BA0CF742}" presName="background4" presStyleLbl="node4" presStyleIdx="2" presStyleCnt="4"/>
      <dgm:spPr/>
    </dgm:pt>
    <dgm:pt modelId="{FB390629-860D-4069-95B2-4B910D0062C8}" type="pres">
      <dgm:prSet presAssocID="{7E119FC8-D657-46AD-8150-F5A0BA0CF742}" presName="text4" presStyleLbl="fgAcc4" presStyleIdx="2" presStyleCnt="4" custScaleX="132179">
        <dgm:presLayoutVars>
          <dgm:chPref val="3"/>
        </dgm:presLayoutVars>
      </dgm:prSet>
      <dgm:spPr/>
    </dgm:pt>
    <dgm:pt modelId="{1E268CB3-63E9-4AFC-B1E1-F6F25522032C}" type="pres">
      <dgm:prSet presAssocID="{7E119FC8-D657-46AD-8150-F5A0BA0CF742}" presName="hierChild5" presStyleCnt="0"/>
      <dgm:spPr/>
    </dgm:pt>
    <dgm:pt modelId="{B28B41DD-6182-4CBA-8461-9D4547E1770F}" type="pres">
      <dgm:prSet presAssocID="{307A943A-D189-46D8-89AE-071DD0B7E338}" presName="Name17" presStyleLbl="parChTrans1D3" presStyleIdx="3" presStyleCnt="4"/>
      <dgm:spPr/>
    </dgm:pt>
    <dgm:pt modelId="{DE5B54E2-C103-44F9-86E5-8216164AF7D7}" type="pres">
      <dgm:prSet presAssocID="{7BF8D66C-58E2-48BA-9120-F2C78C9CC4D1}" presName="hierRoot3" presStyleCnt="0"/>
      <dgm:spPr/>
    </dgm:pt>
    <dgm:pt modelId="{6E9EF2FE-5E6B-4940-9156-EAEBF2C080FB}" type="pres">
      <dgm:prSet presAssocID="{7BF8D66C-58E2-48BA-9120-F2C78C9CC4D1}" presName="composite3" presStyleCnt="0"/>
      <dgm:spPr/>
    </dgm:pt>
    <dgm:pt modelId="{BEFB60F1-02FD-4803-B451-8715063952C7}" type="pres">
      <dgm:prSet presAssocID="{7BF8D66C-58E2-48BA-9120-F2C78C9CC4D1}" presName="background3" presStyleLbl="node3" presStyleIdx="3" presStyleCnt="4"/>
      <dgm:spPr/>
    </dgm:pt>
    <dgm:pt modelId="{B003486F-2116-4C44-97AE-E3D4F76568DF}" type="pres">
      <dgm:prSet presAssocID="{7BF8D66C-58E2-48BA-9120-F2C78C9CC4D1}" presName="text3" presStyleLbl="fgAcc3" presStyleIdx="3" presStyleCnt="4" custScaleX="143098">
        <dgm:presLayoutVars>
          <dgm:chPref val="3"/>
        </dgm:presLayoutVars>
      </dgm:prSet>
      <dgm:spPr/>
    </dgm:pt>
    <dgm:pt modelId="{493007B2-2F7F-44B6-B0DD-A05771FCF64D}" type="pres">
      <dgm:prSet presAssocID="{7BF8D66C-58E2-48BA-9120-F2C78C9CC4D1}" presName="hierChild4" presStyleCnt="0"/>
      <dgm:spPr/>
    </dgm:pt>
    <dgm:pt modelId="{D194F145-1C24-430F-A6BD-96FC703281E4}" type="pres">
      <dgm:prSet presAssocID="{C96CF41A-3B63-4839-82B0-B29BF87CFA15}" presName="Name23" presStyleLbl="parChTrans1D4" presStyleIdx="3" presStyleCnt="4"/>
      <dgm:spPr/>
    </dgm:pt>
    <dgm:pt modelId="{8B55F34B-1D07-46C7-B2D8-6BB8A8F59D4C}" type="pres">
      <dgm:prSet presAssocID="{448BDB51-CC51-46C8-970B-DC2B304A2468}" presName="hierRoot4" presStyleCnt="0"/>
      <dgm:spPr/>
    </dgm:pt>
    <dgm:pt modelId="{EEAE7BB4-151A-41F7-8433-E6984698792C}" type="pres">
      <dgm:prSet presAssocID="{448BDB51-CC51-46C8-970B-DC2B304A2468}" presName="composite4" presStyleCnt="0"/>
      <dgm:spPr/>
    </dgm:pt>
    <dgm:pt modelId="{5B5967BC-587A-465D-8318-D482D4F59EAE}" type="pres">
      <dgm:prSet presAssocID="{448BDB51-CC51-46C8-970B-DC2B304A2468}" presName="background4" presStyleLbl="node4" presStyleIdx="3" presStyleCnt="4"/>
      <dgm:spPr/>
    </dgm:pt>
    <dgm:pt modelId="{410748C9-8435-4D9A-9E6B-0BF835155D11}" type="pres">
      <dgm:prSet presAssocID="{448BDB51-CC51-46C8-970B-DC2B304A2468}" presName="text4" presStyleLbl="fgAcc4" presStyleIdx="3" presStyleCnt="4" custScaleX="132179">
        <dgm:presLayoutVars>
          <dgm:chPref val="3"/>
        </dgm:presLayoutVars>
      </dgm:prSet>
      <dgm:spPr/>
    </dgm:pt>
    <dgm:pt modelId="{66DFCE1E-E72A-48AF-81E2-B53D5C533DB9}" type="pres">
      <dgm:prSet presAssocID="{448BDB51-CC51-46C8-970B-DC2B304A2468}" presName="hierChild5" presStyleCnt="0"/>
      <dgm:spPr/>
    </dgm:pt>
  </dgm:ptLst>
  <dgm:cxnLst>
    <dgm:cxn modelId="{35B62309-A60B-4FCD-AFEE-4AD90EE9AD9D}" type="presOf" srcId="{C96CF41A-3B63-4839-82B0-B29BF87CFA15}" destId="{D194F145-1C24-430F-A6BD-96FC703281E4}" srcOrd="0" destOrd="0" presId="urn:microsoft.com/office/officeart/2005/8/layout/hierarchy1"/>
    <dgm:cxn modelId="{974BD40D-E6A8-41E9-AA55-074EFF21DE58}" type="presOf" srcId="{90EA288C-7CFC-4AF3-B57A-8248F1DA2020}" destId="{ADFB854D-6D8F-4AE9-A5E5-B8054E4AB6A3}" srcOrd="0" destOrd="0" presId="urn:microsoft.com/office/officeart/2005/8/layout/hierarchy1"/>
    <dgm:cxn modelId="{2F8CA527-DDC2-4B52-8407-0F5B6C20D1A7}" srcId="{86A78802-5408-4B19-A549-16802859A8E9}" destId="{86401DE2-A85D-4674-B332-E1AAD735CD81}" srcOrd="0" destOrd="0" parTransId="{8EA08A20-413D-40AC-A0B1-1B9B72B72E66}" sibTransId="{382B3C55-1ACA-49C3-8D87-03FC73B15223}"/>
    <dgm:cxn modelId="{16C58234-E053-4FED-8177-EEF6784B5F42}" type="presOf" srcId="{25FE25F3-868B-4CA2-8BBA-F2395222BADA}" destId="{FDA4BED6-9175-4DE0-8438-369283B6B600}" srcOrd="0" destOrd="0" presId="urn:microsoft.com/office/officeart/2005/8/layout/hierarchy1"/>
    <dgm:cxn modelId="{9ED4493F-ABBB-4129-9342-4F945E31C322}" srcId="{25FE25F3-868B-4CA2-8BBA-F2395222BADA}" destId="{94C92BA1-FCC2-4865-B536-8BF53DBD953E}" srcOrd="0" destOrd="0" parTransId="{9DA10FC9-40CB-4A74-B625-9F8A4F0E9C1E}" sibTransId="{D2437BE1-5771-4E87-B747-AC41705AE5D5}"/>
    <dgm:cxn modelId="{4F6D3D5C-8A0B-43FF-9C7C-3F156FC36105}" srcId="{C34EE9BB-A040-49FD-9608-F91339E08AD8}" destId="{25FE25F3-868B-4CA2-8BBA-F2395222BADA}" srcOrd="0" destOrd="0" parTransId="{EABBC1E8-104E-4CA7-9483-AC75B2C3F5A1}" sibTransId="{E89D2FF0-6876-41F5-973D-2DE2E1719E5D}"/>
    <dgm:cxn modelId="{3285625E-A759-43EC-A258-ED08E72CBCFC}" type="presOf" srcId="{7BF8D66C-58E2-48BA-9120-F2C78C9CC4D1}" destId="{B003486F-2116-4C44-97AE-E3D4F76568DF}" srcOrd="0" destOrd="0" presId="urn:microsoft.com/office/officeart/2005/8/layout/hierarchy1"/>
    <dgm:cxn modelId="{234CE863-500A-4E79-9B9B-1A5773EE4B57}" type="presOf" srcId="{096E6DFB-0F7C-4C1A-8B9F-FCAB7AA7C93A}" destId="{3AF461DD-F548-4A48-80D0-B0F02D36540E}" srcOrd="0" destOrd="0" presId="urn:microsoft.com/office/officeart/2005/8/layout/hierarchy1"/>
    <dgm:cxn modelId="{FD59C74A-C7D2-4546-94E7-99CDAF0A1C3D}" type="presOf" srcId="{764B8247-AB17-4523-A70E-A5FA70E44820}" destId="{68A44B89-3CD2-466C-BCB1-364892E7CB25}" srcOrd="0" destOrd="0" presId="urn:microsoft.com/office/officeart/2005/8/layout/hierarchy1"/>
    <dgm:cxn modelId="{5BC2364E-67EF-4B9E-BFD3-E53343593703}" srcId="{25FE25F3-868B-4CA2-8BBA-F2395222BADA}" destId="{6C46DE7A-EADC-4DC3-BDDC-8544E4B97AD2}" srcOrd="1" destOrd="0" parTransId="{BBF63641-0793-4C80-9F7E-5F4AF849794D}" sibTransId="{82795F9E-65CB-4A1E-B49D-30EDE370049D}"/>
    <dgm:cxn modelId="{E45A6150-BFD1-418E-972A-1F94BC71A873}" type="presOf" srcId="{8EA08A20-413D-40AC-A0B1-1B9B72B72E66}" destId="{2C8F2BA7-01BE-4265-AE00-4008D992C872}" srcOrd="0" destOrd="0" presId="urn:microsoft.com/office/officeart/2005/8/layout/hierarchy1"/>
    <dgm:cxn modelId="{5DC62D52-08E7-4030-B986-205A683DBEC6}" srcId="{C34EE9BB-A040-49FD-9608-F91339E08AD8}" destId="{86A78802-5408-4B19-A549-16802859A8E9}" srcOrd="1" destOrd="0" parTransId="{764B8247-AB17-4523-A70E-A5FA70E44820}" sibTransId="{798515F5-5C4D-46FB-A00E-166E3A1824A4}"/>
    <dgm:cxn modelId="{D97DC954-2B92-414B-B5A9-DCA86D128EBB}" srcId="{86A78802-5408-4B19-A549-16802859A8E9}" destId="{7BF8D66C-58E2-48BA-9120-F2C78C9CC4D1}" srcOrd="1" destOrd="0" parTransId="{307A943A-D189-46D8-89AE-071DD0B7E338}" sibTransId="{FEB147F4-9D3F-48EF-8642-5AAD36CFA73B}"/>
    <dgm:cxn modelId="{EBC7C57A-14C7-4D36-BC87-8185509D1038}" type="presOf" srcId="{7E119FC8-D657-46AD-8150-F5A0BA0CF742}" destId="{FB390629-860D-4069-95B2-4B910D0062C8}" srcOrd="0" destOrd="0" presId="urn:microsoft.com/office/officeart/2005/8/layout/hierarchy1"/>
    <dgm:cxn modelId="{C331957E-AA3B-4D25-95F1-F7B7E412C62E}" srcId="{94C92BA1-FCC2-4865-B536-8BF53DBD953E}" destId="{90EA288C-7CFC-4AF3-B57A-8248F1DA2020}" srcOrd="0" destOrd="0" parTransId="{323D80F2-00A8-445D-9AA1-AFAC95327E55}" sibTransId="{81A469D5-6A9D-4DD0-A4D5-EC8D82F0F28C}"/>
    <dgm:cxn modelId="{750F8680-03FA-45BA-8125-8982F2A14A61}" type="presOf" srcId="{6EC8A05A-6FDA-4258-BC75-D611F419DF63}" destId="{4B6CBBEE-A626-432A-9782-4921F9C24A4C}" srcOrd="0" destOrd="0" presId="urn:microsoft.com/office/officeart/2005/8/layout/hierarchy1"/>
    <dgm:cxn modelId="{44424785-962C-4203-8D5A-81F334528029}" type="presOf" srcId="{E1F0E18C-EC40-4EF9-A605-34BDD76052C3}" destId="{DC07A62B-4F38-4026-961C-2C6F2A15B259}" srcOrd="0" destOrd="0" presId="urn:microsoft.com/office/officeart/2005/8/layout/hierarchy1"/>
    <dgm:cxn modelId="{DB611987-01E5-4AEB-8965-0C9366D110FE}" type="presOf" srcId="{86401DE2-A85D-4674-B332-E1AAD735CD81}" destId="{904CB100-C57B-45B0-820D-D2BDA85719A8}" srcOrd="0" destOrd="0" presId="urn:microsoft.com/office/officeart/2005/8/layout/hierarchy1"/>
    <dgm:cxn modelId="{5C79C697-BDA9-4EF8-9D49-59D4DFC106AE}" type="presOf" srcId="{9DA10FC9-40CB-4A74-B625-9F8A4F0E9C1E}" destId="{58235B91-FE9C-4463-9BC0-A2887846983E}" srcOrd="0" destOrd="0" presId="urn:microsoft.com/office/officeart/2005/8/layout/hierarchy1"/>
    <dgm:cxn modelId="{0FCEC5A1-6D72-4C45-8A82-A381AA21E5E7}" type="presOf" srcId="{448BDB51-CC51-46C8-970B-DC2B304A2468}" destId="{410748C9-8435-4D9A-9E6B-0BF835155D11}" srcOrd="0" destOrd="0" presId="urn:microsoft.com/office/officeart/2005/8/layout/hierarchy1"/>
    <dgm:cxn modelId="{DB99C0B0-A133-4205-AD0E-A9287B4C0394}" type="presOf" srcId="{C34EE9BB-A040-49FD-9608-F91339E08AD8}" destId="{9D98C2EF-3130-4751-ADD7-94E8B79B03FB}" srcOrd="0" destOrd="0" presId="urn:microsoft.com/office/officeart/2005/8/layout/hierarchy1"/>
    <dgm:cxn modelId="{15B329B2-57FA-4C9C-BA06-5CB04B8A25F0}" type="presOf" srcId="{94C92BA1-FCC2-4865-B536-8BF53DBD953E}" destId="{6AFD7053-0050-456E-BFBA-8EA9238A75F4}" srcOrd="0" destOrd="0" presId="urn:microsoft.com/office/officeart/2005/8/layout/hierarchy1"/>
    <dgm:cxn modelId="{DA1FB6B2-4C5C-4513-A710-770B145437A8}" type="presOf" srcId="{BBF63641-0793-4C80-9F7E-5F4AF849794D}" destId="{F733E30A-D0D4-4EBB-89C7-7817659B11F8}" srcOrd="0" destOrd="0" presId="urn:microsoft.com/office/officeart/2005/8/layout/hierarchy1"/>
    <dgm:cxn modelId="{F83EFDB6-C687-4C2E-B551-BAE86C5B52D3}" type="presOf" srcId="{6C46DE7A-EADC-4DC3-BDDC-8544E4B97AD2}" destId="{F721EB18-DB30-468A-A331-4290D2E2C0A5}" srcOrd="0" destOrd="0" presId="urn:microsoft.com/office/officeart/2005/8/layout/hierarchy1"/>
    <dgm:cxn modelId="{DEC4E7C2-E391-408C-A862-1A863794B226}" type="presOf" srcId="{86A78802-5408-4B19-A549-16802859A8E9}" destId="{063941F1-1017-464A-84AB-01956150E9D3}" srcOrd="0" destOrd="0" presId="urn:microsoft.com/office/officeart/2005/8/layout/hierarchy1"/>
    <dgm:cxn modelId="{478512C4-BBA7-45AF-9C09-98B3148DE0EC}" srcId="{86401DE2-A85D-4674-B332-E1AAD735CD81}" destId="{7E119FC8-D657-46AD-8150-F5A0BA0CF742}" srcOrd="0" destOrd="0" parTransId="{096E6DFB-0F7C-4C1A-8B9F-FCAB7AA7C93A}" sibTransId="{231E779D-0E47-46B7-A79D-9E21F0C2C31A}"/>
    <dgm:cxn modelId="{ECD4A2C5-ECA6-4243-A601-3E796885D989}" type="presOf" srcId="{EABBC1E8-104E-4CA7-9483-AC75B2C3F5A1}" destId="{77453D9D-A4F7-41ED-81C7-F9E0CF2970EA}" srcOrd="0" destOrd="0" presId="urn:microsoft.com/office/officeart/2005/8/layout/hierarchy1"/>
    <dgm:cxn modelId="{7C8657CD-317C-418D-BB43-ECF351DFF853}" srcId="{6C46DE7A-EADC-4DC3-BDDC-8544E4B97AD2}" destId="{6EC8A05A-6FDA-4258-BC75-D611F419DF63}" srcOrd="0" destOrd="0" parTransId="{00A3E413-C571-4FF7-89BB-FA0A38A389CC}" sibTransId="{DAF895B2-5FE7-41F4-938F-E223896F1284}"/>
    <dgm:cxn modelId="{84753AD4-E812-47BF-B35D-38D7AEFA3F30}" type="presOf" srcId="{323D80F2-00A8-445D-9AA1-AFAC95327E55}" destId="{F1C7341F-ABDB-47A3-9064-3FA2B8BF5F6F}" srcOrd="0" destOrd="0" presId="urn:microsoft.com/office/officeart/2005/8/layout/hierarchy1"/>
    <dgm:cxn modelId="{AD1D02DC-78AF-49C7-9E85-C74B0971FE7C}" type="presOf" srcId="{307A943A-D189-46D8-89AE-071DD0B7E338}" destId="{B28B41DD-6182-4CBA-8461-9D4547E1770F}" srcOrd="0" destOrd="0" presId="urn:microsoft.com/office/officeart/2005/8/layout/hierarchy1"/>
    <dgm:cxn modelId="{4CAD50DF-8D94-45D6-AD7E-36AA7CCB88CA}" srcId="{7BF8D66C-58E2-48BA-9120-F2C78C9CC4D1}" destId="{448BDB51-CC51-46C8-970B-DC2B304A2468}" srcOrd="0" destOrd="0" parTransId="{C96CF41A-3B63-4839-82B0-B29BF87CFA15}" sibTransId="{E0073648-1C64-4DAD-88BA-7C4FB3EAB495}"/>
    <dgm:cxn modelId="{C19911E7-5786-4D7E-9AF3-47C38E89B89C}" type="presOf" srcId="{00A3E413-C571-4FF7-89BB-FA0A38A389CC}" destId="{A5370C69-34C2-446D-AABB-194E12A0ED11}" srcOrd="0" destOrd="0" presId="urn:microsoft.com/office/officeart/2005/8/layout/hierarchy1"/>
    <dgm:cxn modelId="{D433EEE8-9491-42BE-91C8-CDC31FD436BE}" srcId="{E1F0E18C-EC40-4EF9-A605-34BDD76052C3}" destId="{C34EE9BB-A040-49FD-9608-F91339E08AD8}" srcOrd="0" destOrd="0" parTransId="{8102E9EE-CD7B-462D-AC43-7856285319F9}" sibTransId="{A891ABE0-4F9D-40C9-906C-EF9BF5632227}"/>
    <dgm:cxn modelId="{4E8DD734-A5D0-4F8F-B2D1-3ADE7CC2B650}" type="presParOf" srcId="{DC07A62B-4F38-4026-961C-2C6F2A15B259}" destId="{F7780F8D-2029-4914-9CF3-9AC717C5110A}" srcOrd="0" destOrd="0" presId="urn:microsoft.com/office/officeart/2005/8/layout/hierarchy1"/>
    <dgm:cxn modelId="{796A6ECC-B387-42CB-BD5F-65791FC21FE0}" type="presParOf" srcId="{F7780F8D-2029-4914-9CF3-9AC717C5110A}" destId="{D4D46012-856E-482D-A11D-AC806DDBB0A4}" srcOrd="0" destOrd="0" presId="urn:microsoft.com/office/officeart/2005/8/layout/hierarchy1"/>
    <dgm:cxn modelId="{AAEAD123-29D3-4F43-B5F5-3F513252E630}" type="presParOf" srcId="{D4D46012-856E-482D-A11D-AC806DDBB0A4}" destId="{A11156DE-15AC-4A8E-B2E6-91ADA2E2657A}" srcOrd="0" destOrd="0" presId="urn:microsoft.com/office/officeart/2005/8/layout/hierarchy1"/>
    <dgm:cxn modelId="{D75B1FA0-6F64-4B11-928C-4EE912CEC077}" type="presParOf" srcId="{D4D46012-856E-482D-A11D-AC806DDBB0A4}" destId="{9D98C2EF-3130-4751-ADD7-94E8B79B03FB}" srcOrd="1" destOrd="0" presId="urn:microsoft.com/office/officeart/2005/8/layout/hierarchy1"/>
    <dgm:cxn modelId="{12728CFF-A66B-46B8-846F-D83D6874AA5D}" type="presParOf" srcId="{F7780F8D-2029-4914-9CF3-9AC717C5110A}" destId="{006127A7-0B21-425A-934C-BB578EF0AEAC}" srcOrd="1" destOrd="0" presId="urn:microsoft.com/office/officeart/2005/8/layout/hierarchy1"/>
    <dgm:cxn modelId="{86E6F037-76B6-45E5-B1C7-CA72073B4A43}" type="presParOf" srcId="{006127A7-0B21-425A-934C-BB578EF0AEAC}" destId="{77453D9D-A4F7-41ED-81C7-F9E0CF2970EA}" srcOrd="0" destOrd="0" presId="urn:microsoft.com/office/officeart/2005/8/layout/hierarchy1"/>
    <dgm:cxn modelId="{6C7D9A16-651E-49E6-93A7-BEFA2DA6863F}" type="presParOf" srcId="{006127A7-0B21-425A-934C-BB578EF0AEAC}" destId="{65B57E2C-2168-42C6-AF04-8B7D20BFAA09}" srcOrd="1" destOrd="0" presId="urn:microsoft.com/office/officeart/2005/8/layout/hierarchy1"/>
    <dgm:cxn modelId="{3C0CD91A-58DD-421D-BFCF-3C0576AB8915}" type="presParOf" srcId="{65B57E2C-2168-42C6-AF04-8B7D20BFAA09}" destId="{51188DE2-A58E-4C6A-B6ED-DE9CA8B3992A}" srcOrd="0" destOrd="0" presId="urn:microsoft.com/office/officeart/2005/8/layout/hierarchy1"/>
    <dgm:cxn modelId="{736D970C-88A4-4A83-9EE8-EC3CFDF0659F}" type="presParOf" srcId="{51188DE2-A58E-4C6A-B6ED-DE9CA8B3992A}" destId="{09DB7DD6-D7B3-4402-A155-0EE7DB091012}" srcOrd="0" destOrd="0" presId="urn:microsoft.com/office/officeart/2005/8/layout/hierarchy1"/>
    <dgm:cxn modelId="{F8F4256C-1798-4233-9842-17AA56CF028D}" type="presParOf" srcId="{51188DE2-A58E-4C6A-B6ED-DE9CA8B3992A}" destId="{FDA4BED6-9175-4DE0-8438-369283B6B600}" srcOrd="1" destOrd="0" presId="urn:microsoft.com/office/officeart/2005/8/layout/hierarchy1"/>
    <dgm:cxn modelId="{DCE05314-17CC-4C33-A672-F930E4CA3601}" type="presParOf" srcId="{65B57E2C-2168-42C6-AF04-8B7D20BFAA09}" destId="{6C69ACC3-349F-4019-AAE5-0B3764284755}" srcOrd="1" destOrd="0" presId="urn:microsoft.com/office/officeart/2005/8/layout/hierarchy1"/>
    <dgm:cxn modelId="{2ED721AE-5336-40DB-96E5-3AF88C42D82C}" type="presParOf" srcId="{6C69ACC3-349F-4019-AAE5-0B3764284755}" destId="{58235B91-FE9C-4463-9BC0-A2887846983E}" srcOrd="0" destOrd="0" presId="urn:microsoft.com/office/officeart/2005/8/layout/hierarchy1"/>
    <dgm:cxn modelId="{ACFE6EAB-D10D-464E-804F-ABE677069E86}" type="presParOf" srcId="{6C69ACC3-349F-4019-AAE5-0B3764284755}" destId="{3BF64B74-C21A-4F5E-88F4-8EE59FF04D89}" srcOrd="1" destOrd="0" presId="urn:microsoft.com/office/officeart/2005/8/layout/hierarchy1"/>
    <dgm:cxn modelId="{CF9770B6-7116-4ACA-8412-C6CDDF1C5227}" type="presParOf" srcId="{3BF64B74-C21A-4F5E-88F4-8EE59FF04D89}" destId="{F7275E94-33AD-4961-8AB2-D926EF46D01A}" srcOrd="0" destOrd="0" presId="urn:microsoft.com/office/officeart/2005/8/layout/hierarchy1"/>
    <dgm:cxn modelId="{456A31F0-5447-4594-B4C2-9914952A9D12}" type="presParOf" srcId="{F7275E94-33AD-4961-8AB2-D926EF46D01A}" destId="{D001B713-74DC-4FB5-A9D2-3AB991DA08CE}" srcOrd="0" destOrd="0" presId="urn:microsoft.com/office/officeart/2005/8/layout/hierarchy1"/>
    <dgm:cxn modelId="{93A09702-0922-4CC8-99BF-99BBE8C4A56A}" type="presParOf" srcId="{F7275E94-33AD-4961-8AB2-D926EF46D01A}" destId="{6AFD7053-0050-456E-BFBA-8EA9238A75F4}" srcOrd="1" destOrd="0" presId="urn:microsoft.com/office/officeart/2005/8/layout/hierarchy1"/>
    <dgm:cxn modelId="{C10757E8-2638-4808-9A8D-485845D80446}" type="presParOf" srcId="{3BF64B74-C21A-4F5E-88F4-8EE59FF04D89}" destId="{CA72B023-006F-4FB4-8935-A6B451EED39E}" srcOrd="1" destOrd="0" presId="urn:microsoft.com/office/officeart/2005/8/layout/hierarchy1"/>
    <dgm:cxn modelId="{4257EE3F-16D4-4FBF-AAB4-F6F88656A7C7}" type="presParOf" srcId="{CA72B023-006F-4FB4-8935-A6B451EED39E}" destId="{F1C7341F-ABDB-47A3-9064-3FA2B8BF5F6F}" srcOrd="0" destOrd="0" presId="urn:microsoft.com/office/officeart/2005/8/layout/hierarchy1"/>
    <dgm:cxn modelId="{2582A2E6-D6CB-444D-9ACE-20DEC2449096}" type="presParOf" srcId="{CA72B023-006F-4FB4-8935-A6B451EED39E}" destId="{68BA8C51-69CE-417D-A695-628D424E9DF7}" srcOrd="1" destOrd="0" presId="urn:microsoft.com/office/officeart/2005/8/layout/hierarchy1"/>
    <dgm:cxn modelId="{B5A6B809-9308-4C24-BC18-87FFA6C91B08}" type="presParOf" srcId="{68BA8C51-69CE-417D-A695-628D424E9DF7}" destId="{99079E5B-4A28-49E1-AA04-3DC3206E6146}" srcOrd="0" destOrd="0" presId="urn:microsoft.com/office/officeart/2005/8/layout/hierarchy1"/>
    <dgm:cxn modelId="{B767DCD8-6C2E-4754-8367-2E49869FD28B}" type="presParOf" srcId="{99079E5B-4A28-49E1-AA04-3DC3206E6146}" destId="{FEF6541F-2A5C-408D-8A62-3992A7090659}" srcOrd="0" destOrd="0" presId="urn:microsoft.com/office/officeart/2005/8/layout/hierarchy1"/>
    <dgm:cxn modelId="{46CBE560-B2A3-4FB6-8579-857747C0D23D}" type="presParOf" srcId="{99079E5B-4A28-49E1-AA04-3DC3206E6146}" destId="{ADFB854D-6D8F-4AE9-A5E5-B8054E4AB6A3}" srcOrd="1" destOrd="0" presId="urn:microsoft.com/office/officeart/2005/8/layout/hierarchy1"/>
    <dgm:cxn modelId="{D0249982-A221-4A07-AE43-38F942314348}" type="presParOf" srcId="{68BA8C51-69CE-417D-A695-628D424E9DF7}" destId="{E1387829-3DDD-4F88-80AF-EB0F47C5FFF4}" srcOrd="1" destOrd="0" presId="urn:microsoft.com/office/officeart/2005/8/layout/hierarchy1"/>
    <dgm:cxn modelId="{CF5BC2A1-92A9-43A9-9319-987A4715264C}" type="presParOf" srcId="{6C69ACC3-349F-4019-AAE5-0B3764284755}" destId="{F733E30A-D0D4-4EBB-89C7-7817659B11F8}" srcOrd="2" destOrd="0" presId="urn:microsoft.com/office/officeart/2005/8/layout/hierarchy1"/>
    <dgm:cxn modelId="{482F7FB0-D628-4047-B908-C3DB70B33941}" type="presParOf" srcId="{6C69ACC3-349F-4019-AAE5-0B3764284755}" destId="{2382D10C-7FD2-4E2A-9F23-CF7C68CA8DD4}" srcOrd="3" destOrd="0" presId="urn:microsoft.com/office/officeart/2005/8/layout/hierarchy1"/>
    <dgm:cxn modelId="{1DBB49A4-5597-48E4-B6CF-F85EBFF52EAD}" type="presParOf" srcId="{2382D10C-7FD2-4E2A-9F23-CF7C68CA8DD4}" destId="{93C2FD65-ABAC-471C-9D2B-9DF0F0B86201}" srcOrd="0" destOrd="0" presId="urn:microsoft.com/office/officeart/2005/8/layout/hierarchy1"/>
    <dgm:cxn modelId="{8D0A7EA8-C328-49C2-A139-7AECF9E7CF4F}" type="presParOf" srcId="{93C2FD65-ABAC-471C-9D2B-9DF0F0B86201}" destId="{F4BD5BFB-C62C-4E7A-8FB9-1D14B2C891FC}" srcOrd="0" destOrd="0" presId="urn:microsoft.com/office/officeart/2005/8/layout/hierarchy1"/>
    <dgm:cxn modelId="{DA6A2C23-EF94-43C2-98C4-B9FEEAEC84C1}" type="presParOf" srcId="{93C2FD65-ABAC-471C-9D2B-9DF0F0B86201}" destId="{F721EB18-DB30-468A-A331-4290D2E2C0A5}" srcOrd="1" destOrd="0" presId="urn:microsoft.com/office/officeart/2005/8/layout/hierarchy1"/>
    <dgm:cxn modelId="{2C5084EF-8D38-4E11-A379-1A48024ACE20}" type="presParOf" srcId="{2382D10C-7FD2-4E2A-9F23-CF7C68CA8DD4}" destId="{F6BAD65E-0D40-40AD-9DF9-5F288448D232}" srcOrd="1" destOrd="0" presId="urn:microsoft.com/office/officeart/2005/8/layout/hierarchy1"/>
    <dgm:cxn modelId="{407BC708-08E7-4A95-B94C-54D3041F580C}" type="presParOf" srcId="{F6BAD65E-0D40-40AD-9DF9-5F288448D232}" destId="{A5370C69-34C2-446D-AABB-194E12A0ED11}" srcOrd="0" destOrd="0" presId="urn:microsoft.com/office/officeart/2005/8/layout/hierarchy1"/>
    <dgm:cxn modelId="{75ED53B9-2DF1-45F9-AD6B-042DA3FB3F3F}" type="presParOf" srcId="{F6BAD65E-0D40-40AD-9DF9-5F288448D232}" destId="{EC98224B-C3CD-4D8D-B02C-CCEEA4B1510E}" srcOrd="1" destOrd="0" presId="urn:microsoft.com/office/officeart/2005/8/layout/hierarchy1"/>
    <dgm:cxn modelId="{5D8D3E65-EA40-4197-9C18-E890F5EC33E9}" type="presParOf" srcId="{EC98224B-C3CD-4D8D-B02C-CCEEA4B1510E}" destId="{59BA6D89-8871-4DC8-B4E3-E462F6EE6A43}" srcOrd="0" destOrd="0" presId="urn:microsoft.com/office/officeart/2005/8/layout/hierarchy1"/>
    <dgm:cxn modelId="{900E196E-E5A3-4565-AA01-272FB9272F55}" type="presParOf" srcId="{59BA6D89-8871-4DC8-B4E3-E462F6EE6A43}" destId="{3ADA1A95-1D1F-4932-AB5E-0C902871325F}" srcOrd="0" destOrd="0" presId="urn:microsoft.com/office/officeart/2005/8/layout/hierarchy1"/>
    <dgm:cxn modelId="{9AF73011-D7B7-49C4-9555-2B467A6DC8F7}" type="presParOf" srcId="{59BA6D89-8871-4DC8-B4E3-E462F6EE6A43}" destId="{4B6CBBEE-A626-432A-9782-4921F9C24A4C}" srcOrd="1" destOrd="0" presId="urn:microsoft.com/office/officeart/2005/8/layout/hierarchy1"/>
    <dgm:cxn modelId="{C9DA0499-2DD9-40C8-8ABE-8B3979D03997}" type="presParOf" srcId="{EC98224B-C3CD-4D8D-B02C-CCEEA4B1510E}" destId="{2E8AD593-4B23-43D4-A134-33CBFC0633D8}" srcOrd="1" destOrd="0" presId="urn:microsoft.com/office/officeart/2005/8/layout/hierarchy1"/>
    <dgm:cxn modelId="{F02A2CB3-863E-4E16-9E0D-91F6DC05F653}" type="presParOf" srcId="{006127A7-0B21-425A-934C-BB578EF0AEAC}" destId="{68A44B89-3CD2-466C-BCB1-364892E7CB25}" srcOrd="2" destOrd="0" presId="urn:microsoft.com/office/officeart/2005/8/layout/hierarchy1"/>
    <dgm:cxn modelId="{61816552-EDC1-41F3-8B55-1AEF99303BC5}" type="presParOf" srcId="{006127A7-0B21-425A-934C-BB578EF0AEAC}" destId="{8283F7C5-CBF7-4ECA-AB14-34AE5F502C1E}" srcOrd="3" destOrd="0" presId="urn:microsoft.com/office/officeart/2005/8/layout/hierarchy1"/>
    <dgm:cxn modelId="{652CA5DD-9A51-4E4E-AB6E-ADEBDD1B96AD}" type="presParOf" srcId="{8283F7C5-CBF7-4ECA-AB14-34AE5F502C1E}" destId="{6B0F7B4A-78E2-4D74-A6C4-366B060D174C}" srcOrd="0" destOrd="0" presId="urn:microsoft.com/office/officeart/2005/8/layout/hierarchy1"/>
    <dgm:cxn modelId="{C2D6F09A-C14A-49D3-99EC-3ADE30AB614B}" type="presParOf" srcId="{6B0F7B4A-78E2-4D74-A6C4-366B060D174C}" destId="{3687FBC3-6CF2-4B50-B517-58A7B3A92C75}" srcOrd="0" destOrd="0" presId="urn:microsoft.com/office/officeart/2005/8/layout/hierarchy1"/>
    <dgm:cxn modelId="{D88B8387-D5A5-44F0-A2D5-3A5B17D434E7}" type="presParOf" srcId="{6B0F7B4A-78E2-4D74-A6C4-366B060D174C}" destId="{063941F1-1017-464A-84AB-01956150E9D3}" srcOrd="1" destOrd="0" presId="urn:microsoft.com/office/officeart/2005/8/layout/hierarchy1"/>
    <dgm:cxn modelId="{F179B84A-FCEE-4574-8569-360E6CC1F885}" type="presParOf" srcId="{8283F7C5-CBF7-4ECA-AB14-34AE5F502C1E}" destId="{507902DB-819C-4369-83FC-2D95023019AF}" srcOrd="1" destOrd="0" presId="urn:microsoft.com/office/officeart/2005/8/layout/hierarchy1"/>
    <dgm:cxn modelId="{33AB043B-648B-4855-9744-27D0263CC532}" type="presParOf" srcId="{507902DB-819C-4369-83FC-2D95023019AF}" destId="{2C8F2BA7-01BE-4265-AE00-4008D992C872}" srcOrd="0" destOrd="0" presId="urn:microsoft.com/office/officeart/2005/8/layout/hierarchy1"/>
    <dgm:cxn modelId="{72C3D2CB-BCFC-4B63-999E-B8BFE85F162F}" type="presParOf" srcId="{507902DB-819C-4369-83FC-2D95023019AF}" destId="{07613CE2-50C0-47C4-9C48-5C6C89AD289D}" srcOrd="1" destOrd="0" presId="urn:microsoft.com/office/officeart/2005/8/layout/hierarchy1"/>
    <dgm:cxn modelId="{8027E340-10DC-4AD2-8E52-CB12B33DFD58}" type="presParOf" srcId="{07613CE2-50C0-47C4-9C48-5C6C89AD289D}" destId="{CA313EC8-E044-4CD6-BCC4-F394CC001C80}" srcOrd="0" destOrd="0" presId="urn:microsoft.com/office/officeart/2005/8/layout/hierarchy1"/>
    <dgm:cxn modelId="{1DC1CF83-DC09-47D8-BC0F-9156999D0B3E}" type="presParOf" srcId="{CA313EC8-E044-4CD6-BCC4-F394CC001C80}" destId="{4A83EA5F-8DB9-4831-9C78-0D382662C9B8}" srcOrd="0" destOrd="0" presId="urn:microsoft.com/office/officeart/2005/8/layout/hierarchy1"/>
    <dgm:cxn modelId="{9E79A9B9-FEF3-4A66-A67B-56D8FDC81ADB}" type="presParOf" srcId="{CA313EC8-E044-4CD6-BCC4-F394CC001C80}" destId="{904CB100-C57B-45B0-820D-D2BDA85719A8}" srcOrd="1" destOrd="0" presId="urn:microsoft.com/office/officeart/2005/8/layout/hierarchy1"/>
    <dgm:cxn modelId="{11346BA4-E2A2-4090-B1BC-E332C894DC50}" type="presParOf" srcId="{07613CE2-50C0-47C4-9C48-5C6C89AD289D}" destId="{3DEC8CBF-8D00-42F7-9615-948BF780BDAA}" srcOrd="1" destOrd="0" presId="urn:microsoft.com/office/officeart/2005/8/layout/hierarchy1"/>
    <dgm:cxn modelId="{4EE5B3E3-739B-42B5-87B4-50939C811C74}" type="presParOf" srcId="{3DEC8CBF-8D00-42F7-9615-948BF780BDAA}" destId="{3AF461DD-F548-4A48-80D0-B0F02D36540E}" srcOrd="0" destOrd="0" presId="urn:microsoft.com/office/officeart/2005/8/layout/hierarchy1"/>
    <dgm:cxn modelId="{366AA20F-FF27-400E-8F06-10EB61BC78F7}" type="presParOf" srcId="{3DEC8CBF-8D00-42F7-9615-948BF780BDAA}" destId="{BFA8B574-C0B5-4713-8838-97685F5A768E}" srcOrd="1" destOrd="0" presId="urn:microsoft.com/office/officeart/2005/8/layout/hierarchy1"/>
    <dgm:cxn modelId="{4241AA21-C4AB-45B2-AB79-7E482519B8DA}" type="presParOf" srcId="{BFA8B574-C0B5-4713-8838-97685F5A768E}" destId="{EAA6FDB4-A942-4D05-A69A-8F11640A7133}" srcOrd="0" destOrd="0" presId="urn:microsoft.com/office/officeart/2005/8/layout/hierarchy1"/>
    <dgm:cxn modelId="{47881BAF-C974-44D5-B933-8975B6DC19F8}" type="presParOf" srcId="{EAA6FDB4-A942-4D05-A69A-8F11640A7133}" destId="{63F16949-266C-43B5-8483-BC7D2A514D29}" srcOrd="0" destOrd="0" presId="urn:microsoft.com/office/officeart/2005/8/layout/hierarchy1"/>
    <dgm:cxn modelId="{EDF62E2A-88E2-4C9B-BFFC-225EDD49AF09}" type="presParOf" srcId="{EAA6FDB4-A942-4D05-A69A-8F11640A7133}" destId="{FB390629-860D-4069-95B2-4B910D0062C8}" srcOrd="1" destOrd="0" presId="urn:microsoft.com/office/officeart/2005/8/layout/hierarchy1"/>
    <dgm:cxn modelId="{5335A613-2915-47A7-A097-386028382810}" type="presParOf" srcId="{BFA8B574-C0B5-4713-8838-97685F5A768E}" destId="{1E268CB3-63E9-4AFC-B1E1-F6F25522032C}" srcOrd="1" destOrd="0" presId="urn:microsoft.com/office/officeart/2005/8/layout/hierarchy1"/>
    <dgm:cxn modelId="{3756D5AB-69C7-4A95-B410-88BFE0E758BC}" type="presParOf" srcId="{507902DB-819C-4369-83FC-2D95023019AF}" destId="{B28B41DD-6182-4CBA-8461-9D4547E1770F}" srcOrd="2" destOrd="0" presId="urn:microsoft.com/office/officeart/2005/8/layout/hierarchy1"/>
    <dgm:cxn modelId="{02163986-0B9D-450B-9D0F-BDC41E0598C1}" type="presParOf" srcId="{507902DB-819C-4369-83FC-2D95023019AF}" destId="{DE5B54E2-C103-44F9-86E5-8216164AF7D7}" srcOrd="3" destOrd="0" presId="urn:microsoft.com/office/officeart/2005/8/layout/hierarchy1"/>
    <dgm:cxn modelId="{7BF1DCBF-9840-4B36-8079-A91EAAB5BD43}" type="presParOf" srcId="{DE5B54E2-C103-44F9-86E5-8216164AF7D7}" destId="{6E9EF2FE-5E6B-4940-9156-EAEBF2C080FB}" srcOrd="0" destOrd="0" presId="urn:microsoft.com/office/officeart/2005/8/layout/hierarchy1"/>
    <dgm:cxn modelId="{CC325603-7318-41A8-B724-2DFB5995FE54}" type="presParOf" srcId="{6E9EF2FE-5E6B-4940-9156-EAEBF2C080FB}" destId="{BEFB60F1-02FD-4803-B451-8715063952C7}" srcOrd="0" destOrd="0" presId="urn:microsoft.com/office/officeart/2005/8/layout/hierarchy1"/>
    <dgm:cxn modelId="{AF562367-626D-4AF4-89BF-3526ED1511B1}" type="presParOf" srcId="{6E9EF2FE-5E6B-4940-9156-EAEBF2C080FB}" destId="{B003486F-2116-4C44-97AE-E3D4F76568DF}" srcOrd="1" destOrd="0" presId="urn:microsoft.com/office/officeart/2005/8/layout/hierarchy1"/>
    <dgm:cxn modelId="{CF57B022-452C-4AB5-8CB5-3FC58F257120}" type="presParOf" srcId="{DE5B54E2-C103-44F9-86E5-8216164AF7D7}" destId="{493007B2-2F7F-44B6-B0DD-A05771FCF64D}" srcOrd="1" destOrd="0" presId="urn:microsoft.com/office/officeart/2005/8/layout/hierarchy1"/>
    <dgm:cxn modelId="{BABBD7BD-C4FA-46C9-8FA3-79E354B95D97}" type="presParOf" srcId="{493007B2-2F7F-44B6-B0DD-A05771FCF64D}" destId="{D194F145-1C24-430F-A6BD-96FC703281E4}" srcOrd="0" destOrd="0" presId="urn:microsoft.com/office/officeart/2005/8/layout/hierarchy1"/>
    <dgm:cxn modelId="{44EAD2D9-C160-4A44-8D74-C99DDF58743A}" type="presParOf" srcId="{493007B2-2F7F-44B6-B0DD-A05771FCF64D}" destId="{8B55F34B-1D07-46C7-B2D8-6BB8A8F59D4C}" srcOrd="1" destOrd="0" presId="urn:microsoft.com/office/officeart/2005/8/layout/hierarchy1"/>
    <dgm:cxn modelId="{FD85F510-98DF-428A-9745-D4DED4C94149}" type="presParOf" srcId="{8B55F34B-1D07-46C7-B2D8-6BB8A8F59D4C}" destId="{EEAE7BB4-151A-41F7-8433-E6984698792C}" srcOrd="0" destOrd="0" presId="urn:microsoft.com/office/officeart/2005/8/layout/hierarchy1"/>
    <dgm:cxn modelId="{AA376DAC-313F-48DA-BFBE-BEDE3DAA8E3E}" type="presParOf" srcId="{EEAE7BB4-151A-41F7-8433-E6984698792C}" destId="{5B5967BC-587A-465D-8318-D482D4F59EAE}" srcOrd="0" destOrd="0" presId="urn:microsoft.com/office/officeart/2005/8/layout/hierarchy1"/>
    <dgm:cxn modelId="{79BBFADE-4C0E-4EDF-A4E5-BC2CEFEA22D1}" type="presParOf" srcId="{EEAE7BB4-151A-41F7-8433-E6984698792C}" destId="{410748C9-8435-4D9A-9E6B-0BF835155D11}" srcOrd="1" destOrd="0" presId="urn:microsoft.com/office/officeart/2005/8/layout/hierarchy1"/>
    <dgm:cxn modelId="{96B628A0-713D-425F-BD3E-50A3833BDBBD}" type="presParOf" srcId="{8B55F34B-1D07-46C7-B2D8-6BB8A8F59D4C}" destId="{66DFCE1E-E72A-48AF-81E2-B53D5C533D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4F145-1C24-430F-A6BD-96FC703281E4}">
      <dsp:nvSpPr>
        <dsp:cNvPr id="0" name=""/>
        <dsp:cNvSpPr/>
      </dsp:nvSpPr>
      <dsp:spPr>
        <a:xfrm>
          <a:off x="7380667" y="3337332"/>
          <a:ext cx="91440" cy="3681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1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B41DD-6182-4CBA-8461-9D4547E1770F}">
      <dsp:nvSpPr>
        <dsp:cNvPr id="0" name=""/>
        <dsp:cNvSpPr/>
      </dsp:nvSpPr>
      <dsp:spPr>
        <a:xfrm>
          <a:off x="6380056" y="2165390"/>
          <a:ext cx="1046331" cy="368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879"/>
              </a:lnTo>
              <a:lnTo>
                <a:pt x="1046331" y="250879"/>
              </a:lnTo>
              <a:lnTo>
                <a:pt x="1046331" y="36814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461DD-F548-4A48-80D0-B0F02D36540E}">
      <dsp:nvSpPr>
        <dsp:cNvPr id="0" name=""/>
        <dsp:cNvSpPr/>
      </dsp:nvSpPr>
      <dsp:spPr>
        <a:xfrm>
          <a:off x="5288005" y="3337332"/>
          <a:ext cx="91440" cy="3681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1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8F2BA7-01BE-4265-AE00-4008D992C872}">
      <dsp:nvSpPr>
        <dsp:cNvPr id="0" name=""/>
        <dsp:cNvSpPr/>
      </dsp:nvSpPr>
      <dsp:spPr>
        <a:xfrm>
          <a:off x="5333725" y="2165390"/>
          <a:ext cx="1046331" cy="368143"/>
        </a:xfrm>
        <a:custGeom>
          <a:avLst/>
          <a:gdLst/>
          <a:ahLst/>
          <a:cxnLst/>
          <a:rect l="0" t="0" r="0" b="0"/>
          <a:pathLst>
            <a:path>
              <a:moveTo>
                <a:pt x="1046331" y="0"/>
              </a:moveTo>
              <a:lnTo>
                <a:pt x="1046331" y="250879"/>
              </a:lnTo>
              <a:lnTo>
                <a:pt x="0" y="250879"/>
              </a:lnTo>
              <a:lnTo>
                <a:pt x="0" y="36814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A44B89-3CD2-466C-BCB1-364892E7CB25}">
      <dsp:nvSpPr>
        <dsp:cNvPr id="0" name=""/>
        <dsp:cNvSpPr/>
      </dsp:nvSpPr>
      <dsp:spPr>
        <a:xfrm>
          <a:off x="4305495" y="993448"/>
          <a:ext cx="2074560" cy="368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879"/>
              </a:lnTo>
              <a:lnTo>
                <a:pt x="2074560" y="250879"/>
              </a:lnTo>
              <a:lnTo>
                <a:pt x="2074560" y="36814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370C69-34C2-446D-AABB-194E12A0ED11}">
      <dsp:nvSpPr>
        <dsp:cNvPr id="0" name=""/>
        <dsp:cNvSpPr/>
      </dsp:nvSpPr>
      <dsp:spPr>
        <a:xfrm>
          <a:off x="3195343" y="3337332"/>
          <a:ext cx="91440" cy="3681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1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3E30A-D0D4-4EBB-89C7-7817659B11F8}">
      <dsp:nvSpPr>
        <dsp:cNvPr id="0" name=""/>
        <dsp:cNvSpPr/>
      </dsp:nvSpPr>
      <dsp:spPr>
        <a:xfrm>
          <a:off x="2194732" y="2165390"/>
          <a:ext cx="1046331" cy="368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879"/>
              </a:lnTo>
              <a:lnTo>
                <a:pt x="1046331" y="250879"/>
              </a:lnTo>
              <a:lnTo>
                <a:pt x="1046331" y="36814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7341F-ABDB-47A3-9064-3FA2B8BF5F6F}">
      <dsp:nvSpPr>
        <dsp:cNvPr id="0" name=""/>
        <dsp:cNvSpPr/>
      </dsp:nvSpPr>
      <dsp:spPr>
        <a:xfrm>
          <a:off x="1102681" y="3337332"/>
          <a:ext cx="91440" cy="3681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14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35B91-FE9C-4463-9BC0-A2887846983E}">
      <dsp:nvSpPr>
        <dsp:cNvPr id="0" name=""/>
        <dsp:cNvSpPr/>
      </dsp:nvSpPr>
      <dsp:spPr>
        <a:xfrm>
          <a:off x="1148401" y="2165390"/>
          <a:ext cx="1046331" cy="368143"/>
        </a:xfrm>
        <a:custGeom>
          <a:avLst/>
          <a:gdLst/>
          <a:ahLst/>
          <a:cxnLst/>
          <a:rect l="0" t="0" r="0" b="0"/>
          <a:pathLst>
            <a:path>
              <a:moveTo>
                <a:pt x="1046331" y="0"/>
              </a:moveTo>
              <a:lnTo>
                <a:pt x="1046331" y="250879"/>
              </a:lnTo>
              <a:lnTo>
                <a:pt x="0" y="250879"/>
              </a:lnTo>
              <a:lnTo>
                <a:pt x="0" y="36814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53D9D-A4F7-41ED-81C7-F9E0CF2970EA}">
      <dsp:nvSpPr>
        <dsp:cNvPr id="0" name=""/>
        <dsp:cNvSpPr/>
      </dsp:nvSpPr>
      <dsp:spPr>
        <a:xfrm>
          <a:off x="2194732" y="993448"/>
          <a:ext cx="2110763" cy="368143"/>
        </a:xfrm>
        <a:custGeom>
          <a:avLst/>
          <a:gdLst/>
          <a:ahLst/>
          <a:cxnLst/>
          <a:rect l="0" t="0" r="0" b="0"/>
          <a:pathLst>
            <a:path>
              <a:moveTo>
                <a:pt x="2110763" y="0"/>
              </a:moveTo>
              <a:lnTo>
                <a:pt x="2110763" y="250879"/>
              </a:lnTo>
              <a:lnTo>
                <a:pt x="0" y="250879"/>
              </a:lnTo>
              <a:lnTo>
                <a:pt x="0" y="36814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1156DE-15AC-4A8E-B2E6-91ADA2E2657A}">
      <dsp:nvSpPr>
        <dsp:cNvPr id="0" name=""/>
        <dsp:cNvSpPr/>
      </dsp:nvSpPr>
      <dsp:spPr>
        <a:xfrm>
          <a:off x="1687019" y="581"/>
          <a:ext cx="5236952" cy="9928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98C2EF-3130-4751-ADD7-94E8B79B03FB}">
      <dsp:nvSpPr>
        <dsp:cNvPr id="0" name=""/>
        <dsp:cNvSpPr/>
      </dsp:nvSpPr>
      <dsp:spPr>
        <a:xfrm>
          <a:off x="1827666" y="134196"/>
          <a:ext cx="5236952" cy="992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cap="small" dirty="0" err="1">
              <a:latin typeface="Calibri" pitchFamily="34" charset="0"/>
              <a:ea typeface="+mn-ea"/>
              <a:cs typeface="+mn-cs"/>
            </a:rPr>
            <a:t>Electricity</a:t>
          </a:r>
          <a:r>
            <a:rPr lang="fr-FR" sz="2800" b="1" kern="1200" cap="small" dirty="0">
              <a:latin typeface="Calibri" pitchFamily="34" charset="0"/>
              <a:ea typeface="+mn-ea"/>
              <a:cs typeface="+mn-cs"/>
            </a:rPr>
            <a:t> </a:t>
          </a:r>
          <a:r>
            <a:rPr lang="fr-FR" sz="2800" b="1" kern="1200" cap="small" dirty="0" err="1">
              <a:latin typeface="Calibri" pitchFamily="34" charset="0"/>
              <a:ea typeface="+mn-ea"/>
              <a:cs typeface="+mn-cs"/>
            </a:rPr>
            <a:t>generation</a:t>
          </a:r>
          <a:r>
            <a:rPr lang="fr-FR" sz="2800" b="1" kern="1200" cap="small" dirty="0">
              <a:latin typeface="Calibri" pitchFamily="34" charset="0"/>
              <a:ea typeface="+mn-ea"/>
              <a:cs typeface="+mn-cs"/>
            </a:rPr>
            <a:t> </a:t>
          </a:r>
          <a:r>
            <a:rPr lang="fr-FR" sz="2800" b="1" kern="1200" cap="small" dirty="0" err="1">
              <a:latin typeface="Calibri" pitchFamily="34" charset="0"/>
              <a:ea typeface="+mn-ea"/>
              <a:cs typeface="+mn-cs"/>
            </a:rPr>
            <a:t>from</a:t>
          </a:r>
          <a:r>
            <a:rPr lang="fr-FR" sz="2800" b="1" kern="1200" cap="small" dirty="0">
              <a:latin typeface="Calibri" pitchFamily="34" charset="0"/>
              <a:ea typeface="+mn-ea"/>
              <a:cs typeface="+mn-cs"/>
            </a:rPr>
            <a:t> RE</a:t>
          </a:r>
        </a:p>
      </dsp:txBody>
      <dsp:txXfrm>
        <a:off x="1856746" y="163276"/>
        <a:ext cx="5178792" cy="934707"/>
      </dsp:txXfrm>
    </dsp:sp>
    <dsp:sp modelId="{09DB7DD6-D7B3-4402-A155-0EE7DB091012}">
      <dsp:nvSpPr>
        <dsp:cNvPr id="0" name=""/>
        <dsp:cNvSpPr/>
      </dsp:nvSpPr>
      <dsp:spPr>
        <a:xfrm>
          <a:off x="784661" y="1361592"/>
          <a:ext cx="2820140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A4BED6-9175-4DE0-8438-369283B6B600}">
      <dsp:nvSpPr>
        <dsp:cNvPr id="0" name=""/>
        <dsp:cNvSpPr/>
      </dsp:nvSpPr>
      <dsp:spPr>
        <a:xfrm>
          <a:off x="925309" y="1495207"/>
          <a:ext cx="2820140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cap="small" dirty="0">
              <a:latin typeface="Calibri" pitchFamily="34" charset="0"/>
              <a:ea typeface="+mn-ea"/>
              <a:cs typeface="+mn-cs"/>
            </a:rPr>
            <a:t>Concession </a:t>
          </a:r>
          <a:r>
            <a:rPr lang="fr-FR" sz="2400" b="1" kern="1200" cap="small" dirty="0" err="1">
              <a:latin typeface="Calibri" pitchFamily="34" charset="0"/>
              <a:ea typeface="+mn-ea"/>
              <a:cs typeface="+mn-cs"/>
            </a:rPr>
            <a:t>regime</a:t>
          </a:r>
          <a:endParaRPr lang="fr-FR" sz="2400" b="1" kern="1200" cap="small" dirty="0">
            <a:latin typeface="+mn-lt"/>
            <a:ea typeface="+mn-ea"/>
            <a:cs typeface="+mn-cs"/>
          </a:endParaRPr>
        </a:p>
      </dsp:txBody>
      <dsp:txXfrm>
        <a:off x="948851" y="1518749"/>
        <a:ext cx="2773056" cy="756713"/>
      </dsp:txXfrm>
    </dsp:sp>
    <dsp:sp modelId="{D001B713-74DC-4FB5-A9D2-3AB991DA08CE}">
      <dsp:nvSpPr>
        <dsp:cNvPr id="0" name=""/>
        <dsp:cNvSpPr/>
      </dsp:nvSpPr>
      <dsp:spPr>
        <a:xfrm>
          <a:off x="242717" y="2533534"/>
          <a:ext cx="1811368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FD7053-0050-456E-BFBA-8EA9238A75F4}">
      <dsp:nvSpPr>
        <dsp:cNvPr id="0" name=""/>
        <dsp:cNvSpPr/>
      </dsp:nvSpPr>
      <dsp:spPr>
        <a:xfrm>
          <a:off x="383364" y="2667148"/>
          <a:ext cx="1811368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cap="small" dirty="0">
              <a:latin typeface="Calibri" pitchFamily="34" charset="0"/>
              <a:ea typeface="+mn-ea"/>
              <a:cs typeface="+mn-cs"/>
            </a:rPr>
            <a:t>Exportation</a:t>
          </a:r>
        </a:p>
      </dsp:txBody>
      <dsp:txXfrm>
        <a:off x="406906" y="2690690"/>
        <a:ext cx="1764284" cy="756713"/>
      </dsp:txXfrm>
    </dsp:sp>
    <dsp:sp modelId="{FEF6541F-2A5C-408D-8A62-3992A7090659}">
      <dsp:nvSpPr>
        <dsp:cNvPr id="0" name=""/>
        <dsp:cNvSpPr/>
      </dsp:nvSpPr>
      <dsp:spPr>
        <a:xfrm>
          <a:off x="311824" y="3705475"/>
          <a:ext cx="1673152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FB854D-6D8F-4AE9-A5E5-B8054E4AB6A3}">
      <dsp:nvSpPr>
        <dsp:cNvPr id="0" name=""/>
        <dsp:cNvSpPr/>
      </dsp:nvSpPr>
      <dsp:spPr>
        <a:xfrm>
          <a:off x="452471" y="3839090"/>
          <a:ext cx="1673152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Concession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After</a:t>
          </a: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 call for </a:t>
          </a: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competition</a:t>
          </a:r>
          <a:endParaRPr lang="fr-FR" sz="1600" b="1" kern="1200" cap="small" dirty="0">
            <a:latin typeface="+mn-lt"/>
            <a:ea typeface="+mn-ea"/>
            <a:cs typeface="+mn-cs"/>
          </a:endParaRPr>
        </a:p>
      </dsp:txBody>
      <dsp:txXfrm>
        <a:off x="476013" y="3862632"/>
        <a:ext cx="1626068" cy="756713"/>
      </dsp:txXfrm>
    </dsp:sp>
    <dsp:sp modelId="{F4BD5BFB-C62C-4E7A-8FB9-1D14B2C891FC}">
      <dsp:nvSpPr>
        <dsp:cNvPr id="0" name=""/>
        <dsp:cNvSpPr/>
      </dsp:nvSpPr>
      <dsp:spPr>
        <a:xfrm>
          <a:off x="2335379" y="2533534"/>
          <a:ext cx="1811368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21EB18-DB30-468A-A331-4290D2E2C0A5}">
      <dsp:nvSpPr>
        <dsp:cNvPr id="0" name=""/>
        <dsp:cNvSpPr/>
      </dsp:nvSpPr>
      <dsp:spPr>
        <a:xfrm>
          <a:off x="2476026" y="2667148"/>
          <a:ext cx="1811368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cap="small" dirty="0">
              <a:latin typeface="Calibri" pitchFamily="34" charset="0"/>
              <a:ea typeface="+mn-ea"/>
              <a:cs typeface="+mn-cs"/>
            </a:rPr>
            <a:t>Local </a:t>
          </a:r>
          <a:r>
            <a:rPr lang="fr-FR" sz="2000" b="1" kern="1200" cap="small" dirty="0" err="1">
              <a:latin typeface="Calibri" pitchFamily="34" charset="0"/>
              <a:ea typeface="+mn-ea"/>
              <a:cs typeface="+mn-cs"/>
            </a:rPr>
            <a:t>market</a:t>
          </a:r>
          <a:endParaRPr lang="fr-FR" sz="2000" b="1" kern="1200" cap="small" dirty="0">
            <a:latin typeface="+mn-lt"/>
            <a:ea typeface="+mn-ea"/>
            <a:cs typeface="+mn-cs"/>
          </a:endParaRPr>
        </a:p>
      </dsp:txBody>
      <dsp:txXfrm>
        <a:off x="2499568" y="2690690"/>
        <a:ext cx="1764284" cy="756713"/>
      </dsp:txXfrm>
    </dsp:sp>
    <dsp:sp modelId="{3ADA1A95-1D1F-4932-AB5E-0C902871325F}">
      <dsp:nvSpPr>
        <dsp:cNvPr id="0" name=""/>
        <dsp:cNvSpPr/>
      </dsp:nvSpPr>
      <dsp:spPr>
        <a:xfrm>
          <a:off x="2404487" y="3705475"/>
          <a:ext cx="1673152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6CBBEE-A626-432A-9782-4921F9C24A4C}">
      <dsp:nvSpPr>
        <dsp:cNvPr id="0" name=""/>
        <dsp:cNvSpPr/>
      </dsp:nvSpPr>
      <dsp:spPr>
        <a:xfrm>
          <a:off x="2545134" y="3839090"/>
          <a:ext cx="1673152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Concession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After</a:t>
          </a: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 call for </a:t>
          </a: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competition</a:t>
          </a:r>
          <a:endParaRPr lang="fr-FR" sz="1600" b="1" kern="1200" cap="small" dirty="0">
            <a:latin typeface="+mn-lt"/>
            <a:ea typeface="+mn-ea"/>
            <a:cs typeface="+mn-cs"/>
          </a:endParaRPr>
        </a:p>
      </dsp:txBody>
      <dsp:txXfrm>
        <a:off x="2568676" y="3862632"/>
        <a:ext cx="1626068" cy="756713"/>
      </dsp:txXfrm>
    </dsp:sp>
    <dsp:sp modelId="{3687FBC3-6CF2-4B50-B517-58A7B3A92C75}">
      <dsp:nvSpPr>
        <dsp:cNvPr id="0" name=""/>
        <dsp:cNvSpPr/>
      </dsp:nvSpPr>
      <dsp:spPr>
        <a:xfrm>
          <a:off x="4933783" y="1361592"/>
          <a:ext cx="2892545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3941F1-1017-464A-84AB-01956150E9D3}">
      <dsp:nvSpPr>
        <dsp:cNvPr id="0" name=""/>
        <dsp:cNvSpPr/>
      </dsp:nvSpPr>
      <dsp:spPr>
        <a:xfrm>
          <a:off x="5074430" y="1495207"/>
          <a:ext cx="2892545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cap="small" dirty="0">
              <a:latin typeface="Calibri" pitchFamily="34" charset="0"/>
              <a:ea typeface="+mn-ea"/>
              <a:cs typeface="+mn-cs"/>
            </a:rPr>
            <a:t>Autorisation </a:t>
          </a:r>
          <a:r>
            <a:rPr lang="fr-FR" sz="2400" b="1" kern="1200" cap="small" dirty="0" err="1">
              <a:latin typeface="Calibri" pitchFamily="34" charset="0"/>
              <a:ea typeface="+mn-ea"/>
              <a:cs typeface="+mn-cs"/>
            </a:rPr>
            <a:t>regime</a:t>
          </a:r>
          <a:endParaRPr lang="fr-FR" sz="2800" b="1" kern="1200" cap="small" dirty="0">
            <a:latin typeface="Calibri" pitchFamily="34" charset="0"/>
            <a:ea typeface="+mn-ea"/>
            <a:cs typeface="+mn-cs"/>
          </a:endParaRPr>
        </a:p>
      </dsp:txBody>
      <dsp:txXfrm>
        <a:off x="5097972" y="1518749"/>
        <a:ext cx="2845461" cy="756713"/>
      </dsp:txXfrm>
    </dsp:sp>
    <dsp:sp modelId="{4A83EA5F-8DB9-4831-9C78-0D382662C9B8}">
      <dsp:nvSpPr>
        <dsp:cNvPr id="0" name=""/>
        <dsp:cNvSpPr/>
      </dsp:nvSpPr>
      <dsp:spPr>
        <a:xfrm>
          <a:off x="4428041" y="2533534"/>
          <a:ext cx="1811368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4CB100-C57B-45B0-820D-D2BDA85719A8}">
      <dsp:nvSpPr>
        <dsp:cNvPr id="0" name=""/>
        <dsp:cNvSpPr/>
      </dsp:nvSpPr>
      <dsp:spPr>
        <a:xfrm>
          <a:off x="4568688" y="2667148"/>
          <a:ext cx="1811368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cap="small" dirty="0">
              <a:latin typeface="Calibri" pitchFamily="34" charset="0"/>
              <a:ea typeface="+mn-ea"/>
              <a:cs typeface="+mn-cs"/>
            </a:rPr>
            <a:t>Local </a:t>
          </a:r>
          <a:r>
            <a:rPr lang="fr-FR" sz="2000" b="1" kern="1200" cap="small" dirty="0" err="1">
              <a:latin typeface="Calibri" pitchFamily="34" charset="0"/>
              <a:ea typeface="+mn-ea"/>
              <a:cs typeface="+mn-cs"/>
            </a:rPr>
            <a:t>market</a:t>
          </a:r>
          <a:endParaRPr lang="fr-FR" sz="2000" b="1" kern="1200" cap="small" dirty="0">
            <a:latin typeface="+mn-lt"/>
            <a:ea typeface="+mn-ea"/>
            <a:cs typeface="+mn-cs"/>
          </a:endParaRPr>
        </a:p>
      </dsp:txBody>
      <dsp:txXfrm>
        <a:off x="4592230" y="2690690"/>
        <a:ext cx="1764284" cy="756713"/>
      </dsp:txXfrm>
    </dsp:sp>
    <dsp:sp modelId="{63F16949-266C-43B5-8483-BC7D2A514D29}">
      <dsp:nvSpPr>
        <dsp:cNvPr id="0" name=""/>
        <dsp:cNvSpPr/>
      </dsp:nvSpPr>
      <dsp:spPr>
        <a:xfrm>
          <a:off x="4497149" y="3705475"/>
          <a:ext cx="1673152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390629-860D-4069-95B2-4B910D0062C8}">
      <dsp:nvSpPr>
        <dsp:cNvPr id="0" name=""/>
        <dsp:cNvSpPr/>
      </dsp:nvSpPr>
      <dsp:spPr>
        <a:xfrm>
          <a:off x="4637796" y="3839090"/>
          <a:ext cx="1673152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cap="small" dirty="0">
              <a:latin typeface="Calibri" pitchFamily="34" charset="0"/>
              <a:ea typeface="+mn-ea"/>
              <a:cs typeface="+mn-cs"/>
            </a:rPr>
            <a:t>Prior agreement + operating </a:t>
          </a:r>
          <a:r>
            <a:rPr lang="fr-FR" sz="1600" b="1" kern="1200" cap="small" dirty="0" err="1">
              <a:latin typeface="Calibri" pitchFamily="34" charset="0"/>
              <a:ea typeface="+mn-ea"/>
              <a:cs typeface="+mn-cs"/>
            </a:rPr>
            <a:t>license</a:t>
          </a:r>
          <a:endParaRPr lang="fr-FR" sz="1600" b="1" kern="1200" cap="small" dirty="0">
            <a:latin typeface="Calibri" pitchFamily="34" charset="0"/>
            <a:ea typeface="+mn-ea"/>
            <a:cs typeface="+mn-cs"/>
          </a:endParaRPr>
        </a:p>
      </dsp:txBody>
      <dsp:txXfrm>
        <a:off x="4661338" y="3862632"/>
        <a:ext cx="1626068" cy="756713"/>
      </dsp:txXfrm>
    </dsp:sp>
    <dsp:sp modelId="{BEFB60F1-02FD-4803-B451-8715063952C7}">
      <dsp:nvSpPr>
        <dsp:cNvPr id="0" name=""/>
        <dsp:cNvSpPr/>
      </dsp:nvSpPr>
      <dsp:spPr>
        <a:xfrm>
          <a:off x="6520703" y="2533534"/>
          <a:ext cx="1811368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03486F-2116-4C44-97AE-E3D4F76568DF}">
      <dsp:nvSpPr>
        <dsp:cNvPr id="0" name=""/>
        <dsp:cNvSpPr/>
      </dsp:nvSpPr>
      <dsp:spPr>
        <a:xfrm>
          <a:off x="6661350" y="2667148"/>
          <a:ext cx="1811368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cap="small" dirty="0">
              <a:latin typeface="Calibri" pitchFamily="34" charset="0"/>
              <a:ea typeface="+mn-ea"/>
              <a:cs typeface="+mn-cs"/>
            </a:rPr>
            <a:t>Self-</a:t>
          </a:r>
          <a:r>
            <a:rPr lang="fr-FR" sz="1800" b="1" kern="1200" cap="small" dirty="0" err="1">
              <a:latin typeface="Calibri" pitchFamily="34" charset="0"/>
              <a:ea typeface="+mn-ea"/>
              <a:cs typeface="+mn-cs"/>
            </a:rPr>
            <a:t>consumption</a:t>
          </a:r>
          <a:endParaRPr lang="fr-FR" sz="1800" b="1" kern="1200" cap="small" dirty="0">
            <a:latin typeface="+mn-lt"/>
            <a:ea typeface="+mn-ea"/>
            <a:cs typeface="+mn-cs"/>
          </a:endParaRPr>
        </a:p>
      </dsp:txBody>
      <dsp:txXfrm>
        <a:off x="6684892" y="2690690"/>
        <a:ext cx="1764284" cy="756713"/>
      </dsp:txXfrm>
    </dsp:sp>
    <dsp:sp modelId="{5B5967BC-587A-465D-8318-D482D4F59EAE}">
      <dsp:nvSpPr>
        <dsp:cNvPr id="0" name=""/>
        <dsp:cNvSpPr/>
      </dsp:nvSpPr>
      <dsp:spPr>
        <a:xfrm>
          <a:off x="6589811" y="3705475"/>
          <a:ext cx="1673152" cy="803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0748C9-8435-4D9A-9E6B-0BF835155D11}">
      <dsp:nvSpPr>
        <dsp:cNvPr id="0" name=""/>
        <dsp:cNvSpPr/>
      </dsp:nvSpPr>
      <dsp:spPr>
        <a:xfrm>
          <a:off x="6730458" y="3839090"/>
          <a:ext cx="1673152" cy="8037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i="0" kern="1200" dirty="0" err="1"/>
            <a:t>Authorization</a:t>
          </a:r>
          <a:endParaRPr lang="fr-FR" sz="2000" b="1" kern="1200" cap="small" dirty="0">
            <a:solidFill>
              <a:srgbClr val="FF0000"/>
            </a:solidFill>
            <a:latin typeface="+mn-lt"/>
            <a:ea typeface="+mn-ea"/>
            <a:cs typeface="+mn-cs"/>
          </a:endParaRPr>
        </a:p>
      </dsp:txBody>
      <dsp:txXfrm>
        <a:off x="6754000" y="3862632"/>
        <a:ext cx="1626068" cy="7567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0.13675</cdr:x>
      <cdr:y>0.23813</cdr:y>
    </cdr:from>
    <cdr:to>
      <cdr:x>0.55157</cdr:x>
      <cdr:y>0.44553</cdr:y>
    </cdr:to>
    <cdr:sp macro="" textlink="">
      <cdr:nvSpPr>
        <cdr:cNvPr id="2" name="Rectangle à coins arrondis 1"/>
        <cdr:cNvSpPr/>
      </cdr:nvSpPr>
      <cdr:spPr bwMode="auto">
        <a:xfrm xmlns:a="http://schemas.openxmlformats.org/drawingml/2006/main">
          <a:off x="1143008" y="1071570"/>
          <a:ext cx="3467125" cy="933301"/>
        </a:xfrm>
        <a:prstGeom xmlns:a="http://schemas.openxmlformats.org/drawingml/2006/main" prst="wedgeRoundRectCallout">
          <a:avLst>
            <a:gd name="adj1" fmla="val 87900"/>
            <a:gd name="adj2" fmla="val 25177"/>
            <a:gd name="adj3" fmla="val 16667"/>
          </a:avLst>
        </a:prstGeom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18288" tIns="0" rIns="0" bIns="0" rtlCol="0" anchor="ctr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>
            <a:buFontTx/>
            <a:buChar char="-"/>
          </a:pPr>
          <a:r>
            <a:rPr lang="fr-FR" sz="1600" b="1" dirty="0"/>
            <a:t>BAU scenario (95% </a:t>
          </a:r>
          <a:r>
            <a:rPr lang="fr-FR" sz="1600" b="1" dirty="0" err="1"/>
            <a:t>gas</a:t>
          </a:r>
          <a:r>
            <a:rPr lang="fr-FR" sz="1600" b="1" dirty="0"/>
            <a:t> + 5% of RE)</a:t>
          </a:r>
        </a:p>
        <a:p xmlns:a="http://schemas.openxmlformats.org/drawingml/2006/main">
          <a:pPr algn="l"/>
          <a:endParaRPr lang="fr-FR" sz="1600" b="1" dirty="0"/>
        </a:p>
        <a:p xmlns:a="http://schemas.openxmlformats.org/drawingml/2006/main">
          <a:pPr algn="l"/>
          <a:r>
            <a:rPr lang="en-US" sz="1600" b="1" dirty="0"/>
            <a:t>-</a:t>
          </a:r>
          <a:r>
            <a:rPr lang="en-US" sz="1600" b="1" baseline="0" dirty="0"/>
            <a:t> Voluntarist</a:t>
          </a:r>
          <a:r>
            <a:rPr lang="en-US" sz="1600" b="1" dirty="0"/>
            <a:t> scenario for </a:t>
          </a:r>
          <a:r>
            <a:rPr lang="en-US" sz="1600" b="1" baseline="0" dirty="0"/>
            <a:t>EE</a:t>
          </a:r>
          <a:r>
            <a:rPr lang="en-US" sz="1600" b="1" dirty="0"/>
            <a:t>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146FF0F-A76D-4A7B-8522-3F6E7B4B41C4}" type="datetimeFigureOut">
              <a:rPr lang="fr-FR" smtClean="0"/>
              <a:pPr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48EA3B4-1804-4E81-B39F-21EA56947E5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2321F85-A9BC-4B74-A331-B5374B0A2488}" type="datetimeFigureOut">
              <a:rPr lang="fr-FR" smtClean="0"/>
              <a:pPr/>
              <a:t>29/03/2022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8A3949E-AF4A-4B53-B53E-5CF01441E98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3949E-AF4A-4B53-B53E-5CF01441E980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E523B-D732-44C8-A5F3-C849A92FF9AF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042E59-817C-45F1-BE10-50B74D9DFD6E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68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847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056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99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518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FDB2-C6CA-4FC9-A4E7-DF470A2771AC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9021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A3949E-AF4A-4B53-B53E-5CF01441E980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4535-1634-446D-8C41-0A7F9BD6A2DE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EC40-B178-48E5-B0E8-E1CB1160600E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83FFE-56FC-45CE-9E84-861FDBD35519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0783-8E25-413C-8073-666F7E642718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28A55-8CDB-420F-B92C-D9AF0AD8E507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7CDC-331E-45E4-B7CD-C1DE25257E1D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EC4CF-25DF-46E5-8292-CEF748686EF3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7328-16F7-499D-8ADC-3CE61B8566DD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EEE6-3FC3-4AC8-9E9D-426A2B50AF9B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4258F-C41D-43B0-A383-0D4FBC0EE0F0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38FE-C714-444A-B629-5A8D9E45E25F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67A3D3-91DF-4482-8756-CAA12D2A9838}" type="datetime1">
              <a:rPr lang="fr-FR"/>
              <a:pPr>
                <a:defRPr/>
              </a:pPr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Débat National de l'Energie _ Contexte Energétique Tunisien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266FC-6E0A-45FD-8DD4-C58B14A45C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93E06-8608-45DF-9DCD-1888043BB06F}" type="datetime1">
              <a:rPr lang="fr-FR" smtClean="0"/>
              <a:pPr/>
              <a:t>29/03/2022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BA9B8-3400-446E-9054-3C4177CC2C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fi-powerweb.com/Renewable-Energy.html#TOP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9" descr="MVC-026S"/>
          <p:cNvPicPr preferRelativeResize="0">
            <a:picLocks noChangeArrowheads="1"/>
          </p:cNvPicPr>
          <p:nvPr/>
        </p:nvPicPr>
        <p:blipFill>
          <a:blip r:embed="rId4">
            <a:lum bright="24000"/>
          </a:blip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59417" y="71414"/>
            <a:ext cx="6784583" cy="1470025"/>
          </a:xfrm>
        </p:spPr>
        <p:txBody>
          <a:bodyPr>
            <a:noAutofit/>
          </a:bodyPr>
          <a:lstStyle/>
          <a:p>
            <a:r>
              <a:rPr lang="en-US" sz="3200" b="1" dirty="0"/>
              <a:t>Republic of Tunisia</a:t>
            </a:r>
            <a:br>
              <a:rPr lang="en-US" sz="3200" b="1" dirty="0"/>
            </a:br>
            <a:r>
              <a:rPr lang="en-US" sz="3200" b="1" dirty="0"/>
              <a:t>Ministry of Industry Mining and Energy</a:t>
            </a:r>
            <a:endParaRPr lang="fr-FR" sz="20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43460" y="2143116"/>
            <a:ext cx="7400948" cy="335758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0000FF"/>
                </a:solidFill>
              </a:rPr>
              <a:t>Renewable energy development in Tunisia</a:t>
            </a:r>
          </a:p>
          <a:p>
            <a:endParaRPr lang="en-US" sz="1800" dirty="0">
              <a:solidFill>
                <a:srgbClr val="0000FF"/>
              </a:solidFill>
            </a:endParaRPr>
          </a:p>
          <a:p>
            <a:endParaRPr lang="fr-FR" sz="18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fr-FR" sz="18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fr-FR" sz="18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fr-FR" sz="18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fr-FR" sz="18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fr-FR" sz="1800" b="1" i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r>
              <a:rPr lang="fr-FR" sz="1800" b="1" i="1" dirty="0">
                <a:solidFill>
                  <a:srgbClr val="0000FF"/>
                </a:solidFill>
                <a:latin typeface="Arial" panose="020B0604020202020204" pitchFamily="34" charset="0"/>
              </a:rPr>
              <a:t>Abdelhamid KHALFALLAH, </a:t>
            </a:r>
            <a:r>
              <a:rPr lang="fr-FR" sz="1800" b="1" i="1" dirty="0" err="1">
                <a:solidFill>
                  <a:srgbClr val="0000FF"/>
                </a:solidFill>
                <a:latin typeface="Arial" panose="020B0604020202020204" pitchFamily="34" charset="0"/>
              </a:rPr>
              <a:t>Director</a:t>
            </a:r>
            <a:r>
              <a:rPr lang="fr-FR" sz="1800" b="1" i="1" dirty="0">
                <a:solidFill>
                  <a:srgbClr val="0000FF"/>
                </a:solidFill>
                <a:latin typeface="Arial" panose="020B0604020202020204" pitchFamily="34" charset="0"/>
              </a:rPr>
              <a:t> of Energy Transition</a:t>
            </a:r>
            <a:endParaRPr lang="fr-FR" sz="3600" dirty="0">
              <a:solidFill>
                <a:srgbClr val="0000FF"/>
              </a:solidFill>
            </a:endParaRPr>
          </a:p>
          <a:p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11266" name="Picture 2" descr="http://upload.wikimedia.org/wikipedia/commons/thumb/c/ce/Flag_of_Tunisia.svg/2000px-Flag_of_Tunisia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359417" cy="1571612"/>
          </a:xfrm>
          <a:prstGeom prst="rect">
            <a:avLst/>
          </a:prstGeom>
          <a:noFill/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85720" y="1785926"/>
            <a:ext cx="8643998" cy="444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fr-FR" sz="3200" dirty="0"/>
              <a:t>Energy situation in </a:t>
            </a:r>
            <a:r>
              <a:rPr lang="fr-FR" sz="3200" dirty="0" err="1"/>
              <a:t>Tunisia</a:t>
            </a:r>
            <a:endParaRPr lang="fr-FR" sz="3200" dirty="0"/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fr-FR" sz="3200" dirty="0"/>
              <a:t>Energy transition </a:t>
            </a:r>
            <a:r>
              <a:rPr lang="fr-FR" sz="3200" dirty="0" err="1"/>
              <a:t>strategy</a:t>
            </a:r>
            <a:r>
              <a:rPr lang="fr-FR" sz="3200" dirty="0"/>
              <a:t> in </a:t>
            </a:r>
            <a:r>
              <a:rPr lang="fr-FR" sz="3200" dirty="0" err="1"/>
              <a:t>Tunisia</a:t>
            </a:r>
            <a:endParaRPr lang="fr-FR" sz="3200" dirty="0"/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fr-FR" sz="3200" dirty="0" err="1"/>
              <a:t>Regulatory</a:t>
            </a:r>
            <a:r>
              <a:rPr lang="fr-FR" sz="3200" dirty="0"/>
              <a:t> Framework for RE</a:t>
            </a: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Targets of the Tunisian Solar Plan</a:t>
            </a: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Program 2017-2020 and main achievements,</a:t>
            </a: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Outlook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dirty="0">
                <a:solidFill>
                  <a:srgbClr val="FF0000"/>
                </a:solidFill>
              </a:rPr>
              <a:t>NATIONAL ENERGETIC STATUS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49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PRIMARY ENERGY RESOURCES</a:t>
            </a:r>
            <a:br>
              <a:rPr lang="fr-FR" dirty="0"/>
            </a:br>
            <a:r>
              <a:rPr lang="fr-FR" dirty="0"/>
              <a:t>(1990-2035)</a:t>
            </a:r>
          </a:p>
        </p:txBody>
      </p:sp>
      <p:graphicFrame>
        <p:nvGraphicFramePr>
          <p:cNvPr id="8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432509"/>
              </p:ext>
            </p:extLst>
          </p:nvPr>
        </p:nvGraphicFramePr>
        <p:xfrm>
          <a:off x="214282" y="1571612"/>
          <a:ext cx="857256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643042" y="3202544"/>
            <a:ext cx="271464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Excess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357686" y="2357430"/>
            <a:ext cx="3571900" cy="369332"/>
          </a:xfrm>
          <a:prstGeom prst="rect">
            <a:avLst/>
          </a:prstGeom>
          <a:solidFill>
            <a:srgbClr val="FA2A1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chemeClr val="tx1"/>
                </a:solidFill>
              </a:rPr>
              <a:t>Deficit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rot="5400000">
            <a:off x="6787372" y="3928272"/>
            <a:ext cx="2286016" cy="1588"/>
          </a:xfrm>
          <a:prstGeom prst="straightConnector1">
            <a:avLst/>
          </a:prstGeom>
          <a:ln w="50800" cmpd="tri">
            <a:solidFill>
              <a:schemeClr val="tx1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929586" y="3571876"/>
            <a:ext cx="85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deficit85%</a:t>
            </a: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4</a:t>
            </a:fld>
            <a:endParaRPr 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1373B23-B666-437A-A97B-6F8C8642D11E}"/>
              </a:ext>
            </a:extLst>
          </p:cNvPr>
          <p:cNvCxnSpPr/>
          <p:nvPr/>
        </p:nvCxnSpPr>
        <p:spPr>
          <a:xfrm>
            <a:off x="4357686" y="2060848"/>
            <a:ext cx="0" cy="331236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GAZ: DEMANDES ET RESSOURCES</a:t>
            </a:r>
            <a:br>
              <a:rPr lang="fr-FR" dirty="0"/>
            </a:br>
            <a:r>
              <a:rPr lang="fr-FR" dirty="0"/>
              <a:t>(1990-2035)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5</a:t>
            </a:fld>
            <a:endParaRPr lang="fr-FR"/>
          </a:p>
        </p:txBody>
      </p:sp>
      <p:graphicFrame>
        <p:nvGraphicFramePr>
          <p:cNvPr id="1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847350"/>
              </p:ext>
            </p:extLst>
          </p:nvPr>
        </p:nvGraphicFramePr>
        <p:xfrm>
          <a:off x="0" y="1785926"/>
          <a:ext cx="9144000" cy="4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à coins arrondis 14"/>
          <p:cNvSpPr/>
          <p:nvPr/>
        </p:nvSpPr>
        <p:spPr>
          <a:xfrm>
            <a:off x="1500166" y="4143380"/>
            <a:ext cx="2071702" cy="714380"/>
          </a:xfrm>
          <a:prstGeom prst="wedgeRoundRectCallout">
            <a:avLst>
              <a:gd name="adj1" fmla="val 81680"/>
              <a:gd name="adj2" fmla="val 60436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Déficit </a:t>
            </a:r>
            <a:r>
              <a:rPr lang="fr-FR" b="1" dirty="0" err="1">
                <a:solidFill>
                  <a:srgbClr val="C00000"/>
                </a:solidFill>
              </a:rPr>
              <a:t>since</a:t>
            </a:r>
            <a:r>
              <a:rPr lang="fr-FR" b="1" dirty="0">
                <a:solidFill>
                  <a:srgbClr val="C00000"/>
                </a:solidFill>
              </a:rPr>
              <a:t> 2005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000892" y="2926685"/>
            <a:ext cx="2143108" cy="646331"/>
          </a:xfrm>
          <a:prstGeom prst="rect">
            <a:avLst/>
          </a:prstGeom>
          <a:solidFill>
            <a:srgbClr val="F0F2DC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Demande Gaz pour </a:t>
            </a:r>
            <a:r>
              <a:rPr lang="fr-FR" b="1" dirty="0" err="1">
                <a:solidFill>
                  <a:srgbClr val="C00000"/>
                </a:solidFill>
              </a:rPr>
              <a:t>prod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élec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015406" y="3645024"/>
            <a:ext cx="2128594" cy="923330"/>
          </a:xfrm>
          <a:prstGeom prst="rect">
            <a:avLst/>
          </a:prstGeom>
          <a:solidFill>
            <a:srgbClr val="F0F2DC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C000"/>
                </a:solidFill>
              </a:rPr>
              <a:t>Gas </a:t>
            </a:r>
            <a:r>
              <a:rPr lang="fr-FR" b="1" dirty="0" err="1">
                <a:solidFill>
                  <a:srgbClr val="FFC000"/>
                </a:solidFill>
              </a:rPr>
              <a:t>Demand</a:t>
            </a:r>
            <a:r>
              <a:rPr lang="fr-FR" b="1" dirty="0">
                <a:solidFill>
                  <a:srgbClr val="FFC000"/>
                </a:solidFill>
              </a:rPr>
              <a:t> </a:t>
            </a:r>
            <a:r>
              <a:rPr lang="fr-FR" b="1" dirty="0" err="1">
                <a:solidFill>
                  <a:srgbClr val="FFC000"/>
                </a:solidFill>
              </a:rPr>
              <a:t>excluding</a:t>
            </a:r>
            <a:r>
              <a:rPr lang="fr-FR" b="1" dirty="0">
                <a:solidFill>
                  <a:srgbClr val="FFC000"/>
                </a:solidFill>
              </a:rPr>
              <a:t> </a:t>
            </a:r>
            <a:r>
              <a:rPr lang="fr-FR" b="1" dirty="0" err="1">
                <a:solidFill>
                  <a:srgbClr val="FFC000"/>
                </a:solidFill>
              </a:rPr>
              <a:t>electricity</a:t>
            </a:r>
            <a:r>
              <a:rPr lang="fr-FR" b="1" dirty="0">
                <a:solidFill>
                  <a:srgbClr val="FFC000"/>
                </a:solidFill>
              </a:rPr>
              <a:t> production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015406" y="4787860"/>
            <a:ext cx="2128594" cy="369332"/>
          </a:xfrm>
          <a:prstGeom prst="rect">
            <a:avLst/>
          </a:prstGeom>
          <a:solidFill>
            <a:srgbClr val="F0F2DC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</a:rPr>
              <a:t>Gas </a:t>
            </a:r>
            <a:r>
              <a:rPr lang="fr-FR" b="1" dirty="0" err="1">
                <a:solidFill>
                  <a:srgbClr val="0000FF"/>
                </a:solidFill>
              </a:rPr>
              <a:t>Resources</a:t>
            </a:r>
            <a:endParaRPr lang="fr-FR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dirty="0">
                <a:solidFill>
                  <a:srgbClr val="FF0000"/>
                </a:solidFill>
              </a:rPr>
              <a:t>INTERNATIONAL STATUS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49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55442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800" dirty="0">
                <a:solidFill>
                  <a:srgbClr val="C00000"/>
                </a:solidFill>
              </a:rPr>
              <a:t>Fluctuation of international </a:t>
            </a:r>
            <a:r>
              <a:rPr lang="fr-FR" sz="4800" dirty="0" err="1">
                <a:solidFill>
                  <a:srgbClr val="C00000"/>
                </a:solidFill>
              </a:rPr>
              <a:t>oil</a:t>
            </a:r>
            <a:r>
              <a:rPr lang="fr-FR" sz="4800" dirty="0">
                <a:solidFill>
                  <a:srgbClr val="C00000"/>
                </a:solidFill>
              </a:rPr>
              <a:t> </a:t>
            </a:r>
            <a:r>
              <a:rPr lang="fr-FR" sz="4800" dirty="0" err="1">
                <a:solidFill>
                  <a:srgbClr val="C00000"/>
                </a:solidFill>
              </a:rPr>
              <a:t>prices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7</a:t>
            </a:fld>
            <a:endParaRPr lang="fr-FR"/>
          </a:p>
        </p:txBody>
      </p:sp>
      <p:graphicFrame>
        <p:nvGraphicFramePr>
          <p:cNvPr id="7" name="Chart 20">
            <a:extLst>
              <a:ext uri="{FF2B5EF4-FFF2-40B4-BE49-F238E27FC236}">
                <a16:creationId xmlns:a16="http://schemas.microsoft.com/office/drawing/2014/main" id="{BAAB731B-F4BA-4DF3-BACE-A07D4BF3B8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029292"/>
              </p:ext>
            </p:extLst>
          </p:nvPr>
        </p:nvGraphicFramePr>
        <p:xfrm>
          <a:off x="676275" y="1988840"/>
          <a:ext cx="7640141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2306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55442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Global wind and solar PV market evolution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8</a:t>
            </a:fld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EA52AB1-A3A9-4FD8-AE2A-5D4A2D22A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715028"/>
              </p:ext>
            </p:extLst>
          </p:nvPr>
        </p:nvGraphicFramePr>
        <p:xfrm>
          <a:off x="0" y="2493689"/>
          <a:ext cx="8229600" cy="762000"/>
        </p:xfrm>
        <a:graphic>
          <a:graphicData uri="http://schemas.openxmlformats.org/drawingml/2006/table">
            <a:tbl>
              <a:tblPr/>
              <a:tblGrid>
                <a:gridCol w="6916903">
                  <a:extLst>
                    <a:ext uri="{9D8B030D-6E8A-4147-A177-3AD203B41FA5}">
                      <a16:colId xmlns:a16="http://schemas.microsoft.com/office/drawing/2014/main" val="3103914148"/>
                    </a:ext>
                  </a:extLst>
                </a:gridCol>
                <a:gridCol w="1312697">
                  <a:extLst>
                    <a:ext uri="{9D8B030D-6E8A-4147-A177-3AD203B41FA5}">
                      <a16:colId xmlns:a16="http://schemas.microsoft.com/office/drawing/2014/main" val="55272255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r>
                        <a:rPr lang="fr-FR" sz="1400" b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Global Wind &amp; Solar Installations in Gigawatts (GW)</a:t>
                      </a:r>
                    </a:p>
                  </a:txBody>
                  <a:tcPr marL="2143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355F91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Go to top of page</a:t>
                      </a:r>
                      <a:endParaRPr lang="en-US" sz="1600" dirty="0">
                        <a:effectLst/>
                      </a:endParaRPr>
                    </a:p>
                  </a:txBody>
                  <a:tcPr marL="10287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2355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E5FE5D93-EE55-49FC-AC54-CDCCDA88A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20896"/>
            <a:ext cx="190500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1" u="none" strike="noStrike" cap="none" normalizeH="0" baseline="0">
                <a:ln>
                  <a:noFill/>
                </a:ln>
                <a:solidFill>
                  <a:srgbClr val="2020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Global Cumulative Installations 2000-2023e</a:t>
            </a:r>
            <a:endParaRPr kumimoji="0" lang="fr-FR" altLang="fr-FR" sz="1400" b="0" i="0" u="none" strike="noStrike" cap="none" normalizeH="0" baseline="0">
              <a:ln>
                <a:noFill/>
              </a:ln>
              <a:solidFill>
                <a:srgbClr val="20202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Global Wind and Solar Energy - Total Installations in GW 2000-2018 and forecast from 2019-2023">
            <a:extLst>
              <a:ext uri="{FF2B5EF4-FFF2-40B4-BE49-F238E27FC236}">
                <a16:creationId xmlns:a16="http://schemas.microsoft.com/office/drawing/2014/main" id="{F836E616-31A2-4B85-B15A-4504972FB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4400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30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55442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/>
              <a:t>RE prices evolution on the world market</a:t>
            </a:r>
            <a:endParaRPr lang="fr-FR" sz="4800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9</a:t>
            </a:fld>
            <a:endParaRPr lang="fr-FR"/>
          </a:p>
        </p:txBody>
      </p:sp>
      <p:grpSp>
        <p:nvGrpSpPr>
          <p:cNvPr id="19" name="Groupe 18"/>
          <p:cNvGrpSpPr/>
          <p:nvPr/>
        </p:nvGrpSpPr>
        <p:grpSpPr>
          <a:xfrm>
            <a:off x="500034" y="1785926"/>
            <a:ext cx="8501122" cy="4524534"/>
            <a:chOff x="357158" y="1928802"/>
            <a:chExt cx="8501122" cy="4524534"/>
          </a:xfrm>
        </p:grpSpPr>
        <p:pic>
          <p:nvPicPr>
            <p:cNvPr id="24" name="Picture 2" descr="C:\Users\ABDELM~1\AppData\Local\Temp\notes5CD4BF\prix enr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58" y="1928802"/>
              <a:ext cx="8501122" cy="4524534"/>
            </a:xfrm>
            <a:prstGeom prst="rect">
              <a:avLst/>
            </a:prstGeom>
            <a:noFill/>
          </p:spPr>
        </p:pic>
        <p:sp>
          <p:nvSpPr>
            <p:cNvPr id="26" name="Titre 1"/>
            <p:cNvSpPr txBox="1">
              <a:spLocks/>
            </p:cNvSpPr>
            <p:nvPr/>
          </p:nvSpPr>
          <p:spPr bwMode="auto">
            <a:xfrm>
              <a:off x="6954179" y="6072206"/>
              <a:ext cx="1642099" cy="346554"/>
            </a:xfrm>
            <a:prstGeom prst="rect">
              <a:avLst/>
            </a:prstGeom>
            <a:solidFill>
              <a:schemeClr val="bg1"/>
            </a:solidFill>
            <a:ln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1"/>
              <a:r>
                <a:rPr lang="en-US" sz="1600" b="1" dirty="0">
                  <a:latin typeface="Simplified Arabic" pitchFamily="18" charset="-78"/>
                  <a:cs typeface="Simplified Arabic" pitchFamily="18" charset="-78"/>
                </a:rPr>
                <a:t>Source IREN</a:t>
              </a:r>
              <a:r>
                <a:rPr lang="fr-FR" sz="1600" b="1" dirty="0">
                  <a:latin typeface="Simplified Arabic" pitchFamily="18" charset="-78"/>
                  <a:cs typeface="Simplified Arabic" pitchFamily="18" charset="-78"/>
                </a:rPr>
                <a:t>A</a:t>
              </a:r>
              <a:endParaRPr lang="fr-FR" sz="1200" b="1" dirty="0">
                <a:latin typeface="Simplified Arabic" pitchFamily="18" charset="-78"/>
                <a:cs typeface="Simplified Arabic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2306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dirty="0">
                <a:solidFill>
                  <a:srgbClr val="FF0000"/>
                </a:solidFill>
              </a:rPr>
              <a:t>ENERGY TRANSITION IN TUNISIA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49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dirty="0"/>
              <a:t>New Energy Transition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79512" y="1989415"/>
            <a:ext cx="8786842" cy="403187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 2"/>
              <a:buChar char="j"/>
            </a:pPr>
            <a:r>
              <a:rPr lang="fr-FR" sz="3200" b="1" dirty="0" err="1">
                <a:solidFill>
                  <a:schemeClr val="tx1"/>
                </a:solidFill>
                <a:sym typeface="Wingdings 2"/>
              </a:rPr>
              <a:t>Development</a:t>
            </a:r>
            <a:r>
              <a:rPr lang="fr-FR" sz="3200" b="1" dirty="0">
                <a:solidFill>
                  <a:schemeClr val="tx1"/>
                </a:solidFill>
                <a:sym typeface="Wingdings 2"/>
              </a:rPr>
              <a:t> of </a:t>
            </a:r>
            <a:r>
              <a:rPr lang="fr-FR" sz="3200" b="1" dirty="0" err="1">
                <a:solidFill>
                  <a:srgbClr val="00B050"/>
                </a:solidFill>
                <a:sym typeface="Wingdings 2"/>
              </a:rPr>
              <a:t>energy</a:t>
            </a:r>
            <a:r>
              <a:rPr lang="fr-FR" sz="3200" b="1" dirty="0">
                <a:solidFill>
                  <a:srgbClr val="00B050"/>
                </a:solidFill>
                <a:sym typeface="Wingdings 2"/>
              </a:rPr>
              <a:t> </a:t>
            </a:r>
            <a:r>
              <a:rPr lang="fr-FR" sz="3200" b="1" dirty="0" err="1">
                <a:solidFill>
                  <a:srgbClr val="00B050"/>
                </a:solidFill>
                <a:sym typeface="Wingdings 2"/>
              </a:rPr>
              <a:t>efficiency</a:t>
            </a:r>
            <a:endParaRPr lang="fr-FR" sz="1600" b="1" dirty="0">
              <a:solidFill>
                <a:srgbClr val="00B050"/>
              </a:solidFill>
              <a:sym typeface="Wingdings 2"/>
            </a:endParaRPr>
          </a:p>
          <a:p>
            <a:pPr marL="457200" indent="-457200">
              <a:buFont typeface="Wingdings 2" panose="05020102010507070707" pitchFamily="18" charset="2"/>
              <a:buChar char="k"/>
            </a:pPr>
            <a:r>
              <a:rPr lang="en-US" sz="3200" b="1" dirty="0">
                <a:solidFill>
                  <a:schemeClr val="tx1"/>
                </a:solidFill>
                <a:sym typeface="Wingdings 2"/>
              </a:rPr>
              <a:t>Diversification of the electricity mix and decentralization of electricity production through the integration of </a:t>
            </a:r>
            <a:r>
              <a:rPr lang="en-US" sz="3200" b="1" dirty="0">
                <a:solidFill>
                  <a:srgbClr val="00B050"/>
                </a:solidFill>
                <a:sym typeface="Wingdings 2"/>
              </a:rPr>
              <a:t>renewable energies</a:t>
            </a:r>
            <a:endParaRPr lang="fr-FR" sz="1600" b="1" dirty="0">
              <a:solidFill>
                <a:srgbClr val="00B050"/>
              </a:solidFill>
              <a:sym typeface="Wingdings 2"/>
            </a:endParaRPr>
          </a:p>
          <a:p>
            <a:pPr>
              <a:buFont typeface="Wingdings" pitchFamily="2" charset="2"/>
              <a:buChar char=""/>
            </a:pPr>
            <a:r>
              <a:rPr lang="en-US" sz="3200" b="1" dirty="0">
                <a:sym typeface="Wingdings"/>
              </a:rPr>
              <a:t>Strengthening the conventional (oil and gas)</a:t>
            </a:r>
            <a:endParaRPr lang="fr-FR" sz="1600" b="1" dirty="0">
              <a:sym typeface="Wingdings"/>
            </a:endParaRPr>
          </a:p>
          <a:p>
            <a:pPr>
              <a:buFont typeface="Wingdings"/>
              <a:buChar char=""/>
            </a:pPr>
            <a:r>
              <a:rPr lang="en-US" sz="3200" b="1" dirty="0">
                <a:sym typeface="Wingdings"/>
              </a:rPr>
              <a:t>Rationalization of the energy subsidy</a:t>
            </a:r>
            <a:r>
              <a:rPr lang="fr-FR" sz="1600" b="1" dirty="0">
                <a:sym typeface="Wingdings"/>
              </a:rPr>
              <a:t> </a:t>
            </a:r>
          </a:p>
          <a:p>
            <a:pPr>
              <a:buFont typeface="Wingdings"/>
              <a:buChar char=""/>
            </a:pPr>
            <a:r>
              <a:rPr lang="en-US" sz="3200" b="1" dirty="0">
                <a:sym typeface="Wingdings"/>
              </a:rPr>
              <a:t>Regional integration of the electricity sector:</a:t>
            </a:r>
          </a:p>
          <a:p>
            <a:r>
              <a:rPr lang="en-US" sz="3200" b="1" dirty="0">
                <a:sym typeface="Wingdings"/>
              </a:rPr>
              <a:t>    Strengthening interconnections</a:t>
            </a:r>
            <a:endParaRPr lang="fr-FR" sz="3200" b="1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87221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800" dirty="0">
                <a:solidFill>
                  <a:srgbClr val="00B050"/>
                </a:solidFill>
              </a:rPr>
              <a:t>RENEWABLE ENERGY DEVELOPMENT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573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1268760"/>
            <a:ext cx="3665984" cy="4464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34" name="Titre 1"/>
          <p:cNvSpPr>
            <a:spLocks noGrp="1"/>
          </p:cNvSpPr>
          <p:nvPr>
            <p:ph type="title"/>
          </p:nvPr>
        </p:nvSpPr>
        <p:spPr>
          <a:xfrm>
            <a:off x="0" y="-228600"/>
            <a:ext cx="8991600" cy="1143000"/>
          </a:xfrm>
        </p:spPr>
        <p:txBody>
          <a:bodyPr/>
          <a:lstStyle/>
          <a:p>
            <a:pPr rtl="1"/>
            <a:r>
              <a:rPr lang="en-US" sz="3200" b="1" dirty="0">
                <a:solidFill>
                  <a:srgbClr val="C00000"/>
                </a:solidFill>
                <a:latin typeface="Baskerville Old Face" pitchFamily="18" charset="0"/>
                <a:ea typeface="Calibri" pitchFamily="34" charset="0"/>
                <a:cs typeface="Calibri" pitchFamily="34" charset="0"/>
              </a:rPr>
              <a:t>Potential of Renewable Energies in Tunisia</a:t>
            </a:r>
            <a:endParaRPr lang="fr-FR" sz="3200" b="1" dirty="0">
              <a:solidFill>
                <a:srgbClr val="C00000"/>
              </a:solidFill>
              <a:latin typeface="Baskerville Old Face" pitchFamily="18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34076" y="714356"/>
            <a:ext cx="1444627" cy="538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 algn="ctr" rtl="1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0000"/>
              <a:defRPr/>
            </a:pPr>
            <a:r>
              <a:rPr lang="fr-FR" sz="2800" b="1" kern="0" dirty="0">
                <a:solidFill>
                  <a:srgbClr val="00B050"/>
                </a:solidFill>
                <a:cs typeface="Tahoma" pitchFamily="34" charset="0"/>
              </a:rPr>
              <a:t>Wind</a:t>
            </a:r>
            <a:endParaRPr lang="ar-TN" sz="2800" b="1" kern="0" dirty="0">
              <a:solidFill>
                <a:srgbClr val="00B050"/>
              </a:solidFill>
              <a:cs typeface="Tahom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42844" y="642918"/>
            <a:ext cx="1402949" cy="538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 algn="ctr" rtl="1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0000"/>
              <a:defRPr/>
            </a:pPr>
            <a:r>
              <a:rPr lang="fr-FR" sz="2800" b="1" kern="0" dirty="0">
                <a:solidFill>
                  <a:srgbClr val="C00000"/>
                </a:solidFill>
                <a:cs typeface="Tahoma" pitchFamily="34" charset="0"/>
              </a:rPr>
              <a:t>Solar</a:t>
            </a:r>
            <a:endParaRPr lang="ar-SA" sz="2800" b="1" kern="0" noProof="1">
              <a:solidFill>
                <a:srgbClr val="C00000"/>
              </a:solidFill>
              <a:cs typeface="Tahoma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8064" y="1412776"/>
            <a:ext cx="3600400" cy="44647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 15"/>
          <p:cNvSpPr/>
          <p:nvPr/>
        </p:nvSpPr>
        <p:spPr>
          <a:xfrm>
            <a:off x="5076825" y="6381750"/>
            <a:ext cx="3962400" cy="41116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108000" lvl="1" indent="-285750" rtl="1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0000"/>
              <a:defRPr/>
            </a:pPr>
            <a:r>
              <a:rPr lang="fr-FR" sz="2000" b="1" kern="0" dirty="0" err="1">
                <a:solidFill>
                  <a:schemeClr val="bg1"/>
                </a:solidFill>
                <a:cs typeface="Tahoma" pitchFamily="34" charset="0"/>
              </a:rPr>
              <a:t>Electricity</a:t>
            </a:r>
            <a:r>
              <a:rPr lang="fr-FR" sz="2000" b="1" kern="0" dirty="0">
                <a:solidFill>
                  <a:schemeClr val="bg1"/>
                </a:solidFill>
                <a:cs typeface="Tahoma" pitchFamily="34" charset="0"/>
              </a:rPr>
              <a:t> production: 8 GW</a:t>
            </a:r>
            <a:endParaRPr lang="ar-TN" sz="2000" b="1" kern="0" dirty="0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6453188"/>
            <a:ext cx="4821238" cy="4111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108000" lvl="1" indent="-285750" rtl="1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0000"/>
              <a:defRPr/>
            </a:pPr>
            <a:r>
              <a:rPr lang="fr-FR" sz="2000" b="1" kern="0" dirty="0" err="1">
                <a:solidFill>
                  <a:schemeClr val="bg1"/>
                </a:solidFill>
                <a:cs typeface="Tahoma" pitchFamily="34" charset="0"/>
              </a:rPr>
              <a:t>Electricity</a:t>
            </a:r>
            <a:r>
              <a:rPr lang="fr-FR" sz="2000" b="1" kern="0" dirty="0">
                <a:solidFill>
                  <a:schemeClr val="bg1"/>
                </a:solidFill>
                <a:cs typeface="Tahoma" pitchFamily="34" charset="0"/>
              </a:rPr>
              <a:t> production:      900 GW</a:t>
            </a:r>
            <a:endParaRPr lang="ar-TN" sz="2000" b="1" kern="0" dirty="0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019800"/>
            <a:ext cx="4800600" cy="37941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108000" lvl="1" indent="-285750" rtl="1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0000"/>
              <a:defRPr/>
            </a:pPr>
            <a:r>
              <a:rPr lang="fr-FR" sz="1800" b="1" kern="0" dirty="0">
                <a:solidFill>
                  <a:schemeClr val="bg1"/>
                </a:solidFill>
                <a:cs typeface="Tahoma" pitchFamily="34" charset="0"/>
              </a:rPr>
              <a:t>Solar water </a:t>
            </a:r>
            <a:r>
              <a:rPr lang="fr-FR" sz="1800" b="1" kern="0" dirty="0" err="1">
                <a:solidFill>
                  <a:schemeClr val="bg1"/>
                </a:solidFill>
                <a:cs typeface="Tahoma" pitchFamily="34" charset="0"/>
              </a:rPr>
              <a:t>heating</a:t>
            </a:r>
            <a:r>
              <a:rPr lang="fr-FR" sz="1800" b="1" kern="0" dirty="0">
                <a:solidFill>
                  <a:schemeClr val="bg1"/>
                </a:solidFill>
                <a:cs typeface="Tahoma" pitchFamily="34" charset="0"/>
              </a:rPr>
              <a:t> : 4 Millions m²</a:t>
            </a:r>
            <a:endParaRPr lang="ar-TN" sz="1800" b="1" kern="0" dirty="0">
              <a:solidFill>
                <a:schemeClr val="bg1"/>
              </a:solidFill>
              <a:cs typeface="Tahoma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52400" y="228600"/>
            <a:ext cx="8640763" cy="481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fr-FR" sz="3200" b="1" dirty="0">
                <a:solidFill>
                  <a:srgbClr val="C00000"/>
                </a:solidFill>
                <a:latin typeface="Baskerville Old Face" pitchFamily="18" charset="0"/>
                <a:ea typeface="+mj-ea"/>
                <a:cs typeface="Calibri" pitchFamily="34" charset="0"/>
              </a:rPr>
              <a:t>Main </a:t>
            </a:r>
            <a:r>
              <a:rPr lang="fr-FR" sz="3200" b="1" dirty="0" err="1">
                <a:solidFill>
                  <a:srgbClr val="C00000"/>
                </a:solidFill>
                <a:latin typeface="Baskerville Old Face" pitchFamily="18" charset="0"/>
                <a:ea typeface="+mj-ea"/>
                <a:cs typeface="Calibri" pitchFamily="34" charset="0"/>
              </a:rPr>
              <a:t>Achievements</a:t>
            </a:r>
            <a:endParaRPr lang="fr-FR" sz="3200" b="1" dirty="0">
              <a:solidFill>
                <a:srgbClr val="C00000"/>
              </a:solidFill>
              <a:latin typeface="Baskerville Old Face" pitchFamily="18" charset="0"/>
              <a:ea typeface="+mj-ea"/>
              <a:cs typeface="Calibri" pitchFamily="34" charset="0"/>
            </a:endParaRPr>
          </a:p>
        </p:txBody>
      </p:sp>
      <p:sp>
        <p:nvSpPr>
          <p:cNvPr id="226308" name="Rectangle 5"/>
          <p:cNvSpPr>
            <a:spLocks noChangeArrowheads="1"/>
          </p:cNvSpPr>
          <p:nvPr/>
        </p:nvSpPr>
        <p:spPr bwMode="auto">
          <a:xfrm>
            <a:off x="609601" y="1371600"/>
            <a:ext cx="2265241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800" dirty="0">
                <a:latin typeface="Bodoni MT" pitchFamily="18" charset="0"/>
              </a:rPr>
              <a:t>STEG: 245 MW </a:t>
            </a:r>
            <a:r>
              <a:rPr lang="fr-FR" sz="1800" dirty="0" err="1">
                <a:latin typeface="Bodoni MT" pitchFamily="18" charset="0"/>
              </a:rPr>
              <a:t>wind</a:t>
            </a:r>
            <a:r>
              <a:rPr lang="fr-FR" sz="1800" dirty="0">
                <a:latin typeface="Bodoni MT" pitchFamily="18" charset="0"/>
              </a:rPr>
              <a:t> and 20MW PV</a:t>
            </a:r>
          </a:p>
        </p:txBody>
      </p:sp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4419600" y="3276600"/>
            <a:ext cx="2514600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20713" indent="-620713" algn="ctr"/>
            <a:r>
              <a:rPr lang="fr-FR" sz="1800" dirty="0">
                <a:latin typeface="Bodoni MT" pitchFamily="18" charset="0"/>
              </a:rPr>
              <a:t>14 000</a:t>
            </a:r>
          </a:p>
          <a:p>
            <a:pPr algn="ctr"/>
            <a:r>
              <a:rPr lang="en-US" dirty="0">
                <a:latin typeface="Bodoni MT" pitchFamily="18" charset="0"/>
              </a:rPr>
              <a:t>rural households</a:t>
            </a:r>
          </a:p>
          <a:p>
            <a:pPr marL="620713" indent="-620713" algn="ctr"/>
            <a:r>
              <a:rPr lang="en-US" dirty="0">
                <a:latin typeface="Bodoni MT" pitchFamily="18" charset="0"/>
              </a:rPr>
              <a:t>Rural schools</a:t>
            </a:r>
          </a:p>
          <a:p>
            <a:pPr marL="620713" indent="-620713" algn="ctr"/>
            <a:r>
              <a:rPr lang="en-US" sz="1400" b="1" dirty="0">
                <a:solidFill>
                  <a:schemeClr val="accent2"/>
                </a:solidFill>
                <a:latin typeface="Bodoni MT" pitchFamily="18" charset="0"/>
              </a:rPr>
              <a:t>…</a:t>
            </a:r>
            <a:endParaRPr lang="fr-FR" sz="1400" b="1" dirty="0">
              <a:solidFill>
                <a:schemeClr val="accent2"/>
              </a:solidFill>
              <a:latin typeface="Berylium"/>
            </a:endParaRPr>
          </a:p>
        </p:txBody>
      </p:sp>
      <p:sp>
        <p:nvSpPr>
          <p:cNvPr id="226311" name="Rectangle 5"/>
          <p:cNvSpPr>
            <a:spLocks noChangeArrowheads="1"/>
          </p:cNvSpPr>
          <p:nvPr/>
        </p:nvSpPr>
        <p:spPr bwMode="auto">
          <a:xfrm>
            <a:off x="684213" y="2997200"/>
            <a:ext cx="320040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20713" indent="-620713"/>
            <a:r>
              <a:rPr lang="fr-FR" sz="1800" b="1" dirty="0">
                <a:solidFill>
                  <a:schemeClr val="tx2"/>
                </a:solidFill>
                <a:latin typeface="Bodoni MT" pitchFamily="18" charset="0"/>
              </a:rPr>
              <a:t>Hydraulique:</a:t>
            </a:r>
            <a:r>
              <a:rPr lang="fr-FR" sz="1800" b="1" dirty="0">
                <a:latin typeface="Bodoni MT" pitchFamily="18" charset="0"/>
              </a:rPr>
              <a:t>  </a:t>
            </a:r>
            <a:r>
              <a:rPr lang="fr-FR" sz="1800" dirty="0">
                <a:latin typeface="Bodoni MT" pitchFamily="18" charset="0"/>
              </a:rPr>
              <a:t>65 MW (limité)</a:t>
            </a:r>
          </a:p>
          <a:p>
            <a:pPr marL="620713" indent="-620713">
              <a:buFontTx/>
              <a:buChar char="-"/>
            </a:pPr>
            <a:endParaRPr lang="fr-FR" sz="1800" dirty="0">
              <a:latin typeface="Bodoni MT" pitchFamily="18" charset="0"/>
            </a:endParaRPr>
          </a:p>
        </p:txBody>
      </p:sp>
      <p:sp>
        <p:nvSpPr>
          <p:cNvPr id="226312" name="AutoShape 6"/>
          <p:cNvSpPr>
            <a:spLocks noChangeArrowheads="1"/>
          </p:cNvSpPr>
          <p:nvPr/>
        </p:nvSpPr>
        <p:spPr bwMode="auto">
          <a:xfrm>
            <a:off x="4995664" y="1371600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pic>
        <p:nvPicPr>
          <p:cNvPr id="226313" name="Image 25" descr="station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43808" y="1109303"/>
            <a:ext cx="1542528" cy="579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314" name="Rectangle 26"/>
          <p:cNvSpPr>
            <a:spLocks noChangeArrowheads="1"/>
          </p:cNvSpPr>
          <p:nvPr/>
        </p:nvSpPr>
        <p:spPr bwMode="auto">
          <a:xfrm>
            <a:off x="4932040" y="1219200"/>
            <a:ext cx="1752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dirty="0">
                <a:latin typeface="Bodoni MT" pitchFamily="18" charset="0"/>
              </a:rPr>
              <a:t>1 million m² </a:t>
            </a:r>
          </a:p>
          <a:p>
            <a:pPr algn="ctr"/>
            <a:r>
              <a:rPr lang="fr-FR" sz="2000" dirty="0">
                <a:latin typeface="Bodoni MT" pitchFamily="18" charset="0"/>
              </a:rPr>
              <a:t>of </a:t>
            </a:r>
            <a:r>
              <a:rPr lang="fr-FR" sz="2000" dirty="0" err="1">
                <a:latin typeface="Bodoni MT" pitchFamily="18" charset="0"/>
              </a:rPr>
              <a:t>SWHs</a:t>
            </a:r>
            <a:endParaRPr lang="fr-FR" sz="1800" dirty="0">
              <a:latin typeface="Bodoni MT" pitchFamily="18" charset="0"/>
            </a:endParaRPr>
          </a:p>
        </p:txBody>
      </p:sp>
      <p:pic>
        <p:nvPicPr>
          <p:cNvPr id="226315" name="Picture 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16" y="2997200"/>
            <a:ext cx="2285984" cy="1684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16" name="Picture 2" descr="MVC-005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58016" y="5070479"/>
            <a:ext cx="2285984" cy="158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317" name="Rectangle 32"/>
          <p:cNvSpPr>
            <a:spLocks noChangeArrowheads="1"/>
          </p:cNvSpPr>
          <p:nvPr/>
        </p:nvSpPr>
        <p:spPr bwMode="auto">
          <a:xfrm>
            <a:off x="5076056" y="5410200"/>
            <a:ext cx="160858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Bodoni MT" pitchFamily="18" charset="0"/>
              </a:rPr>
              <a:t>130 water </a:t>
            </a:r>
            <a:r>
              <a:rPr lang="fr-FR" sz="2000" dirty="0" err="1">
                <a:latin typeface="Bodoni MT" pitchFamily="18" charset="0"/>
              </a:rPr>
              <a:t>pumping</a:t>
            </a:r>
            <a:r>
              <a:rPr lang="fr-FR" sz="2000" dirty="0">
                <a:latin typeface="Bodoni MT" pitchFamily="18" charset="0"/>
              </a:rPr>
              <a:t> stations</a:t>
            </a:r>
          </a:p>
          <a:p>
            <a:pPr algn="ctr"/>
            <a:endParaRPr lang="fr-FR" sz="2000" dirty="0"/>
          </a:p>
        </p:txBody>
      </p:sp>
      <p:sp>
        <p:nvSpPr>
          <p:cNvPr id="226318" name="AutoShape 6"/>
          <p:cNvSpPr>
            <a:spLocks noChangeArrowheads="1"/>
          </p:cNvSpPr>
          <p:nvPr/>
        </p:nvSpPr>
        <p:spPr bwMode="auto">
          <a:xfrm>
            <a:off x="5067300" y="3357563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sp>
        <p:nvSpPr>
          <p:cNvPr id="226319" name="AutoShape 6"/>
          <p:cNvSpPr>
            <a:spLocks noChangeArrowheads="1"/>
          </p:cNvSpPr>
          <p:nvPr/>
        </p:nvSpPr>
        <p:spPr bwMode="auto">
          <a:xfrm>
            <a:off x="5076056" y="5562600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sp>
        <p:nvSpPr>
          <p:cNvPr id="226320" name="AutoShape 6"/>
          <p:cNvSpPr>
            <a:spLocks noChangeArrowheads="1"/>
          </p:cNvSpPr>
          <p:nvPr/>
        </p:nvSpPr>
        <p:spPr bwMode="auto">
          <a:xfrm>
            <a:off x="381000" y="3124200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sp>
        <p:nvSpPr>
          <p:cNvPr id="226321" name="AutoShape 6"/>
          <p:cNvSpPr>
            <a:spLocks noChangeArrowheads="1"/>
          </p:cNvSpPr>
          <p:nvPr/>
        </p:nvSpPr>
        <p:spPr bwMode="auto">
          <a:xfrm>
            <a:off x="323850" y="3933825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sp>
        <p:nvSpPr>
          <p:cNvPr id="226322" name="AutoShape 6"/>
          <p:cNvSpPr>
            <a:spLocks noChangeArrowheads="1"/>
          </p:cNvSpPr>
          <p:nvPr/>
        </p:nvSpPr>
        <p:spPr bwMode="auto">
          <a:xfrm>
            <a:off x="381000" y="1676400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sp>
        <p:nvSpPr>
          <p:cNvPr id="226323" name="ZoneTexte 39"/>
          <p:cNvSpPr txBox="1">
            <a:spLocks noChangeArrowheads="1"/>
          </p:cNvSpPr>
          <p:nvPr/>
        </p:nvSpPr>
        <p:spPr bwMode="auto">
          <a:xfrm>
            <a:off x="441036" y="5110887"/>
            <a:ext cx="18987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Bodoni MT" pitchFamily="18" charset="0"/>
              </a:rPr>
              <a:t>130 MW of roof tops PV </a:t>
            </a:r>
            <a:r>
              <a:rPr lang="fr-FR" sz="2000" dirty="0" err="1">
                <a:latin typeface="Bodoni MT" pitchFamily="18" charset="0"/>
              </a:rPr>
              <a:t>systems</a:t>
            </a:r>
            <a:endParaRPr lang="fr-FR" sz="2000" dirty="0">
              <a:latin typeface="Bodoni MT" pitchFamily="18" charset="0"/>
            </a:endParaRPr>
          </a:p>
        </p:txBody>
      </p:sp>
      <p:sp>
        <p:nvSpPr>
          <p:cNvPr id="226324" name="AutoShape 6"/>
          <p:cNvSpPr>
            <a:spLocks noChangeArrowheads="1"/>
          </p:cNvSpPr>
          <p:nvPr/>
        </p:nvSpPr>
        <p:spPr bwMode="auto">
          <a:xfrm>
            <a:off x="381000" y="5257800"/>
            <a:ext cx="152400" cy="152400"/>
          </a:xfrm>
          <a:prstGeom prst="chevron">
            <a:avLst>
              <a:gd name="adj" fmla="val 30088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2000">
              <a:latin typeface="Bodoni MT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A8B2DA-D906-473D-805B-4B9316A4A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780603"/>
            <a:ext cx="2286000" cy="1712293"/>
          </a:xfrm>
          <a:prstGeom prst="rect">
            <a:avLst/>
          </a:prstGeom>
        </p:spPr>
      </p:pic>
      <p:sp>
        <p:nvSpPr>
          <p:cNvPr id="22" name="ZoneTexte 39">
            <a:extLst>
              <a:ext uri="{FF2B5EF4-FFF2-40B4-BE49-F238E27FC236}">
                <a16:creationId xmlns:a16="http://schemas.microsoft.com/office/drawing/2014/main" id="{0F4DBA0C-A1D2-49A0-B18C-72DF6C75C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48" y="3652312"/>
            <a:ext cx="18987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Bodoni MT" pitchFamily="18" charset="0"/>
              </a:rPr>
              <a:t>50 MW of self </a:t>
            </a:r>
            <a:r>
              <a:rPr lang="fr-FR" sz="2000" dirty="0" err="1">
                <a:latin typeface="Bodoni MT" pitchFamily="18" charset="0"/>
              </a:rPr>
              <a:t>consumption</a:t>
            </a:r>
            <a:r>
              <a:rPr lang="fr-FR" sz="2000" dirty="0">
                <a:latin typeface="Bodoni MT" pitchFamily="18" charset="0"/>
              </a:rPr>
              <a:t> PV stations (MHV) </a:t>
            </a:r>
          </a:p>
        </p:txBody>
      </p:sp>
      <p:pic>
        <p:nvPicPr>
          <p:cNvPr id="2050" name="Picture 2" descr="How grid interactive roof top solar PV systems work? - Green Clean Guide">
            <a:extLst>
              <a:ext uri="{FF2B5EF4-FFF2-40B4-BE49-F238E27FC236}">
                <a16:creationId xmlns:a16="http://schemas.microsoft.com/office/drawing/2014/main" id="{9B1FF3CF-A857-424E-8491-DCCB81E7B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955" y="4899581"/>
            <a:ext cx="27527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uian City Xiwan Photovoltaic Power Station Picture And HD Photos | Free  Download On Lovepik">
            <a:extLst>
              <a:ext uri="{FF2B5EF4-FFF2-40B4-BE49-F238E27FC236}">
                <a16:creationId xmlns:a16="http://schemas.microsoft.com/office/drawing/2014/main" id="{9F3E9199-C1CC-4E98-AC4C-728F7C818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25324"/>
            <a:ext cx="1898716" cy="113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PECTRA : La centrale solaire de Tozeur entre en service cet été">
            <a:extLst>
              <a:ext uri="{FF2B5EF4-FFF2-40B4-BE49-F238E27FC236}">
                <a16:creationId xmlns:a16="http://schemas.microsoft.com/office/drawing/2014/main" id="{EEF71A3E-A59B-4880-AFE9-2F54F3EFF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88882"/>
            <a:ext cx="1542528" cy="81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2530479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NEW REGULATORY FRAMEWORK FOR RENEWABLE ENERGY</a:t>
            </a:r>
            <a:endParaRPr lang="fr-FR" sz="3600" dirty="0">
              <a:solidFill>
                <a:srgbClr val="00B050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2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179423987"/>
              </p:ext>
            </p:extLst>
          </p:nvPr>
        </p:nvGraphicFramePr>
        <p:xfrm>
          <a:off x="214282" y="1233802"/>
          <a:ext cx="871543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re 1"/>
          <p:cNvSpPr txBox="1">
            <a:spLocks/>
          </p:cNvSpPr>
          <p:nvPr/>
        </p:nvSpPr>
        <p:spPr>
          <a:xfrm>
            <a:off x="1285314" y="260648"/>
            <a:ext cx="68870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0975" lvl="1">
              <a:spcBef>
                <a:spcPct val="0"/>
              </a:spcBef>
              <a:spcAft>
                <a:spcPts val="3000"/>
              </a:spcAft>
              <a:defRPr/>
            </a:pPr>
            <a:r>
              <a:rPr lang="fr-FR" sz="3600" b="1" dirty="0">
                <a:latin typeface="+mj-lt"/>
                <a:ea typeface="+mj-ea"/>
                <a:cs typeface="+mj-cs"/>
              </a:rPr>
              <a:t>Law n°2015-12 of </a:t>
            </a:r>
            <a:r>
              <a:rPr lang="fr-FR" sz="3600" b="1" dirty="0" err="1">
                <a:latin typeface="+mj-lt"/>
                <a:ea typeface="+mj-ea"/>
                <a:cs typeface="+mj-cs"/>
              </a:rPr>
              <a:t>may</a:t>
            </a:r>
            <a:r>
              <a:rPr lang="fr-FR" sz="3600" b="1" dirty="0">
                <a:latin typeface="+mj-lt"/>
                <a:ea typeface="+mj-ea"/>
                <a:cs typeface="+mj-cs"/>
              </a:rPr>
              <a:t> 11, 2015 </a:t>
            </a:r>
            <a:endParaRPr lang="fr-FR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23DBA9B8-3400-446E-9054-3C4177CC2CA1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2428860" y="3519818"/>
            <a:ext cx="6715140" cy="1428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1428760" y="928670"/>
            <a:ext cx="6215074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0975" lvl="1" algn="ctr">
              <a:spcBef>
                <a:spcPct val="0"/>
              </a:spcBef>
              <a:spcAft>
                <a:spcPts val="3000"/>
              </a:spcAft>
              <a:defRPr/>
            </a:pPr>
            <a:r>
              <a:rPr lang="fr-FR" sz="3600" b="1" dirty="0">
                <a:latin typeface="+mj-lt"/>
                <a:ea typeface="+mj-ea"/>
                <a:cs typeface="+mj-cs"/>
              </a:rPr>
              <a:t>Concession </a:t>
            </a:r>
            <a:r>
              <a:rPr lang="fr-FR" sz="3600" b="1" dirty="0" err="1">
                <a:latin typeface="+mj-lt"/>
                <a:ea typeface="+mj-ea"/>
                <a:cs typeface="+mj-cs"/>
              </a:rPr>
              <a:t>regime</a:t>
            </a:r>
            <a:endParaRPr lang="fr-FR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0" y="0"/>
            <a:ext cx="9144000" cy="928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3600" cap="all" dirty="0" err="1">
                <a:solidFill>
                  <a:schemeClr val="tx1"/>
                </a:solidFill>
              </a:rPr>
              <a:t>Regulatory</a:t>
            </a:r>
            <a:r>
              <a:rPr lang="fr-FR" sz="3600" cap="all" dirty="0">
                <a:solidFill>
                  <a:schemeClr val="tx1"/>
                </a:solidFill>
              </a:rPr>
              <a:t> </a:t>
            </a:r>
            <a:r>
              <a:rPr lang="fr-FR" sz="3600" cap="all" dirty="0" err="1">
                <a:solidFill>
                  <a:schemeClr val="tx1"/>
                </a:solidFill>
              </a:rPr>
              <a:t>framework</a:t>
            </a:r>
            <a:r>
              <a:rPr lang="fr-FR" sz="3600" cap="all" dirty="0">
                <a:solidFill>
                  <a:schemeClr val="tx1"/>
                </a:solidFill>
              </a:rPr>
              <a:t> (1)</a:t>
            </a:r>
            <a:endParaRPr kumimoji="0" lang="fr-FR" sz="36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1700808"/>
            <a:ext cx="9144000" cy="501675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/>
              <a:buChar char="à"/>
            </a:pP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Power &gt; </a:t>
            </a:r>
            <a:r>
              <a:rPr lang="fr-FR" sz="3200" b="1" dirty="0">
                <a:solidFill>
                  <a:srgbClr val="C00000"/>
                </a:solidFill>
                <a:sym typeface="Wingdings" pitchFamily="2" charset="2"/>
              </a:rPr>
              <a:t>10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MW for PV</a:t>
            </a:r>
          </a:p>
          <a:p>
            <a:pPr marL="457200" indent="-457200"/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                &gt; </a:t>
            </a:r>
            <a:r>
              <a:rPr lang="fr-FR" sz="3200" b="1" dirty="0">
                <a:solidFill>
                  <a:srgbClr val="C00000"/>
                </a:solidFill>
                <a:sym typeface="Wingdings" pitchFamily="2" charset="2"/>
              </a:rPr>
              <a:t>30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MW for </a:t>
            </a:r>
            <a:r>
              <a:rPr lang="fr-FR" sz="3200" b="1" dirty="0" err="1">
                <a:solidFill>
                  <a:schemeClr val="tx1"/>
                </a:solidFill>
                <a:sym typeface="Wingdings" pitchFamily="2" charset="2"/>
              </a:rPr>
              <a:t>wind</a:t>
            </a:r>
            <a:endParaRPr lang="fr-FR" sz="3200" b="1" dirty="0">
              <a:solidFill>
                <a:schemeClr val="tx1"/>
              </a:solidFill>
              <a:sym typeface="Wingdings" pitchFamily="2" charset="2"/>
            </a:endParaRP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In the first tender the land chosen by the Ministry (wind &amp; PV) or proposed by developer (wind).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Calls for tenders in 2 phases:</a:t>
            </a:r>
          </a:p>
          <a:p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       1) </a:t>
            </a:r>
            <a:r>
              <a:rPr lang="fr-FR" sz="3200" b="1" dirty="0" err="1">
                <a:solidFill>
                  <a:schemeClr val="tx1"/>
                </a:solidFill>
                <a:sym typeface="Wingdings" pitchFamily="2" charset="2"/>
              </a:rPr>
              <a:t>pre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-qualification tender</a:t>
            </a:r>
          </a:p>
          <a:p>
            <a:pPr marL="457200" indent="-457200"/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       2) </a:t>
            </a:r>
            <a:r>
              <a:rPr lang="fr-FR" sz="3200" b="1" dirty="0" err="1">
                <a:solidFill>
                  <a:schemeClr val="tx1"/>
                </a:solidFill>
                <a:sym typeface="Wingdings" pitchFamily="2" charset="2"/>
              </a:rPr>
              <a:t>restricted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tender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Tariffs in foreign currency ($ &amp; €) with a share in local currency.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Selecting the best offer (lowest tariff).</a:t>
            </a:r>
            <a:endParaRPr lang="fr-FR" sz="3200" b="1" dirty="0">
              <a:solidFill>
                <a:schemeClr val="tx1"/>
              </a:solidFill>
              <a:sym typeface="Wingdings 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1428760" y="928670"/>
            <a:ext cx="6215074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0975" lvl="1" algn="ctr">
              <a:spcBef>
                <a:spcPct val="0"/>
              </a:spcBef>
              <a:spcAft>
                <a:spcPts val="3000"/>
              </a:spcAft>
              <a:defRPr/>
            </a:pPr>
            <a:r>
              <a:rPr lang="fr-FR" sz="3600" b="1" dirty="0" err="1">
                <a:latin typeface="+mj-lt"/>
                <a:ea typeface="+mj-ea"/>
                <a:cs typeface="+mj-cs"/>
              </a:rPr>
              <a:t>Authorization</a:t>
            </a:r>
            <a:r>
              <a:rPr lang="fr-FR" sz="3600" b="1" dirty="0">
                <a:latin typeface="+mj-lt"/>
                <a:ea typeface="+mj-ea"/>
                <a:cs typeface="+mj-cs"/>
              </a:rPr>
              <a:t> </a:t>
            </a:r>
            <a:r>
              <a:rPr lang="fr-FR" sz="3600" b="1" dirty="0" err="1">
                <a:latin typeface="+mj-lt"/>
                <a:ea typeface="+mj-ea"/>
                <a:cs typeface="+mj-cs"/>
              </a:rPr>
              <a:t>regime</a:t>
            </a:r>
            <a:endParaRPr lang="fr-FR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0" y="0"/>
            <a:ext cx="9144000" cy="928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3600" cap="all" dirty="0" err="1">
                <a:solidFill>
                  <a:schemeClr val="tx1"/>
                </a:solidFill>
              </a:rPr>
              <a:t>Regulatory</a:t>
            </a:r>
            <a:r>
              <a:rPr lang="fr-FR" sz="3600" cap="all" dirty="0">
                <a:solidFill>
                  <a:schemeClr val="tx1"/>
                </a:solidFill>
              </a:rPr>
              <a:t> </a:t>
            </a:r>
            <a:r>
              <a:rPr lang="fr-FR" sz="3600" cap="all" dirty="0" err="1">
                <a:solidFill>
                  <a:schemeClr val="tx1"/>
                </a:solidFill>
              </a:rPr>
              <a:t>framework</a:t>
            </a:r>
            <a:r>
              <a:rPr lang="fr-FR" sz="3600" cap="all" dirty="0">
                <a:solidFill>
                  <a:schemeClr val="tx1"/>
                </a:solidFill>
              </a:rPr>
              <a:t> (2)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1698390"/>
            <a:ext cx="9144000" cy="452431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Power &lt;= </a:t>
            </a:r>
            <a:r>
              <a:rPr lang="en-US" sz="3200" b="1" dirty="0">
                <a:solidFill>
                  <a:srgbClr val="C00000"/>
                </a:solidFill>
                <a:sym typeface="Wingdings" pitchFamily="2" charset="2"/>
              </a:rPr>
              <a:t>10</a:t>
            </a: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 MW in PV                         </a:t>
            </a:r>
          </a:p>
          <a:p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                  &lt;= </a:t>
            </a:r>
            <a:r>
              <a:rPr lang="en-US" sz="3200" b="1" dirty="0">
                <a:solidFill>
                  <a:srgbClr val="C00000"/>
                </a:solidFill>
                <a:sym typeface="Wingdings" pitchFamily="2" charset="2"/>
              </a:rPr>
              <a:t>30</a:t>
            </a: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 MW in wind power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Lands chosen by the developers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Calls for projects specifying the overall capacity for each technology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Counting of offers in 2 steps: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financial : classify the offers according to the proposed prices,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technical : min 50pts/100 to be accepted.</a:t>
            </a:r>
            <a:endParaRPr lang="fr-FR" sz="3200" b="1" dirty="0">
              <a:solidFill>
                <a:schemeClr val="tx1"/>
              </a:solidFill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0" y="1000108"/>
            <a:ext cx="9144000" cy="830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0975" lvl="1" algn="ctr">
              <a:spcBef>
                <a:spcPct val="0"/>
              </a:spcBef>
              <a:defRPr/>
            </a:pPr>
            <a:r>
              <a:rPr lang="en-US" sz="3600" b="1" dirty="0">
                <a:latin typeface="+mj-lt"/>
                <a:ea typeface="+mj-ea"/>
                <a:cs typeface="+mj-cs"/>
              </a:rPr>
              <a:t>Self consumption Medium/High Voltage</a:t>
            </a: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0" y="0"/>
            <a:ext cx="9144000" cy="928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Cadre réglementaire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2098591"/>
            <a:ext cx="9144000" cy="255454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Unlimited installed capacity but at least 70% of  electricity produced must be self-consumed (max excess 30%)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Authorization given by the Minister of Energy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Creation of a local network of suppliers / installers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0" y="1000108"/>
            <a:ext cx="9144000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0975" lvl="1" algn="ctr">
              <a:spcBef>
                <a:spcPct val="0"/>
              </a:spcBef>
              <a:defRPr/>
            </a:pPr>
            <a:r>
              <a:rPr lang="en-US" sz="3600" b="1" dirty="0"/>
              <a:t>Self consumption Low Voltage</a:t>
            </a:r>
          </a:p>
          <a:p>
            <a:pPr marL="180975" lvl="1" algn="ctr">
              <a:spcBef>
                <a:spcPct val="0"/>
              </a:spcBef>
              <a:spcAft>
                <a:spcPts val="3000"/>
              </a:spcAft>
              <a:defRPr/>
            </a:pPr>
            <a:r>
              <a:rPr lang="fr-FR" sz="3600" b="1" dirty="0">
                <a:latin typeface="+mj-lt"/>
                <a:ea typeface="+mj-ea"/>
                <a:cs typeface="+mj-cs"/>
              </a:rPr>
              <a:t>(</a:t>
            </a:r>
            <a:r>
              <a:rPr lang="fr-FR" sz="3600" b="1" dirty="0" err="1">
                <a:latin typeface="+mj-lt"/>
                <a:ea typeface="+mj-ea"/>
                <a:cs typeface="+mj-cs"/>
              </a:rPr>
              <a:t>Prosol</a:t>
            </a:r>
            <a:r>
              <a:rPr lang="fr-FR" sz="3600" b="1" dirty="0">
                <a:latin typeface="+mj-lt"/>
                <a:ea typeface="+mj-ea"/>
                <a:cs typeface="+mj-cs"/>
              </a:rPr>
              <a:t>-Elec </a:t>
            </a:r>
            <a:r>
              <a:rPr lang="fr-FR" sz="3600" b="1" dirty="0" err="1">
                <a:latin typeface="+mj-lt"/>
                <a:ea typeface="+mj-ea"/>
                <a:cs typeface="+mj-cs"/>
              </a:rPr>
              <a:t>project</a:t>
            </a:r>
            <a:r>
              <a:rPr lang="fr-FR" sz="3600" b="1" dirty="0">
                <a:latin typeface="+mj-lt"/>
                <a:ea typeface="+mj-ea"/>
                <a:cs typeface="+mj-cs"/>
              </a:rPr>
              <a:t>)</a:t>
            </a:r>
            <a:endParaRPr lang="fr-FR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0" y="0"/>
            <a:ext cx="9144000" cy="9286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Cadre réglementaire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2481858"/>
            <a:ext cx="9144000" cy="353943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/>
              <a:buChar char="à"/>
            </a:pPr>
            <a:r>
              <a:rPr lang="fr-FR" sz="3200" b="1" dirty="0" err="1">
                <a:solidFill>
                  <a:schemeClr val="tx1"/>
                </a:solidFill>
                <a:sym typeface="Wingdings" pitchFamily="2" charset="2"/>
              </a:rPr>
              <a:t>Installed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fr-FR" sz="3200" b="1" dirty="0" err="1">
                <a:solidFill>
                  <a:schemeClr val="tx1"/>
                </a:solidFill>
                <a:sym typeface="Wingdings" pitchFamily="2" charset="2"/>
              </a:rPr>
              <a:t>capacity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&lt;= </a:t>
            </a:r>
            <a:r>
              <a:rPr lang="fr-FR" sz="3200" b="1" dirty="0" err="1">
                <a:solidFill>
                  <a:schemeClr val="tx1"/>
                </a:solidFill>
                <a:sym typeface="Wingdings" pitchFamily="2" charset="2"/>
              </a:rPr>
              <a:t>subscribed</a:t>
            </a:r>
            <a:r>
              <a:rPr lang="fr-FR" sz="3200" b="1" dirty="0">
                <a:solidFill>
                  <a:schemeClr val="tx1"/>
                </a:solidFill>
                <a:sym typeface="Wingdings" pitchFamily="2" charset="2"/>
              </a:rPr>
              <a:t> power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Creation of a local network of suppliers / installers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Establishment of a financing mechanism (credit line of 180MD with guarantee of payment by the national company of electricity STEG)</a:t>
            </a:r>
          </a:p>
          <a:p>
            <a:pPr marL="457200" indent="-457200">
              <a:buFont typeface="Wingdings"/>
              <a:buChar char="à"/>
            </a:pPr>
            <a:r>
              <a:rPr lang="en-US" sz="3200" b="1" dirty="0">
                <a:solidFill>
                  <a:schemeClr val="tx1"/>
                </a:solidFill>
                <a:sym typeface="Wingdings" pitchFamily="2" charset="2"/>
              </a:rPr>
              <a:t>The supplier is the main vis-à-vis customer for the realization of his installation.</a:t>
            </a:r>
            <a:endParaRPr lang="fr-FR" sz="3200" b="1" dirty="0">
              <a:solidFill>
                <a:schemeClr val="tx1"/>
              </a:solidFill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2530479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dirty="0"/>
              <a:t>TARGETS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21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cap="all" dirty="0">
                <a:solidFill>
                  <a:schemeClr val="tx1"/>
                </a:solidFill>
                <a:sym typeface="Wingdings 2"/>
              </a:rPr>
              <a:t>GLOBAL TARGETS OF THE TUNISIAN</a:t>
            </a:r>
            <a:br>
              <a:rPr lang="en-US" sz="3600" cap="all" dirty="0">
                <a:solidFill>
                  <a:schemeClr val="tx1"/>
                </a:solidFill>
                <a:sym typeface="Wingdings 2"/>
              </a:rPr>
            </a:br>
            <a:r>
              <a:rPr lang="en-US" sz="3600" cap="all" dirty="0">
                <a:solidFill>
                  <a:schemeClr val="tx1"/>
                </a:solidFill>
                <a:sym typeface="Wingdings 2"/>
              </a:rPr>
              <a:t>SOLAR PLAN</a:t>
            </a:r>
            <a:endParaRPr lang="fr-FR" sz="3600" cap="all" dirty="0">
              <a:solidFill>
                <a:schemeClr val="tx1"/>
              </a:solidFill>
            </a:endParaRPr>
          </a:p>
        </p:txBody>
      </p:sp>
      <p:grpSp>
        <p:nvGrpSpPr>
          <p:cNvPr id="2" name="Groupe 18"/>
          <p:cNvGrpSpPr/>
          <p:nvPr/>
        </p:nvGrpSpPr>
        <p:grpSpPr>
          <a:xfrm>
            <a:off x="214282" y="1571612"/>
            <a:ext cx="8610600" cy="584775"/>
            <a:chOff x="214282" y="1772655"/>
            <a:chExt cx="8610600" cy="584775"/>
          </a:xfrm>
        </p:grpSpPr>
        <p:sp>
          <p:nvSpPr>
            <p:cNvPr id="7" name="ZoneTexte 5"/>
            <p:cNvSpPr txBox="1">
              <a:spLocks noChangeArrowheads="1"/>
            </p:cNvSpPr>
            <p:nvPr/>
          </p:nvSpPr>
          <p:spPr bwMode="auto">
            <a:xfrm>
              <a:off x="214282" y="1772655"/>
              <a:ext cx="86106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457200" indent="-457200" algn="ctr">
                <a:buClr>
                  <a:srgbClr val="C00000"/>
                </a:buClr>
                <a:buSzPct val="80000"/>
                <a:defRPr/>
              </a:pPr>
              <a:r>
                <a:rPr lang="fr-FR" sz="3200" b="1" dirty="0">
                  <a:solidFill>
                    <a:schemeClr val="accent1"/>
                  </a:solidFill>
                  <a:latin typeface="Baskerville Old Face" pitchFamily="18" charset="0"/>
                </a:rPr>
                <a:t>22%</a:t>
              </a:r>
              <a:r>
                <a:rPr lang="fr-FR" sz="2000" b="1" dirty="0">
                  <a:solidFill>
                    <a:srgbClr val="002060"/>
                  </a:solidFill>
                  <a:latin typeface="Bell MT" pitchFamily="18" charset="0"/>
                </a:rPr>
                <a:t> of </a:t>
              </a:r>
              <a:r>
                <a:rPr lang="fr-FR" sz="2000" b="1" dirty="0" err="1">
                  <a:solidFill>
                    <a:srgbClr val="002060"/>
                  </a:solidFill>
                  <a:latin typeface="Bell MT" pitchFamily="18" charset="0"/>
                </a:rPr>
                <a:t>electricity</a:t>
              </a:r>
              <a:r>
                <a:rPr lang="fr-FR" sz="2000" b="1" dirty="0">
                  <a:solidFill>
                    <a:srgbClr val="002060"/>
                  </a:solidFill>
                  <a:latin typeface="Bell MT" pitchFamily="18" charset="0"/>
                </a:rPr>
                <a:t> </a:t>
              </a:r>
              <a:r>
                <a:rPr lang="fr-FR" sz="2000" b="1" dirty="0" err="1">
                  <a:solidFill>
                    <a:srgbClr val="002060"/>
                  </a:solidFill>
                  <a:latin typeface="Bell MT" pitchFamily="18" charset="0"/>
                </a:rPr>
                <a:t>produced</a:t>
              </a:r>
              <a:r>
                <a:rPr lang="fr-FR" sz="2000" b="1" dirty="0">
                  <a:solidFill>
                    <a:srgbClr val="002060"/>
                  </a:solidFill>
                  <a:latin typeface="Bell MT" pitchFamily="18" charset="0"/>
                </a:rPr>
                <a:t> by RE in  </a:t>
              </a:r>
              <a:r>
                <a:rPr lang="fr-FR" sz="3200" b="1" dirty="0">
                  <a:solidFill>
                    <a:schemeClr val="accent1"/>
                  </a:solidFill>
                  <a:latin typeface="Baskerville Old Face" pitchFamily="18" charset="0"/>
                </a:rPr>
                <a:t>2023</a:t>
              </a:r>
            </a:p>
          </p:txBody>
        </p:sp>
        <p:sp>
          <p:nvSpPr>
            <p:cNvPr id="8" name="Chevron 7"/>
            <p:cNvSpPr/>
            <p:nvPr/>
          </p:nvSpPr>
          <p:spPr>
            <a:xfrm>
              <a:off x="1115616" y="1857364"/>
              <a:ext cx="576064" cy="360040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8"/>
          <p:cNvGrpSpPr/>
          <p:nvPr/>
        </p:nvGrpSpPr>
        <p:grpSpPr>
          <a:xfrm>
            <a:off x="323528" y="2745772"/>
            <a:ext cx="8463314" cy="3112120"/>
            <a:chOff x="323528" y="2117080"/>
            <a:chExt cx="8463314" cy="3112120"/>
          </a:xfrm>
        </p:grpSpPr>
        <p:sp>
          <p:nvSpPr>
            <p:cNvPr id="10" name="ZoneTexte 9"/>
            <p:cNvSpPr txBox="1"/>
            <p:nvPr/>
          </p:nvSpPr>
          <p:spPr>
            <a:xfrm>
              <a:off x="323528" y="2117080"/>
              <a:ext cx="4012189" cy="41549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1061" tIns="45531" rIns="91061" bIns="45531" rtlCol="0" anchor="ctr"/>
            <a:lstStyle/>
            <a:p>
              <a:pPr algn="ctr" defTabSz="90864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latin typeface="Calibri" pitchFamily="34" charset="0"/>
                  <a:cs typeface="Calibri" pitchFamily="34" charset="0"/>
                  <a:sym typeface="GillSans" charset="0"/>
                </a:rPr>
                <a:t>RE share in the electricity mix</a:t>
              </a:r>
              <a:endParaRPr lang="fr-FR" sz="1600" b="1" dirty="0">
                <a:latin typeface="Calibri" pitchFamily="34" charset="0"/>
                <a:cs typeface="Calibri" pitchFamily="34" charset="0"/>
                <a:sym typeface="GillSans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4774653" y="2117080"/>
              <a:ext cx="4012189" cy="41549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1061" tIns="45531" rIns="91061" bIns="45531" rtlCol="0" anchor="ctr"/>
            <a:lstStyle/>
            <a:p>
              <a:pPr algn="ctr" defTabSz="908648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err="1">
                  <a:latin typeface="Calibri" pitchFamily="34" charset="0"/>
                  <a:cs typeface="Calibri" pitchFamily="34" charset="0"/>
                  <a:sym typeface="GillSans" charset="0"/>
                </a:rPr>
                <a:t>Installed</a:t>
              </a:r>
              <a:r>
                <a:rPr lang="fr-FR" sz="1600" b="1" dirty="0">
                  <a:latin typeface="Calibri" pitchFamily="34" charset="0"/>
                  <a:cs typeface="Calibri" pitchFamily="34" charset="0"/>
                  <a:sym typeface="GillSans" charset="0"/>
                </a:rPr>
                <a:t> cumulative ER power (MW)</a:t>
              </a:r>
            </a:p>
          </p:txBody>
        </p:sp>
        <p:graphicFrame>
          <p:nvGraphicFramePr>
            <p:cNvPr id="13" name="Graphique 12"/>
            <p:cNvGraphicFramePr/>
            <p:nvPr>
              <p:extLst>
                <p:ext uri="{D42A27DB-BD31-4B8C-83A1-F6EECF244321}">
                  <p14:modId xmlns:p14="http://schemas.microsoft.com/office/powerpoint/2010/main" val="681328795"/>
                </p:ext>
              </p:extLst>
            </p:nvPr>
          </p:nvGraphicFramePr>
          <p:xfrm>
            <a:off x="4788024" y="2621136"/>
            <a:ext cx="3960440" cy="26080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e 14"/>
            <p:cNvGrpSpPr/>
            <p:nvPr/>
          </p:nvGrpSpPr>
          <p:grpSpPr>
            <a:xfrm>
              <a:off x="323528" y="2621136"/>
              <a:ext cx="4032448" cy="2608064"/>
              <a:chOff x="323528" y="2405112"/>
              <a:chExt cx="4032448" cy="2608064"/>
            </a:xfrm>
          </p:grpSpPr>
          <p:graphicFrame>
            <p:nvGraphicFramePr>
              <p:cNvPr id="16" name="Graphique 15"/>
              <p:cNvGraphicFramePr/>
              <p:nvPr>
                <p:extLst>
                  <p:ext uri="{D42A27DB-BD31-4B8C-83A1-F6EECF244321}">
                    <p14:modId xmlns:p14="http://schemas.microsoft.com/office/powerpoint/2010/main" val="1459421477"/>
                  </p:ext>
                </p:extLst>
              </p:nvPr>
            </p:nvGraphicFramePr>
            <p:xfrm>
              <a:off x="323528" y="2405112"/>
              <a:ext cx="4032448" cy="260806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7" name="ZoneTexte 16"/>
              <p:cNvSpPr txBox="1"/>
              <p:nvPr/>
            </p:nvSpPr>
            <p:spPr>
              <a:xfrm>
                <a:off x="1907704" y="3501008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12%</a:t>
                </a:r>
              </a:p>
            </p:txBody>
          </p:sp>
        </p:grpSp>
      </p:grpSp>
      <p:grpSp>
        <p:nvGrpSpPr>
          <p:cNvPr id="6" name="Groupe 19"/>
          <p:cNvGrpSpPr/>
          <p:nvPr/>
        </p:nvGrpSpPr>
        <p:grpSpPr>
          <a:xfrm>
            <a:off x="214282" y="2143116"/>
            <a:ext cx="8610600" cy="584775"/>
            <a:chOff x="214282" y="1772655"/>
            <a:chExt cx="8610600" cy="584775"/>
          </a:xfrm>
        </p:grpSpPr>
        <p:sp>
          <p:nvSpPr>
            <p:cNvPr id="21" name="ZoneTexte 5"/>
            <p:cNvSpPr txBox="1">
              <a:spLocks noChangeArrowheads="1"/>
            </p:cNvSpPr>
            <p:nvPr/>
          </p:nvSpPr>
          <p:spPr bwMode="auto">
            <a:xfrm>
              <a:off x="214282" y="1772655"/>
              <a:ext cx="86106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457200" indent="-457200" algn="ctr">
                <a:buClr>
                  <a:srgbClr val="C00000"/>
                </a:buClr>
                <a:buSzPct val="80000"/>
                <a:defRPr/>
              </a:pPr>
              <a:r>
                <a:rPr lang="fr-FR" sz="3200" b="1" dirty="0">
                  <a:solidFill>
                    <a:schemeClr val="accent1"/>
                  </a:solidFill>
                  <a:latin typeface="Baskerville Old Face" pitchFamily="18" charset="0"/>
                </a:rPr>
                <a:t>30%</a:t>
              </a:r>
              <a:r>
                <a:rPr lang="fr-FR" sz="2000" b="1" dirty="0">
                  <a:solidFill>
                    <a:srgbClr val="002060"/>
                  </a:solidFill>
                  <a:latin typeface="Bell MT" pitchFamily="18" charset="0"/>
                </a:rPr>
                <a:t> of </a:t>
              </a:r>
              <a:r>
                <a:rPr lang="fr-FR" sz="2000" b="1" dirty="0" err="1">
                  <a:solidFill>
                    <a:srgbClr val="002060"/>
                  </a:solidFill>
                  <a:latin typeface="Bell MT" pitchFamily="18" charset="0"/>
                </a:rPr>
                <a:t>electricity</a:t>
              </a:r>
              <a:r>
                <a:rPr lang="fr-FR" sz="2000" b="1" dirty="0">
                  <a:solidFill>
                    <a:srgbClr val="002060"/>
                  </a:solidFill>
                  <a:latin typeface="Bell MT" pitchFamily="18" charset="0"/>
                </a:rPr>
                <a:t> </a:t>
              </a:r>
              <a:r>
                <a:rPr lang="fr-FR" sz="2000" b="1" dirty="0" err="1">
                  <a:solidFill>
                    <a:srgbClr val="002060"/>
                  </a:solidFill>
                  <a:latin typeface="Bell MT" pitchFamily="18" charset="0"/>
                </a:rPr>
                <a:t>produced</a:t>
              </a:r>
              <a:r>
                <a:rPr lang="fr-FR" sz="2000" b="1" dirty="0">
                  <a:solidFill>
                    <a:srgbClr val="002060"/>
                  </a:solidFill>
                  <a:latin typeface="Bell MT" pitchFamily="18" charset="0"/>
                </a:rPr>
                <a:t> by RE in </a:t>
              </a:r>
              <a:r>
                <a:rPr lang="fr-FR" sz="3200" b="1" dirty="0">
                  <a:solidFill>
                    <a:schemeClr val="accent1"/>
                  </a:solidFill>
                  <a:latin typeface="Baskerville Old Face" pitchFamily="18" charset="0"/>
                </a:rPr>
                <a:t>2030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115616" y="1857364"/>
              <a:ext cx="576064" cy="360040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214282" y="6000768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</a:rPr>
              <a:t>Global investment of around 4 billion US$ by 2030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7643834" y="3071810"/>
            <a:ext cx="1000100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310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cap="all" dirty="0">
                <a:solidFill>
                  <a:schemeClr val="tx1"/>
                </a:solidFill>
                <a:sym typeface="Wingdings 2"/>
              </a:rPr>
              <a:t>PROGRAM 2017-2022</a:t>
            </a:r>
            <a:br>
              <a:rPr lang="fr-FR" sz="4800" cap="all" dirty="0">
                <a:solidFill>
                  <a:srgbClr val="C00000"/>
                </a:solidFill>
                <a:sym typeface="Wingdings 2"/>
              </a:rPr>
            </a:br>
            <a:r>
              <a:rPr lang="fr-FR" sz="2400" cap="all" dirty="0">
                <a:solidFill>
                  <a:srgbClr val="C00000"/>
                </a:solidFill>
                <a:sym typeface="Wingdings 2"/>
              </a:rPr>
              <a:t>(program 2017-2020 </a:t>
            </a:r>
            <a:r>
              <a:rPr lang="fr-FR" sz="2400" cap="all" dirty="0" err="1">
                <a:solidFill>
                  <a:srgbClr val="C00000"/>
                </a:solidFill>
                <a:sym typeface="Wingdings 2"/>
              </a:rPr>
              <a:t>updated</a:t>
            </a:r>
            <a:r>
              <a:rPr lang="fr-FR" sz="2400" cap="all" dirty="0">
                <a:solidFill>
                  <a:srgbClr val="C00000"/>
                </a:solidFill>
                <a:sym typeface="Wingdings 2"/>
              </a:rPr>
              <a:t> in 2018)</a:t>
            </a:r>
            <a:endParaRPr lang="fr-FR" sz="2400" cap="all" dirty="0">
              <a:solidFill>
                <a:srgbClr val="0000FF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23</a:t>
            </a:fld>
            <a:endParaRPr lang="fr-FR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2593C9F-B95C-413D-9317-FA5D56936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915057"/>
              </p:ext>
            </p:extLst>
          </p:nvPr>
        </p:nvGraphicFramePr>
        <p:xfrm>
          <a:off x="214282" y="1844824"/>
          <a:ext cx="8715436" cy="4393389"/>
        </p:xfrm>
        <a:graphic>
          <a:graphicData uri="http://schemas.openxmlformats.org/drawingml/2006/table">
            <a:tbl>
              <a:tblPr rtl="1"/>
              <a:tblGrid>
                <a:gridCol w="1717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8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28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115"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MW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495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Programme révisé</a:t>
                      </a:r>
                    </a:p>
                    <a:p>
                      <a:pPr algn="ctr" rtl="0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(2018)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E8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Régime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E8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66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Eolien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66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31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Concessions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87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Appels à  projets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Autorisations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87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Demandes spontanées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Autoproduction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31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EPC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STEG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fr-F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408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2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1860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23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2571745"/>
            <a:ext cx="9144000" cy="16430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en-US" sz="3200" cap="all" dirty="0">
                <a:solidFill>
                  <a:schemeClr val="tx1"/>
                </a:solidFill>
                <a:sym typeface="Wingdings"/>
              </a:rPr>
              <a:t>IMPLEMENTATION OF THE TUNISIAN SOLAR PLAN</a:t>
            </a:r>
          </a:p>
          <a:p>
            <a:pPr marL="457200" indent="-457200" algn="ctr"/>
            <a:endParaRPr lang="fr-FR" sz="3200" cap="all" dirty="0">
              <a:solidFill>
                <a:schemeClr val="tx1"/>
              </a:solidFill>
              <a:sym typeface="Wingdings"/>
            </a:endParaRPr>
          </a:p>
          <a:p>
            <a:pPr marL="457200" indent="-457200" algn="ctr"/>
            <a:r>
              <a:rPr lang="fr-FR" sz="3200" cap="all" dirty="0" err="1">
                <a:solidFill>
                  <a:schemeClr val="tx1"/>
                </a:solidFill>
                <a:sym typeface="Wingdings"/>
              </a:rPr>
              <a:t>Authorization</a:t>
            </a:r>
            <a:r>
              <a:rPr lang="fr-FR" sz="3200" cap="all" dirty="0">
                <a:solidFill>
                  <a:schemeClr val="tx1"/>
                </a:solidFill>
                <a:sym typeface="Wingdings"/>
              </a:rPr>
              <a:t> </a:t>
            </a:r>
            <a:r>
              <a:rPr lang="fr-FR" sz="3200" cap="all" dirty="0" err="1">
                <a:solidFill>
                  <a:schemeClr val="tx1"/>
                </a:solidFill>
                <a:sym typeface="Wingdings"/>
              </a:rPr>
              <a:t>regime</a:t>
            </a:r>
            <a:endParaRPr lang="ar-TN" sz="3200" cap="all" dirty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24</a:t>
            </a:fld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cap="all" dirty="0" err="1">
                <a:solidFill>
                  <a:srgbClr val="C00000"/>
                </a:solidFill>
              </a:rPr>
              <a:t>Results</a:t>
            </a:r>
            <a:r>
              <a:rPr lang="fr-FR" sz="3600" cap="all" dirty="0">
                <a:solidFill>
                  <a:srgbClr val="C00000"/>
                </a:solidFill>
              </a:rPr>
              <a:t> of round 1 to 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25</a:t>
            </a:fld>
            <a:endParaRPr lang="fr-FR" dirty="0"/>
          </a:p>
        </p:txBody>
      </p:sp>
      <p:graphicFrame>
        <p:nvGraphicFramePr>
          <p:cNvPr id="8" name="Tableau 2">
            <a:extLst>
              <a:ext uri="{FF2B5EF4-FFF2-40B4-BE49-F238E27FC236}">
                <a16:creationId xmlns:a16="http://schemas.microsoft.com/office/drawing/2014/main" id="{C1533D3D-99EA-450E-86B9-D543241FF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88297"/>
              </p:ext>
            </p:extLst>
          </p:nvPr>
        </p:nvGraphicFramePr>
        <p:xfrm>
          <a:off x="448868" y="2474376"/>
          <a:ext cx="8515621" cy="15306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6816">
                  <a:extLst>
                    <a:ext uri="{9D8B030D-6E8A-4147-A177-3AD203B41FA5}">
                      <a16:colId xmlns:a16="http://schemas.microsoft.com/office/drawing/2014/main" val="3246714949"/>
                    </a:ext>
                  </a:extLst>
                </a:gridCol>
                <a:gridCol w="1625492">
                  <a:extLst>
                    <a:ext uri="{9D8B030D-6E8A-4147-A177-3AD203B41FA5}">
                      <a16:colId xmlns:a16="http://schemas.microsoft.com/office/drawing/2014/main" val="791533826"/>
                    </a:ext>
                  </a:extLst>
                </a:gridCol>
                <a:gridCol w="1415468">
                  <a:extLst>
                    <a:ext uri="{9D8B030D-6E8A-4147-A177-3AD203B41FA5}">
                      <a16:colId xmlns:a16="http://schemas.microsoft.com/office/drawing/2014/main" val="4226740850"/>
                    </a:ext>
                  </a:extLst>
                </a:gridCol>
                <a:gridCol w="1344938">
                  <a:extLst>
                    <a:ext uri="{9D8B030D-6E8A-4147-A177-3AD203B41FA5}">
                      <a16:colId xmlns:a16="http://schemas.microsoft.com/office/drawing/2014/main" val="2771137359"/>
                    </a:ext>
                  </a:extLst>
                </a:gridCol>
                <a:gridCol w="1351907">
                  <a:extLst>
                    <a:ext uri="{9D8B030D-6E8A-4147-A177-3AD203B41FA5}">
                      <a16:colId xmlns:a16="http://schemas.microsoft.com/office/drawing/2014/main" val="3045957767"/>
                    </a:ext>
                  </a:extLst>
                </a:gridCol>
                <a:gridCol w="1331000">
                  <a:extLst>
                    <a:ext uri="{9D8B030D-6E8A-4147-A177-3AD203B41FA5}">
                      <a16:colId xmlns:a16="http://schemas.microsoft.com/office/drawing/2014/main" val="3076417079"/>
                    </a:ext>
                  </a:extLst>
                </a:gridCol>
              </a:tblGrid>
              <a:tr h="380033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 Appel à projet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Nbre d’offres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Nbre autorisations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Puissance (MW)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Tarif moyen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37999"/>
                  </a:ext>
                </a:extLst>
              </a:tr>
              <a:tr h="3800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c$/kWh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Mill/kWh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34193"/>
                  </a:ext>
                </a:extLst>
              </a:tr>
              <a:tr h="385311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37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158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058126"/>
                  </a:ext>
                </a:extLst>
              </a:tr>
              <a:tr h="385311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22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1377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13FB60F-784B-49A7-BC6B-811C401E6DB0}"/>
              </a:ext>
            </a:extLst>
          </p:cNvPr>
          <p:cNvSpPr txBox="1"/>
          <p:nvPr/>
        </p:nvSpPr>
        <p:spPr>
          <a:xfrm rot="16200000">
            <a:off x="-553841" y="3442209"/>
            <a:ext cx="1530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10MW PV</a:t>
            </a:r>
          </a:p>
        </p:txBody>
      </p:sp>
      <p:graphicFrame>
        <p:nvGraphicFramePr>
          <p:cNvPr id="11" name="Tableau 2">
            <a:extLst>
              <a:ext uri="{FF2B5EF4-FFF2-40B4-BE49-F238E27FC236}">
                <a16:creationId xmlns:a16="http://schemas.microsoft.com/office/drawing/2014/main" id="{725A177C-91B5-4972-8A8F-B50E1B8DF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79636"/>
              </p:ext>
            </p:extLst>
          </p:nvPr>
        </p:nvGraphicFramePr>
        <p:xfrm>
          <a:off x="448868" y="3976122"/>
          <a:ext cx="8515621" cy="7706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6816">
                  <a:extLst>
                    <a:ext uri="{9D8B030D-6E8A-4147-A177-3AD203B41FA5}">
                      <a16:colId xmlns:a16="http://schemas.microsoft.com/office/drawing/2014/main" val="3246714949"/>
                    </a:ext>
                  </a:extLst>
                </a:gridCol>
                <a:gridCol w="1625492">
                  <a:extLst>
                    <a:ext uri="{9D8B030D-6E8A-4147-A177-3AD203B41FA5}">
                      <a16:colId xmlns:a16="http://schemas.microsoft.com/office/drawing/2014/main" val="791533826"/>
                    </a:ext>
                  </a:extLst>
                </a:gridCol>
                <a:gridCol w="1415468">
                  <a:extLst>
                    <a:ext uri="{9D8B030D-6E8A-4147-A177-3AD203B41FA5}">
                      <a16:colId xmlns:a16="http://schemas.microsoft.com/office/drawing/2014/main" val="4226740850"/>
                    </a:ext>
                  </a:extLst>
                </a:gridCol>
                <a:gridCol w="1344938">
                  <a:extLst>
                    <a:ext uri="{9D8B030D-6E8A-4147-A177-3AD203B41FA5}">
                      <a16:colId xmlns:a16="http://schemas.microsoft.com/office/drawing/2014/main" val="2771137359"/>
                    </a:ext>
                  </a:extLst>
                </a:gridCol>
                <a:gridCol w="1351907">
                  <a:extLst>
                    <a:ext uri="{9D8B030D-6E8A-4147-A177-3AD203B41FA5}">
                      <a16:colId xmlns:a16="http://schemas.microsoft.com/office/drawing/2014/main" val="3045957767"/>
                    </a:ext>
                  </a:extLst>
                </a:gridCol>
                <a:gridCol w="1331000">
                  <a:extLst>
                    <a:ext uri="{9D8B030D-6E8A-4147-A177-3AD203B41FA5}">
                      <a16:colId xmlns:a16="http://schemas.microsoft.com/office/drawing/2014/main" val="3076417079"/>
                    </a:ext>
                  </a:extLst>
                </a:gridCol>
              </a:tblGrid>
              <a:tr h="385311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4,4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128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46629"/>
                  </a:ext>
                </a:extLst>
              </a:tr>
              <a:tr h="385311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4,1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118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934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23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cap="all" dirty="0" err="1">
                <a:solidFill>
                  <a:srgbClr val="C00000"/>
                </a:solidFill>
              </a:rPr>
              <a:t>Results</a:t>
            </a:r>
            <a:r>
              <a:rPr lang="fr-FR" sz="3600" cap="all" dirty="0">
                <a:solidFill>
                  <a:srgbClr val="C00000"/>
                </a:solidFill>
              </a:rPr>
              <a:t> of round 1 to 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26</a:t>
            </a:fld>
            <a:endParaRPr lang="fr-FR" dirty="0"/>
          </a:p>
        </p:txBody>
      </p:sp>
      <p:graphicFrame>
        <p:nvGraphicFramePr>
          <p:cNvPr id="7" name="Tableau 2">
            <a:extLst>
              <a:ext uri="{FF2B5EF4-FFF2-40B4-BE49-F238E27FC236}">
                <a16:creationId xmlns:a16="http://schemas.microsoft.com/office/drawing/2014/main" id="{C47CFD91-A056-432D-9DCF-81741E8F9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496567"/>
              </p:ext>
            </p:extLst>
          </p:nvPr>
        </p:nvGraphicFramePr>
        <p:xfrm>
          <a:off x="422588" y="3439160"/>
          <a:ext cx="854190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6953">
                  <a:extLst>
                    <a:ext uri="{9D8B030D-6E8A-4147-A177-3AD203B41FA5}">
                      <a16:colId xmlns:a16="http://schemas.microsoft.com/office/drawing/2014/main" val="3246714949"/>
                    </a:ext>
                  </a:extLst>
                </a:gridCol>
                <a:gridCol w="1628692">
                  <a:extLst>
                    <a:ext uri="{9D8B030D-6E8A-4147-A177-3AD203B41FA5}">
                      <a16:colId xmlns:a16="http://schemas.microsoft.com/office/drawing/2014/main" val="791533826"/>
                    </a:ext>
                  </a:extLst>
                </a:gridCol>
                <a:gridCol w="1432970">
                  <a:extLst>
                    <a:ext uri="{9D8B030D-6E8A-4147-A177-3AD203B41FA5}">
                      <a16:colId xmlns:a16="http://schemas.microsoft.com/office/drawing/2014/main" val="4226740850"/>
                    </a:ext>
                  </a:extLst>
                </a:gridCol>
                <a:gridCol w="1349089">
                  <a:extLst>
                    <a:ext uri="{9D8B030D-6E8A-4147-A177-3AD203B41FA5}">
                      <a16:colId xmlns:a16="http://schemas.microsoft.com/office/drawing/2014/main" val="1912030607"/>
                    </a:ext>
                  </a:extLst>
                </a:gridCol>
                <a:gridCol w="2684196">
                  <a:extLst>
                    <a:ext uri="{9D8B030D-6E8A-4147-A177-3AD203B41FA5}">
                      <a16:colId xmlns:a16="http://schemas.microsoft.com/office/drawing/2014/main" val="3045957767"/>
                    </a:ext>
                  </a:extLst>
                </a:gridCol>
              </a:tblGrid>
              <a:tr h="36210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46629"/>
                  </a:ext>
                </a:extLst>
              </a:tr>
              <a:tr h="36210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180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2255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4728BC6-6C61-4B49-896B-6F37ADF40F6C}"/>
              </a:ext>
            </a:extLst>
          </p:cNvPr>
          <p:cNvSpPr txBox="1"/>
          <p:nvPr/>
        </p:nvSpPr>
        <p:spPr>
          <a:xfrm rot="16200000">
            <a:off x="-264718" y="4922990"/>
            <a:ext cx="1010919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Eolien</a:t>
            </a:r>
          </a:p>
        </p:txBody>
      </p:sp>
      <p:graphicFrame>
        <p:nvGraphicFramePr>
          <p:cNvPr id="12" name="Tableau 2">
            <a:extLst>
              <a:ext uri="{FF2B5EF4-FFF2-40B4-BE49-F238E27FC236}">
                <a16:creationId xmlns:a16="http://schemas.microsoft.com/office/drawing/2014/main" id="{FA2F7BDF-FE11-4A98-9431-CDF89A793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28790"/>
              </p:ext>
            </p:extLst>
          </p:nvPr>
        </p:nvGraphicFramePr>
        <p:xfrm>
          <a:off x="433279" y="4685758"/>
          <a:ext cx="8541900" cy="7340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7399">
                  <a:extLst>
                    <a:ext uri="{9D8B030D-6E8A-4147-A177-3AD203B41FA5}">
                      <a16:colId xmlns:a16="http://schemas.microsoft.com/office/drawing/2014/main" val="3246714949"/>
                    </a:ext>
                  </a:extLst>
                </a:gridCol>
                <a:gridCol w="2426088">
                  <a:extLst>
                    <a:ext uri="{9D8B030D-6E8A-4147-A177-3AD203B41FA5}">
                      <a16:colId xmlns:a16="http://schemas.microsoft.com/office/drawing/2014/main" val="791533826"/>
                    </a:ext>
                  </a:extLst>
                </a:gridCol>
                <a:gridCol w="2008173">
                  <a:extLst>
                    <a:ext uri="{9D8B030D-6E8A-4147-A177-3AD203B41FA5}">
                      <a16:colId xmlns:a16="http://schemas.microsoft.com/office/drawing/2014/main" val="4226740850"/>
                    </a:ext>
                  </a:extLst>
                </a:gridCol>
                <a:gridCol w="2300240">
                  <a:extLst>
                    <a:ext uri="{9D8B030D-6E8A-4147-A177-3AD203B41FA5}">
                      <a16:colId xmlns:a16="http://schemas.microsoft.com/office/drawing/2014/main" val="3045957767"/>
                    </a:ext>
                  </a:extLst>
                </a:gridCol>
              </a:tblGrid>
              <a:tr h="36323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 Appel à projet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Nbre d’offres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Nbre autorisations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Tarif moyen (c$/kWh)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37999"/>
                  </a:ext>
                </a:extLst>
              </a:tr>
              <a:tr h="36828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4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13778"/>
                  </a:ext>
                </a:extLst>
              </a:tr>
            </a:tbl>
          </a:graphicData>
        </a:graphic>
      </p:graphicFrame>
      <p:graphicFrame>
        <p:nvGraphicFramePr>
          <p:cNvPr id="13" name="Tableau 2">
            <a:extLst>
              <a:ext uri="{FF2B5EF4-FFF2-40B4-BE49-F238E27FC236}">
                <a16:creationId xmlns:a16="http://schemas.microsoft.com/office/drawing/2014/main" id="{E1D17FE8-457F-4FDF-9223-A5EFFFF67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014572"/>
              </p:ext>
            </p:extLst>
          </p:nvPr>
        </p:nvGraphicFramePr>
        <p:xfrm>
          <a:off x="422588" y="2038468"/>
          <a:ext cx="85419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6953">
                  <a:extLst>
                    <a:ext uri="{9D8B030D-6E8A-4147-A177-3AD203B41FA5}">
                      <a16:colId xmlns:a16="http://schemas.microsoft.com/office/drawing/2014/main" val="3246714949"/>
                    </a:ext>
                  </a:extLst>
                </a:gridCol>
                <a:gridCol w="1628692">
                  <a:extLst>
                    <a:ext uri="{9D8B030D-6E8A-4147-A177-3AD203B41FA5}">
                      <a16:colId xmlns:a16="http://schemas.microsoft.com/office/drawing/2014/main" val="791533826"/>
                    </a:ext>
                  </a:extLst>
                </a:gridCol>
                <a:gridCol w="1432970">
                  <a:extLst>
                    <a:ext uri="{9D8B030D-6E8A-4147-A177-3AD203B41FA5}">
                      <a16:colId xmlns:a16="http://schemas.microsoft.com/office/drawing/2014/main" val="4226740850"/>
                    </a:ext>
                  </a:extLst>
                </a:gridCol>
                <a:gridCol w="1349089">
                  <a:extLst>
                    <a:ext uri="{9D8B030D-6E8A-4147-A177-3AD203B41FA5}">
                      <a16:colId xmlns:a16="http://schemas.microsoft.com/office/drawing/2014/main" val="1912030607"/>
                    </a:ext>
                  </a:extLst>
                </a:gridCol>
                <a:gridCol w="2684196">
                  <a:extLst>
                    <a:ext uri="{9D8B030D-6E8A-4147-A177-3AD203B41FA5}">
                      <a16:colId xmlns:a16="http://schemas.microsoft.com/office/drawing/2014/main" val="3045957767"/>
                    </a:ext>
                  </a:extLst>
                </a:gridCol>
              </a:tblGrid>
              <a:tr h="62500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 Appel à projet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Nbre d’offres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Nbre autorisations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Puissance (MW)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Tarif moyen (</a:t>
                      </a:r>
                      <a:r>
                        <a:rPr lang="fr-FR" dirty="0" err="1"/>
                        <a:t>mill</a:t>
                      </a:r>
                      <a:r>
                        <a:rPr lang="fr-FR" dirty="0"/>
                        <a:t>/kWh)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37999"/>
                  </a:ext>
                </a:extLst>
              </a:tr>
              <a:tr h="36210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22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210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058126"/>
                  </a:ext>
                </a:extLst>
              </a:tr>
              <a:tr h="36210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1377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44304544-20F8-409B-86AA-3B42D56072D2}"/>
              </a:ext>
            </a:extLst>
          </p:cNvPr>
          <p:cNvSpPr txBox="1"/>
          <p:nvPr/>
        </p:nvSpPr>
        <p:spPr>
          <a:xfrm rot="16200000">
            <a:off x="-375443" y="2907367"/>
            <a:ext cx="1217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1MW PV</a:t>
            </a:r>
          </a:p>
        </p:txBody>
      </p:sp>
    </p:spTree>
    <p:extLst>
      <p:ext uri="{BB962C8B-B14F-4D97-AF65-F5344CB8AC3E}">
        <p14:creationId xmlns:p14="http://schemas.microsoft.com/office/powerpoint/2010/main" val="47812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2428868"/>
            <a:ext cx="9144000" cy="17145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en-US" sz="3200" cap="all" dirty="0">
                <a:solidFill>
                  <a:schemeClr val="tx1"/>
                </a:solidFill>
                <a:sym typeface="Wingdings"/>
              </a:rPr>
              <a:t>IMPLEMENTATION OF THE TUNISIAN SOLAR PLAN</a:t>
            </a:r>
          </a:p>
          <a:p>
            <a:pPr marL="457200" indent="-457200" algn="ctr"/>
            <a:endParaRPr lang="fr-FR" sz="3200" cap="all" dirty="0">
              <a:solidFill>
                <a:schemeClr val="tx1"/>
              </a:solidFill>
              <a:sym typeface="Wingdings"/>
            </a:endParaRPr>
          </a:p>
          <a:p>
            <a:pPr marL="457200" indent="-457200" algn="ctr"/>
            <a:r>
              <a:rPr lang="en-US" sz="3200" cap="all" dirty="0">
                <a:solidFill>
                  <a:schemeClr val="tx1"/>
                </a:solidFill>
                <a:sym typeface="Wingdings"/>
              </a:rPr>
              <a:t>Self-consumption regime</a:t>
            </a:r>
            <a:endParaRPr lang="en-US" sz="3200" cap="all" dirty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27</a:t>
            </a:fld>
            <a:endParaRPr lang="fr-F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Ashievements</a:t>
            </a:r>
            <a:r>
              <a:rPr lang="fr-FR" sz="3600" cap="all" dirty="0">
                <a:solidFill>
                  <a:schemeClr val="tx1"/>
                </a:solidFill>
                <a:sym typeface="Wingdings"/>
              </a:rPr>
              <a:t> for </a:t>
            </a:r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low</a:t>
            </a:r>
            <a:r>
              <a:rPr lang="fr-FR" sz="3600" cap="all" dirty="0">
                <a:solidFill>
                  <a:schemeClr val="tx1"/>
                </a:solidFill>
                <a:sym typeface="Wingdings"/>
              </a:rPr>
              <a:t> voltage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28</a:t>
            </a:fld>
            <a:endParaRPr lang="fr-FR" dirty="0"/>
          </a:p>
        </p:txBody>
      </p:sp>
      <p:graphicFrame>
        <p:nvGraphicFramePr>
          <p:cNvPr id="6" name="Chart 20">
            <a:extLst>
              <a:ext uri="{FF2B5EF4-FFF2-40B4-BE49-F238E27FC236}">
                <a16:creationId xmlns:a16="http://schemas.microsoft.com/office/drawing/2014/main" id="{A80D6CC6-7B61-4DCB-B88A-94CD39061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6496007"/>
              </p:ext>
            </p:extLst>
          </p:nvPr>
        </p:nvGraphicFramePr>
        <p:xfrm>
          <a:off x="251520" y="1094265"/>
          <a:ext cx="7704855" cy="4498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76960FBB-AB11-41E7-998B-E3A3109A9E27}"/>
              </a:ext>
            </a:extLst>
          </p:cNvPr>
          <p:cNvSpPr txBox="1"/>
          <p:nvPr/>
        </p:nvSpPr>
        <p:spPr>
          <a:xfrm>
            <a:off x="7852021" y="980728"/>
            <a:ext cx="1233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130MW by end 2021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E0BC18B-EAB4-4DD3-8B78-F65DCE6E4A1B}"/>
              </a:ext>
            </a:extLst>
          </p:cNvPr>
          <p:cNvCxnSpPr>
            <a:endCxn id="8" idx="1"/>
          </p:cNvCxnSpPr>
          <p:nvPr/>
        </p:nvCxnSpPr>
        <p:spPr>
          <a:xfrm flipV="1">
            <a:off x="7522411" y="1303894"/>
            <a:ext cx="329610" cy="714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8EA262B2-36C0-4191-B266-9D61AE4E3C2F}"/>
              </a:ext>
            </a:extLst>
          </p:cNvPr>
          <p:cNvSpPr txBox="1"/>
          <p:nvPr/>
        </p:nvSpPr>
        <p:spPr>
          <a:xfrm>
            <a:off x="539552" y="5592695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fr-FR" sz="3200" dirty="0">
                <a:solidFill>
                  <a:srgbClr val="C00000"/>
                </a:solidFill>
              </a:rPr>
              <a:t>New </a:t>
            </a:r>
            <a:r>
              <a:rPr lang="fr-FR" sz="3200" dirty="0" err="1">
                <a:solidFill>
                  <a:srgbClr val="C00000"/>
                </a:solidFill>
              </a:rPr>
              <a:t>reform</a:t>
            </a:r>
            <a:r>
              <a:rPr lang="fr-FR" sz="3200" dirty="0">
                <a:solidFill>
                  <a:srgbClr val="C00000"/>
                </a:solidFill>
              </a:rPr>
              <a:t> of the </a:t>
            </a:r>
            <a:r>
              <a:rPr lang="fr-FR" sz="3200" dirty="0" err="1">
                <a:solidFill>
                  <a:srgbClr val="C00000"/>
                </a:solidFill>
              </a:rPr>
              <a:t>financing</a:t>
            </a:r>
            <a:r>
              <a:rPr lang="fr-FR" sz="3200" dirty="0">
                <a:solidFill>
                  <a:srgbClr val="C00000"/>
                </a:solidFill>
              </a:rPr>
              <a:t> </a:t>
            </a:r>
            <a:r>
              <a:rPr lang="fr-FR" sz="3200" dirty="0" err="1">
                <a:solidFill>
                  <a:srgbClr val="C00000"/>
                </a:solidFill>
              </a:rPr>
              <a:t>mechanism</a:t>
            </a:r>
            <a:r>
              <a:rPr lang="fr-FR" sz="3200" dirty="0">
                <a:solidFill>
                  <a:srgbClr val="C00000"/>
                </a:solidFill>
              </a:rPr>
              <a:t> </a:t>
            </a:r>
            <a:r>
              <a:rPr lang="fr-FR" sz="3200" dirty="0" err="1">
                <a:solidFill>
                  <a:srgbClr val="C00000"/>
                </a:solidFill>
              </a:rPr>
              <a:t>since</a:t>
            </a:r>
            <a:r>
              <a:rPr lang="fr-FR" sz="3200" dirty="0">
                <a:solidFill>
                  <a:srgbClr val="C00000"/>
                </a:solidFill>
              </a:rPr>
              <a:t> 2022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Ashievements</a:t>
            </a:r>
            <a:r>
              <a:rPr lang="fr-FR" sz="3600" cap="all" dirty="0">
                <a:solidFill>
                  <a:schemeClr val="tx1"/>
                </a:solidFill>
                <a:sym typeface="Wingdings"/>
              </a:rPr>
              <a:t> for medium/high voltage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1196752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/>
              <a:t>more than </a:t>
            </a:r>
            <a:r>
              <a:rPr lang="en-US" sz="4000" dirty="0">
                <a:solidFill>
                  <a:srgbClr val="C00000"/>
                </a:solidFill>
              </a:rPr>
              <a:t>270</a:t>
            </a:r>
            <a:r>
              <a:rPr lang="en-US" sz="4000" dirty="0"/>
              <a:t> authorizations for total power of </a:t>
            </a:r>
            <a:r>
              <a:rPr lang="en-US" sz="4000" dirty="0">
                <a:solidFill>
                  <a:srgbClr val="C00000"/>
                </a:solidFill>
              </a:rPr>
              <a:t>50</a:t>
            </a:r>
            <a:r>
              <a:rPr lang="en-US" sz="4000" dirty="0"/>
              <a:t> </a:t>
            </a:r>
            <a:r>
              <a:rPr lang="en-US" sz="4000" dirty="0">
                <a:solidFill>
                  <a:srgbClr val="C00000"/>
                </a:solidFill>
              </a:rPr>
              <a:t>MW</a:t>
            </a:r>
            <a:r>
              <a:rPr lang="en-US" sz="40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/>
              <a:t>New ongoing regulatory reforms:</a:t>
            </a:r>
          </a:p>
          <a:p>
            <a:pPr marL="571500" indent="-571500">
              <a:buFontTx/>
              <a:buChar char="-"/>
            </a:pPr>
            <a:r>
              <a:rPr lang="en-US" sz="3600" dirty="0"/>
              <a:t>revision of the counting system (Contract),</a:t>
            </a:r>
          </a:p>
          <a:p>
            <a:pPr marL="571500" indent="-571500">
              <a:buFontTx/>
              <a:buChar char="-"/>
            </a:pPr>
            <a:r>
              <a:rPr lang="en-US" sz="3600" dirty="0"/>
              <a:t>New grid code ongoing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2428868"/>
            <a:ext cx="9144000" cy="17145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en-US" sz="3200" cap="all" dirty="0">
                <a:solidFill>
                  <a:schemeClr val="tx1"/>
                </a:solidFill>
                <a:sym typeface="Wingdings"/>
              </a:rPr>
              <a:t>IMPLEMENTATION OF THE TUNISIAN SOLAR PLAN</a:t>
            </a:r>
          </a:p>
          <a:p>
            <a:pPr marL="457200" indent="-457200" algn="ctr"/>
            <a:endParaRPr lang="fr-FR" sz="3200" cap="all" dirty="0">
              <a:solidFill>
                <a:schemeClr val="tx1"/>
              </a:solidFill>
              <a:sym typeface="Wingdings"/>
            </a:endParaRPr>
          </a:p>
          <a:p>
            <a:pPr marL="457200" indent="-457200" algn="ctr"/>
            <a:r>
              <a:rPr lang="fr-FR" sz="3200" cap="all" dirty="0">
                <a:solidFill>
                  <a:schemeClr val="tx1"/>
                </a:solidFill>
                <a:sym typeface="Wingdings"/>
              </a:rPr>
              <a:t>Concession </a:t>
            </a:r>
            <a:r>
              <a:rPr lang="fr-FR" sz="3200" cap="all" dirty="0" err="1">
                <a:solidFill>
                  <a:schemeClr val="tx1"/>
                </a:solidFill>
                <a:sym typeface="Wingdings"/>
              </a:rPr>
              <a:t>regime</a:t>
            </a:r>
            <a:endParaRPr lang="ar-TN" sz="3200" cap="all" dirty="0">
              <a:solidFill>
                <a:srgbClr val="C00000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30</a:t>
            </a:fld>
            <a:endParaRPr lang="fr-F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31</a:t>
            </a:fld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087587"/>
              </p:ext>
            </p:extLst>
          </p:nvPr>
        </p:nvGraphicFramePr>
        <p:xfrm>
          <a:off x="428628" y="2143116"/>
          <a:ext cx="8143901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8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Capacity</a:t>
                      </a:r>
                      <a:r>
                        <a:rPr lang="fr-FR" sz="2800" dirty="0"/>
                        <a:t>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Gouvernorate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endParaRPr lang="fr-FR" sz="2800" b="1" dirty="0">
                        <a:solidFill>
                          <a:srgbClr val="C00000"/>
                        </a:solidFill>
                      </a:endParaRPr>
                    </a:p>
                    <a:p>
                      <a:endParaRPr lang="fr-FR" sz="2800" b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fr-FR" sz="2800" b="1" dirty="0" err="1">
                          <a:solidFill>
                            <a:srgbClr val="C00000"/>
                          </a:solidFill>
                        </a:rPr>
                        <a:t>Tunisian</a:t>
                      </a:r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sz="2800" b="1" dirty="0" err="1">
                          <a:solidFill>
                            <a:srgbClr val="C00000"/>
                          </a:solidFill>
                        </a:rPr>
                        <a:t>solar</a:t>
                      </a:r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Sidi </a:t>
                      </a:r>
                      <a:r>
                        <a:rPr lang="fr-FR" sz="2800" dirty="0" err="1"/>
                        <a:t>Bouzid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Gafsa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Tozeur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Project Sahara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Tatouine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2428860" y="1071546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PV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643322" y="5201679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500MW</a:t>
            </a:r>
          </a:p>
        </p:txBody>
      </p:sp>
      <p:sp>
        <p:nvSpPr>
          <p:cNvPr id="6" name="Titre 4">
            <a:extLst>
              <a:ext uri="{FF2B5EF4-FFF2-40B4-BE49-F238E27FC236}">
                <a16:creationId xmlns:a16="http://schemas.microsoft.com/office/drawing/2014/main" id="{F5151C0E-287F-45EA-884D-9BE20F86A4DD}"/>
              </a:ext>
            </a:extLst>
          </p:cNvPr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>
                <a:solidFill>
                  <a:schemeClr val="tx1"/>
                </a:solidFill>
                <a:sym typeface="Wingdings"/>
              </a:rPr>
              <a:t>Goals 2017-2020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32</a:t>
            </a:fld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720454"/>
              </p:ext>
            </p:extLst>
          </p:nvPr>
        </p:nvGraphicFramePr>
        <p:xfrm>
          <a:off x="571505" y="2420888"/>
          <a:ext cx="792958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8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5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5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Puissance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Gouvernorat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Land </a:t>
                      </a:r>
                      <a:r>
                        <a:rPr lang="fr-FR" sz="2800" b="1" dirty="0" err="1">
                          <a:solidFill>
                            <a:srgbClr val="C00000"/>
                          </a:solidFill>
                        </a:rPr>
                        <a:t>given</a:t>
                      </a:r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 by the Ministry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Nabeul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Kebili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Land </a:t>
                      </a:r>
                      <a:r>
                        <a:rPr lang="fr-FR" sz="2800" b="1" dirty="0" err="1">
                          <a:solidFill>
                            <a:srgbClr val="C00000"/>
                          </a:solidFill>
                        </a:rPr>
                        <a:t>proposed</a:t>
                      </a:r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 by the </a:t>
                      </a:r>
                      <a:r>
                        <a:rPr lang="fr-FR" sz="2800" b="1" dirty="0" err="1">
                          <a:solidFill>
                            <a:srgbClr val="C00000"/>
                          </a:solidFill>
                        </a:rPr>
                        <a:t>investor</a:t>
                      </a:r>
                      <a:endParaRPr lang="fr-FR" sz="2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2428860" y="1357298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Wind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355398" y="5339094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500 MW</a:t>
            </a:r>
          </a:p>
        </p:txBody>
      </p:sp>
      <p:sp>
        <p:nvSpPr>
          <p:cNvPr id="6" name="Titre 4">
            <a:extLst>
              <a:ext uri="{FF2B5EF4-FFF2-40B4-BE49-F238E27FC236}">
                <a16:creationId xmlns:a16="http://schemas.microsoft.com/office/drawing/2014/main" id="{453A3F22-10D5-4258-818B-48741B1FF666}"/>
              </a:ext>
            </a:extLst>
          </p:cNvPr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>
                <a:solidFill>
                  <a:schemeClr val="tx1"/>
                </a:solidFill>
                <a:sym typeface="Wingdings"/>
              </a:rPr>
              <a:t>Goals 2017-2020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>
                <a:solidFill>
                  <a:schemeClr val="tx1"/>
                </a:solidFill>
                <a:sym typeface="Wingdings"/>
              </a:rPr>
              <a:t>Pre-qualification tender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14282" y="1268760"/>
            <a:ext cx="89297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Wingdings"/>
              <a:buChar char="à"/>
            </a:pPr>
            <a:r>
              <a:rPr lang="fr-FR" sz="3600" dirty="0" err="1"/>
              <a:t>Published</a:t>
            </a:r>
            <a:r>
              <a:rPr lang="fr-FR" sz="3600" dirty="0"/>
              <a:t> on May 23, 2018</a:t>
            </a:r>
            <a:endParaRPr lang="fr-FR" dirty="0"/>
          </a:p>
          <a:p>
            <a:pPr marL="914400" indent="-914400">
              <a:lnSpc>
                <a:spcPct val="150000"/>
              </a:lnSpc>
              <a:buFont typeface="Wingdings"/>
              <a:buChar char="à"/>
            </a:pPr>
            <a:r>
              <a:rPr lang="fr-FR" sz="3600" dirty="0"/>
              <a:t>800MW PV and </a:t>
            </a:r>
            <a:r>
              <a:rPr lang="fr-FR" sz="3600" dirty="0" err="1"/>
              <a:t>wind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land </a:t>
            </a:r>
            <a:r>
              <a:rPr lang="fr-FR" sz="3600" dirty="0" err="1"/>
              <a:t>proposed</a:t>
            </a:r>
            <a:r>
              <a:rPr lang="fr-FR" sz="3600" dirty="0"/>
              <a:t> by the Ministry: 59 </a:t>
            </a:r>
            <a:r>
              <a:rPr lang="fr-FR" sz="3600" dirty="0" err="1"/>
              <a:t>offers</a:t>
            </a:r>
            <a:r>
              <a:rPr lang="fr-FR" sz="3600" dirty="0"/>
              <a:t> </a:t>
            </a:r>
            <a:r>
              <a:rPr lang="fr-FR" sz="3600" dirty="0" err="1"/>
              <a:t>received</a:t>
            </a:r>
            <a:r>
              <a:rPr lang="fr-FR" sz="3600" dirty="0"/>
              <a:t> </a:t>
            </a:r>
            <a:r>
              <a:rPr lang="fr-FR" sz="3600" dirty="0">
                <a:sym typeface="Wingdings" pitchFamily="2" charset="2"/>
              </a:rPr>
              <a:t> </a:t>
            </a:r>
            <a:r>
              <a:rPr lang="fr-FR" sz="3600" dirty="0" err="1">
                <a:sym typeface="Wingdings" pitchFamily="2" charset="2"/>
              </a:rPr>
              <a:t>selection</a:t>
            </a:r>
            <a:r>
              <a:rPr lang="fr-FR" sz="3600" dirty="0">
                <a:sym typeface="Wingdings" pitchFamily="2" charset="2"/>
              </a:rPr>
              <a:t> of 16 candidates for PV and 12 for </a:t>
            </a:r>
            <a:r>
              <a:rPr lang="fr-FR" sz="3600" dirty="0" err="1">
                <a:sym typeface="Wingdings" pitchFamily="2" charset="2"/>
              </a:rPr>
              <a:t>wind</a:t>
            </a:r>
            <a:r>
              <a:rPr lang="fr-FR" sz="3600" dirty="0">
                <a:sym typeface="Wingdings" pitchFamily="2" charset="2"/>
              </a:rPr>
              <a:t>,</a:t>
            </a:r>
            <a:endParaRPr lang="fr-FR" sz="3600" dirty="0"/>
          </a:p>
          <a:p>
            <a:pPr marL="914400" indent="-914400">
              <a:buFont typeface="Wingdings"/>
              <a:buChar char="à"/>
            </a:pPr>
            <a:r>
              <a:rPr lang="fr-FR" sz="3600" dirty="0"/>
              <a:t>200MW </a:t>
            </a:r>
            <a:r>
              <a:rPr lang="fr-FR" sz="3600" dirty="0" err="1"/>
              <a:t>wind</a:t>
            </a:r>
            <a:r>
              <a:rPr lang="fr-FR" sz="3600" dirty="0"/>
              <a:t> for the land </a:t>
            </a:r>
            <a:r>
              <a:rPr lang="fr-FR" sz="3600" dirty="0" err="1"/>
              <a:t>proposed</a:t>
            </a:r>
            <a:r>
              <a:rPr lang="fr-FR" sz="3600" dirty="0"/>
              <a:t> by the </a:t>
            </a:r>
            <a:r>
              <a:rPr lang="fr-FR" sz="3600" dirty="0" err="1"/>
              <a:t>investor</a:t>
            </a:r>
            <a:r>
              <a:rPr lang="fr-FR" sz="3600" dirty="0"/>
              <a:t>: the </a:t>
            </a:r>
            <a:r>
              <a:rPr lang="fr-FR" sz="3600" dirty="0" err="1"/>
              <a:t>bid</a:t>
            </a:r>
            <a:r>
              <a:rPr lang="fr-FR" sz="3600" dirty="0"/>
              <a:t> </a:t>
            </a:r>
            <a:r>
              <a:rPr lang="fr-FR" sz="3600" dirty="0" err="1"/>
              <a:t>will</a:t>
            </a:r>
            <a:r>
              <a:rPr lang="fr-FR" sz="3600" dirty="0"/>
              <a:t> </a:t>
            </a:r>
            <a:r>
              <a:rPr lang="fr-FR" sz="3600" dirty="0" err="1"/>
              <a:t>be</a:t>
            </a:r>
            <a:r>
              <a:rPr lang="fr-FR" sz="3600" dirty="0"/>
              <a:t> </a:t>
            </a:r>
            <a:r>
              <a:rPr lang="fr-FR" sz="3600" dirty="0" err="1"/>
              <a:t>reviewed</a:t>
            </a:r>
            <a:endParaRPr lang="fr-FR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Retricted</a:t>
            </a:r>
            <a:r>
              <a:rPr lang="fr-FR" sz="3600" cap="all" dirty="0">
                <a:solidFill>
                  <a:schemeClr val="tx1"/>
                </a:solidFill>
                <a:sym typeface="Wingdings"/>
              </a:rPr>
              <a:t> tender: Solar PV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14282" y="1353537"/>
            <a:ext cx="892971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ct val="150000"/>
              </a:lnSpc>
              <a:buFont typeface="Wingdings"/>
              <a:buChar char="à"/>
            </a:pPr>
            <a:r>
              <a:rPr lang="fr-FR" sz="3600" dirty="0">
                <a:solidFill>
                  <a:srgbClr val="C00000"/>
                </a:solidFill>
              </a:rPr>
              <a:t>500MW PV </a:t>
            </a:r>
            <a:r>
              <a:rPr lang="fr-FR" sz="3600" dirty="0" err="1"/>
              <a:t>with</a:t>
            </a:r>
            <a:r>
              <a:rPr lang="fr-FR" sz="3600" dirty="0"/>
              <a:t> land </a:t>
            </a:r>
            <a:r>
              <a:rPr lang="fr-FR" sz="3600" dirty="0" err="1"/>
              <a:t>proposed</a:t>
            </a:r>
            <a:r>
              <a:rPr lang="fr-FR" sz="3600" dirty="0"/>
              <a:t> by the Ministry: </a:t>
            </a:r>
            <a:r>
              <a:rPr lang="fr-FR" sz="3600" dirty="0" err="1"/>
              <a:t>projects</a:t>
            </a:r>
            <a:r>
              <a:rPr lang="fr-FR" sz="3600" dirty="0"/>
              <a:t> </a:t>
            </a:r>
            <a:r>
              <a:rPr lang="fr-FR" sz="3600" dirty="0" err="1"/>
              <a:t>valideted</a:t>
            </a:r>
            <a:r>
              <a:rPr lang="fr-FR" sz="3600" dirty="0"/>
              <a:t> by </a:t>
            </a:r>
            <a:r>
              <a:rPr lang="fr-FR" sz="3600" dirty="0" err="1"/>
              <a:t>laws</a:t>
            </a:r>
            <a:r>
              <a:rPr lang="fr-FR" sz="3600" dirty="0"/>
              <a:t> in the end of 2021:</a:t>
            </a:r>
          </a:p>
          <a:p>
            <a:pPr lvl="3"/>
            <a:r>
              <a:rPr lang="fr-FR" sz="2800" dirty="0"/>
              <a:t>-  Tozeur: SCATEC/50MW </a:t>
            </a:r>
            <a:r>
              <a:rPr lang="fr-FR" sz="2800" dirty="0">
                <a:solidFill>
                  <a:srgbClr val="FF0000"/>
                </a:solidFill>
              </a:rPr>
              <a:t>79,379</a:t>
            </a:r>
            <a:r>
              <a:rPr lang="fr-FR" sz="2800" dirty="0"/>
              <a:t> </a:t>
            </a:r>
            <a:r>
              <a:rPr lang="fr-FR" sz="2800" dirty="0" err="1"/>
              <a:t>mill</a:t>
            </a:r>
            <a:r>
              <a:rPr lang="fr-FR" sz="2800" dirty="0"/>
              <a:t>/kWh</a:t>
            </a:r>
          </a:p>
          <a:p>
            <a:pPr marL="1612900" lvl="3" indent="-241300">
              <a:buFontTx/>
              <a:buChar char="-"/>
            </a:pPr>
            <a:r>
              <a:rPr lang="fr-FR" sz="2800" dirty="0"/>
              <a:t>Sidi Bouzid: SCATEC/50MW </a:t>
            </a:r>
            <a:r>
              <a:rPr lang="fr-FR" sz="2800" dirty="0">
                <a:solidFill>
                  <a:srgbClr val="FF0000"/>
                </a:solidFill>
              </a:rPr>
              <a:t>79,379</a:t>
            </a:r>
            <a:r>
              <a:rPr lang="fr-FR" sz="2800" dirty="0"/>
              <a:t> </a:t>
            </a:r>
            <a:r>
              <a:rPr lang="fr-FR" sz="2800" dirty="0" err="1"/>
              <a:t>mill</a:t>
            </a:r>
            <a:r>
              <a:rPr lang="fr-FR" sz="2800" dirty="0"/>
              <a:t>/kWh</a:t>
            </a:r>
          </a:p>
          <a:p>
            <a:pPr marL="1612900" lvl="3" indent="-241300">
              <a:buFontTx/>
              <a:buChar char="-"/>
            </a:pPr>
            <a:r>
              <a:rPr lang="fr-FR" sz="2800" dirty="0" err="1"/>
              <a:t>Tatouine</a:t>
            </a:r>
            <a:r>
              <a:rPr lang="fr-FR" sz="2800" dirty="0"/>
              <a:t>: SCATEC/200MW </a:t>
            </a:r>
            <a:r>
              <a:rPr lang="fr-FR" sz="2800" dirty="0">
                <a:solidFill>
                  <a:srgbClr val="FF0000"/>
                </a:solidFill>
              </a:rPr>
              <a:t>71,783</a:t>
            </a:r>
            <a:r>
              <a:rPr lang="fr-FR" sz="2800" dirty="0"/>
              <a:t> </a:t>
            </a:r>
            <a:r>
              <a:rPr lang="fr-FR" sz="2800" dirty="0" err="1"/>
              <a:t>mill</a:t>
            </a:r>
            <a:r>
              <a:rPr lang="fr-FR" sz="2800" dirty="0"/>
              <a:t>/kWh</a:t>
            </a:r>
          </a:p>
          <a:p>
            <a:pPr marL="1612900" lvl="3" indent="-241300">
              <a:buFontTx/>
              <a:buChar char="-"/>
            </a:pPr>
            <a:r>
              <a:rPr lang="fr-FR" sz="2800" dirty="0"/>
              <a:t>Gafsa: ENGIE/NAREVA 100MW </a:t>
            </a:r>
            <a:r>
              <a:rPr lang="fr-FR" sz="2800" dirty="0">
                <a:solidFill>
                  <a:srgbClr val="FF0000"/>
                </a:solidFill>
              </a:rPr>
              <a:t>79,950</a:t>
            </a:r>
            <a:r>
              <a:rPr lang="fr-FR" sz="2800" dirty="0"/>
              <a:t> </a:t>
            </a:r>
            <a:r>
              <a:rPr lang="fr-FR" sz="2800" dirty="0" err="1"/>
              <a:t>mill</a:t>
            </a:r>
            <a:r>
              <a:rPr lang="fr-FR" sz="2800" dirty="0"/>
              <a:t>/kWh</a:t>
            </a:r>
          </a:p>
          <a:p>
            <a:pPr marL="1612900" lvl="3" indent="-241300">
              <a:buFontTx/>
              <a:buChar char="-"/>
            </a:pPr>
            <a:r>
              <a:rPr lang="fr-FR" sz="2800" dirty="0" err="1"/>
              <a:t>Kairoun</a:t>
            </a:r>
            <a:r>
              <a:rPr lang="fr-FR" sz="2800" dirty="0"/>
              <a:t>: TBEA/AMEA 100MW </a:t>
            </a:r>
            <a:r>
              <a:rPr lang="fr-FR" sz="2800" dirty="0">
                <a:solidFill>
                  <a:srgbClr val="FF0000"/>
                </a:solidFill>
              </a:rPr>
              <a:t>97,720</a:t>
            </a:r>
            <a:r>
              <a:rPr lang="fr-FR" sz="2800" dirty="0"/>
              <a:t> </a:t>
            </a:r>
            <a:r>
              <a:rPr lang="fr-FR" sz="2800" dirty="0" err="1"/>
              <a:t>mill</a:t>
            </a:r>
            <a:r>
              <a:rPr lang="fr-FR" sz="2800" dirty="0"/>
              <a:t>/kWh</a:t>
            </a:r>
          </a:p>
        </p:txBody>
      </p:sp>
    </p:spTree>
    <p:extLst>
      <p:ext uri="{BB962C8B-B14F-4D97-AF65-F5344CB8AC3E}">
        <p14:creationId xmlns:p14="http://schemas.microsoft.com/office/powerpoint/2010/main" val="1565562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Retricted</a:t>
            </a:r>
            <a:r>
              <a:rPr lang="fr-FR" sz="3600" cap="all" dirty="0">
                <a:solidFill>
                  <a:schemeClr val="tx1"/>
                </a:solidFill>
                <a:sym typeface="Wingdings"/>
              </a:rPr>
              <a:t> tender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14282" y="836712"/>
            <a:ext cx="8929718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ct val="150000"/>
              </a:lnSpc>
              <a:buFont typeface="Wingdings"/>
              <a:buChar char="à"/>
            </a:pPr>
            <a:r>
              <a:rPr lang="fr-FR" sz="3600" dirty="0">
                <a:solidFill>
                  <a:srgbClr val="C00000"/>
                </a:solidFill>
              </a:rPr>
              <a:t>300MW </a:t>
            </a:r>
            <a:r>
              <a:rPr lang="fr-FR" sz="3600" dirty="0" err="1">
                <a:solidFill>
                  <a:srgbClr val="C00000"/>
                </a:solidFill>
              </a:rPr>
              <a:t>wind</a:t>
            </a:r>
            <a:r>
              <a:rPr lang="fr-FR" sz="3600" dirty="0">
                <a:solidFill>
                  <a:srgbClr val="C00000"/>
                </a:solidFill>
              </a:rPr>
              <a:t> </a:t>
            </a:r>
            <a:r>
              <a:rPr lang="fr-FR" sz="3600" dirty="0" err="1"/>
              <a:t>with</a:t>
            </a:r>
            <a:r>
              <a:rPr lang="fr-FR" sz="3600" dirty="0"/>
              <a:t> land </a:t>
            </a:r>
            <a:r>
              <a:rPr lang="fr-FR" sz="3600" dirty="0" err="1"/>
              <a:t>proposed</a:t>
            </a:r>
            <a:r>
              <a:rPr lang="fr-FR" sz="3600" dirty="0"/>
              <a:t> by the Ministry:</a:t>
            </a:r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3600" dirty="0" err="1"/>
              <a:t>wind</a:t>
            </a:r>
            <a:r>
              <a:rPr lang="fr-FR" sz="3600" dirty="0"/>
              <a:t> speed </a:t>
            </a:r>
            <a:r>
              <a:rPr lang="fr-FR" sz="3600" dirty="0" err="1"/>
              <a:t>measuring</a:t>
            </a:r>
            <a:r>
              <a:rPr lang="fr-FR" sz="3600" dirty="0"/>
              <a:t> </a:t>
            </a:r>
            <a:r>
              <a:rPr lang="fr-FR" sz="3600" dirty="0" err="1"/>
              <a:t>will</a:t>
            </a:r>
            <a:r>
              <a:rPr lang="fr-FR" sz="3600" dirty="0"/>
              <a:t> </a:t>
            </a:r>
            <a:r>
              <a:rPr lang="fr-FR" sz="3600" dirty="0" err="1"/>
              <a:t>be</a:t>
            </a:r>
            <a:r>
              <a:rPr lang="fr-FR" sz="3600" dirty="0"/>
              <a:t> </a:t>
            </a:r>
            <a:r>
              <a:rPr lang="fr-FR" sz="3600" dirty="0" err="1"/>
              <a:t>launched</a:t>
            </a:r>
            <a:r>
              <a:rPr lang="fr-FR" sz="3600" dirty="0"/>
              <a:t> in the </a:t>
            </a:r>
            <a:r>
              <a:rPr lang="fr-FR" sz="3600" dirty="0" err="1"/>
              <a:t>next</a:t>
            </a:r>
            <a:r>
              <a:rPr lang="fr-FR" sz="3600" dirty="0"/>
              <a:t> </a:t>
            </a:r>
            <a:r>
              <a:rPr lang="fr-FR" sz="3600" dirty="0" err="1"/>
              <a:t>months</a:t>
            </a:r>
            <a:endParaRPr lang="fr-FR" sz="3600" dirty="0"/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3600" dirty="0" err="1"/>
              <a:t>Offers</a:t>
            </a:r>
            <a:r>
              <a:rPr lang="fr-FR" sz="3600" dirty="0"/>
              <a:t> </a:t>
            </a:r>
            <a:r>
              <a:rPr lang="fr-FR" sz="3600" dirty="0" err="1"/>
              <a:t>will</a:t>
            </a:r>
            <a:r>
              <a:rPr lang="fr-FR" sz="3600" dirty="0"/>
              <a:t> </a:t>
            </a:r>
            <a:r>
              <a:rPr lang="fr-FR" sz="3600" dirty="0" err="1"/>
              <a:t>be</a:t>
            </a:r>
            <a:r>
              <a:rPr lang="fr-FR" sz="3600" dirty="0"/>
              <a:t> </a:t>
            </a:r>
            <a:r>
              <a:rPr lang="fr-FR" sz="3600" dirty="0" err="1"/>
              <a:t>received</a:t>
            </a:r>
            <a:r>
              <a:rPr lang="fr-FR" sz="3600" dirty="0"/>
              <a:t> in the end of 2023</a:t>
            </a:r>
          </a:p>
          <a:p>
            <a:pPr>
              <a:lnSpc>
                <a:spcPct val="150000"/>
              </a:lnSpc>
            </a:pPr>
            <a:endParaRPr lang="fr-FR" sz="3600" dirty="0"/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410249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>
                <a:solidFill>
                  <a:schemeClr val="tx1"/>
                </a:solidFill>
                <a:sym typeface="Wingdings"/>
              </a:rPr>
              <a:t>Green </a:t>
            </a:r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Hydrogen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14282" y="836712"/>
            <a:ext cx="8929718" cy="5823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dirty="0"/>
              <a:t>A new </a:t>
            </a:r>
            <a:r>
              <a:rPr lang="fr-FR" sz="3600" dirty="0" err="1"/>
              <a:t>cooperation</a:t>
            </a:r>
            <a:r>
              <a:rPr lang="fr-FR" sz="3600" dirty="0"/>
              <a:t> </a:t>
            </a:r>
            <a:r>
              <a:rPr lang="fr-FR" sz="3600" dirty="0" err="1"/>
              <a:t>project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GIZ </a:t>
            </a:r>
            <a:r>
              <a:rPr lang="fr-FR" sz="3600" dirty="0" err="1"/>
              <a:t>is</a:t>
            </a:r>
            <a:r>
              <a:rPr lang="fr-FR" sz="3600" dirty="0"/>
              <a:t> </a:t>
            </a:r>
            <a:r>
              <a:rPr lang="fr-FR" sz="3600" dirty="0" err="1"/>
              <a:t>ongoing</a:t>
            </a:r>
            <a:r>
              <a:rPr lang="fr-FR" sz="3600" dirty="0"/>
              <a:t> to: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fr-FR" sz="3600" dirty="0" err="1"/>
              <a:t>Implement</a:t>
            </a:r>
            <a:r>
              <a:rPr lang="fr-FR" sz="3600" dirty="0"/>
              <a:t> a pilot </a:t>
            </a:r>
            <a:r>
              <a:rPr lang="fr-FR" sz="3600" dirty="0" err="1"/>
              <a:t>project</a:t>
            </a:r>
            <a:r>
              <a:rPr lang="fr-FR" sz="3600" dirty="0"/>
              <a:t> : </a:t>
            </a:r>
            <a:r>
              <a:rPr lang="fr-FR" sz="3600" dirty="0" err="1"/>
              <a:t>grant</a:t>
            </a:r>
            <a:r>
              <a:rPr lang="fr-FR" sz="3600" dirty="0"/>
              <a:t> of 25MEuros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fr-FR" sz="3600" dirty="0" err="1"/>
              <a:t>Technical</a:t>
            </a:r>
            <a:r>
              <a:rPr lang="fr-FR" sz="3600" dirty="0"/>
              <a:t> assistance to </a:t>
            </a:r>
            <a:r>
              <a:rPr lang="fr-FR" sz="3600" dirty="0" err="1"/>
              <a:t>prepare</a:t>
            </a:r>
            <a:r>
              <a:rPr lang="fr-FR" sz="3600" dirty="0"/>
              <a:t> a road </a:t>
            </a:r>
            <a:r>
              <a:rPr lang="fr-FR" sz="3600" dirty="0" err="1"/>
              <a:t>map</a:t>
            </a:r>
            <a:r>
              <a:rPr lang="fr-FR" sz="3600" dirty="0"/>
              <a:t> and a national </a:t>
            </a:r>
            <a:r>
              <a:rPr lang="fr-FR" sz="3600" dirty="0" err="1"/>
              <a:t>strategy</a:t>
            </a:r>
            <a:r>
              <a:rPr lang="fr-FR" sz="3600" dirty="0"/>
              <a:t> for green </a:t>
            </a:r>
            <a:r>
              <a:rPr lang="fr-FR" sz="3600" dirty="0" err="1"/>
              <a:t>hydrogen</a:t>
            </a:r>
            <a:endParaRPr lang="fr-FR" sz="3600" dirty="0"/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118297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Electrical</a:t>
            </a:r>
            <a:r>
              <a:rPr lang="fr-FR" sz="3600" cap="all" dirty="0">
                <a:solidFill>
                  <a:schemeClr val="tx1"/>
                </a:solidFill>
                <a:sym typeface="Wingdings"/>
              </a:rPr>
              <a:t> </a:t>
            </a:r>
            <a:r>
              <a:rPr lang="fr-FR" sz="3600" cap="all" dirty="0" err="1">
                <a:solidFill>
                  <a:schemeClr val="tx1"/>
                </a:solidFill>
                <a:sym typeface="Wingdings"/>
              </a:rPr>
              <a:t>mobility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37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14282" y="1034640"/>
            <a:ext cx="8929718" cy="4992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3600" dirty="0"/>
              <a:t>interesting new measures in the 2022 finance law</a:t>
            </a:r>
            <a:r>
              <a:rPr lang="fr-FR" sz="3600" dirty="0"/>
              <a:t> : </a:t>
            </a:r>
            <a:r>
              <a:rPr lang="en-US" sz="3600" dirty="0"/>
              <a:t>removal of all tax and customs barriers for electric cars (law n°2021-21 article 30).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3600" dirty="0"/>
              <a:t>STEG will prepare a new regulatory framework for charging stations</a:t>
            </a:r>
          </a:p>
        </p:txBody>
      </p:sp>
    </p:spTree>
    <p:extLst>
      <p:ext uri="{BB962C8B-B14F-4D97-AF65-F5344CB8AC3E}">
        <p14:creationId xmlns:p14="http://schemas.microsoft.com/office/powerpoint/2010/main" val="1613605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>
                <a:solidFill>
                  <a:schemeClr val="tx1"/>
                </a:solidFill>
                <a:sym typeface="Wingdings"/>
              </a:rPr>
              <a:t>Outlook (1)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07141" y="836712"/>
            <a:ext cx="8929718" cy="563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700" dirty="0"/>
              <a:t>New program 2022-2025: 2500MW in global on which 1500MW large scale projects by concession regime,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700" dirty="0"/>
              <a:t>2022: concession regime: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700" dirty="0"/>
              <a:t>2x150MW of PV with land proposed by the government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700" dirty="0"/>
              <a:t>2X100MW of PV with land proposed by developer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700" dirty="0"/>
              <a:t>2X75MW of wind with land proposed by the government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700" dirty="0"/>
              <a:t>2022: authorization regime: a call for projects for 70MW PV (6 projects of 10MW and 10MW of 1MW)</a:t>
            </a:r>
          </a:p>
        </p:txBody>
      </p:sp>
    </p:spTree>
    <p:extLst>
      <p:ext uri="{BB962C8B-B14F-4D97-AF65-F5344CB8AC3E}">
        <p14:creationId xmlns:p14="http://schemas.microsoft.com/office/powerpoint/2010/main" val="1677391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>
          <a:xfrm>
            <a:off x="0" y="-23"/>
            <a:ext cx="9144000" cy="785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/>
            <a:r>
              <a:rPr lang="fr-FR" sz="3600" cap="all" dirty="0">
                <a:solidFill>
                  <a:schemeClr val="tx1"/>
                </a:solidFill>
                <a:sym typeface="Wingdings"/>
              </a:rPr>
              <a:t>Outlook (2)</a:t>
            </a:r>
            <a:endParaRPr lang="ar-TN" sz="36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07141" y="1107435"/>
            <a:ext cx="8929718" cy="440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4800" dirty="0"/>
              <a:t>New strategy for green hydrogen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4800" dirty="0"/>
              <a:t>Electrical mobility development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4800" dirty="0"/>
              <a:t>Creation of a regulation authority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4800" dirty="0"/>
              <a:t>RE code ongoing</a:t>
            </a:r>
          </a:p>
        </p:txBody>
      </p:sp>
    </p:spTree>
    <p:extLst>
      <p:ext uri="{BB962C8B-B14F-4D97-AF65-F5344CB8AC3E}">
        <p14:creationId xmlns:p14="http://schemas.microsoft.com/office/powerpoint/2010/main" val="4154164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0" y="-10553"/>
            <a:ext cx="9144000" cy="6858000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5400" cap="all" dirty="0">
                <a:solidFill>
                  <a:schemeClr val="tx1"/>
                </a:solidFill>
                <a:sym typeface="Wingdings"/>
              </a:rPr>
              <a:t>thank you for your attention</a:t>
            </a:r>
            <a:endParaRPr lang="fr-FR" sz="5400" cap="all" dirty="0">
              <a:solidFill>
                <a:schemeClr val="tx1"/>
              </a:solidFill>
              <a:sym typeface="Wingding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A9B8-3400-446E-9054-3C4177CC2CA1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4321</TotalTime>
  <Words>1300</Words>
  <Application>Microsoft Office PowerPoint</Application>
  <PresentationFormat>Affichage à l'écran (4:3)</PresentationFormat>
  <Paragraphs>358</Paragraphs>
  <Slides>40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1" baseType="lpstr">
      <vt:lpstr>Arial</vt:lpstr>
      <vt:lpstr>Baskerville Old Face</vt:lpstr>
      <vt:lpstr>Bell MT</vt:lpstr>
      <vt:lpstr>Berylium</vt:lpstr>
      <vt:lpstr>Bodoni MT</vt:lpstr>
      <vt:lpstr>Calibri</vt:lpstr>
      <vt:lpstr>Century Gothic</vt:lpstr>
      <vt:lpstr>Simplified Arabic</vt:lpstr>
      <vt:lpstr>Wingdings</vt:lpstr>
      <vt:lpstr>Wingdings 2</vt:lpstr>
      <vt:lpstr>Thème Office</vt:lpstr>
      <vt:lpstr>Republic of Tunisia Ministry of Industry Mining and Energy</vt:lpstr>
      <vt:lpstr>PLAN</vt:lpstr>
      <vt:lpstr>NATIONAL ENERGETIC STATUS</vt:lpstr>
      <vt:lpstr>PRIMARY ENERGY RESOURCES (1990-2035)</vt:lpstr>
      <vt:lpstr>GAZ: DEMANDES ET RESSOURCES (1990-2035)</vt:lpstr>
      <vt:lpstr>INTERNATIONAL STATUS</vt:lpstr>
      <vt:lpstr>Fluctuation of international oil prices</vt:lpstr>
      <vt:lpstr>Global wind and solar PV market evolution</vt:lpstr>
      <vt:lpstr>RE prices evolution on the world market</vt:lpstr>
      <vt:lpstr>ENERGY TRANSITION IN TUNISIA</vt:lpstr>
      <vt:lpstr>New Energy Transition</vt:lpstr>
      <vt:lpstr>RENEWABLE ENERGY DEVELOPMENT</vt:lpstr>
      <vt:lpstr>Potential of Renewable Energies in Tunisia</vt:lpstr>
      <vt:lpstr>Présentation PowerPoint</vt:lpstr>
      <vt:lpstr>NEW REGULATORY FRAMEWORK FOR RENEWABLE ENERGY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TARGETS</vt:lpstr>
      <vt:lpstr>GLOBAL TARGETS OF THE TUNISIAN SOLAR PLAN</vt:lpstr>
      <vt:lpstr>PROGRAM 2017-2022 (program 2017-2020 updated in 2018)</vt:lpstr>
      <vt:lpstr>Présentation PowerPoint</vt:lpstr>
      <vt:lpstr>Results of round 1 to 4</vt:lpstr>
      <vt:lpstr>Results of round 1 to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 for your attention</vt:lpstr>
    </vt:vector>
  </TitlesOfParts>
  <Company>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INDUSTRY, ENERGY AND MINES</dc:title>
  <dc:creator>Abdelhamid</dc:creator>
  <cp:lastModifiedBy>KHALFALLAH</cp:lastModifiedBy>
  <cp:revision>602</cp:revision>
  <dcterms:created xsi:type="dcterms:W3CDTF">2015-03-18T08:20:35Z</dcterms:created>
  <dcterms:modified xsi:type="dcterms:W3CDTF">2022-03-29T22:01:55Z</dcterms:modified>
</cp:coreProperties>
</file>