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24"/>
  </p:notesMasterIdLst>
  <p:sldIdLst>
    <p:sldId id="1777" r:id="rId4"/>
    <p:sldId id="1779" r:id="rId5"/>
    <p:sldId id="1758" r:id="rId6"/>
    <p:sldId id="1781" r:id="rId7"/>
    <p:sldId id="1771" r:id="rId8"/>
    <p:sldId id="1782" r:id="rId9"/>
    <p:sldId id="1830" r:id="rId10"/>
    <p:sldId id="1760" r:id="rId11"/>
    <p:sldId id="1765" r:id="rId12"/>
    <p:sldId id="1746" r:id="rId13"/>
    <p:sldId id="1831" r:id="rId14"/>
    <p:sldId id="1842" r:id="rId15"/>
    <p:sldId id="1834" r:id="rId16"/>
    <p:sldId id="1835" r:id="rId17"/>
    <p:sldId id="1837" r:id="rId18"/>
    <p:sldId id="1723" r:id="rId19"/>
    <p:sldId id="1720" r:id="rId20"/>
    <p:sldId id="1841" r:id="rId21"/>
    <p:sldId id="1839" r:id="rId22"/>
    <p:sldId id="1784" r:id="rId23"/>
  </p:sldIdLst>
  <p:sldSz cx="12192000" cy="6858000"/>
  <p:notesSz cx="6797675" cy="9928225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8FD5"/>
    <a:srgbClr val="000000"/>
    <a:srgbClr val="BD0012"/>
    <a:srgbClr val="FFFFFF"/>
    <a:srgbClr val="0F345E"/>
    <a:srgbClr val="FF6600"/>
    <a:srgbClr val="275A6E"/>
    <a:srgbClr val="92D050"/>
    <a:srgbClr val="71848C"/>
    <a:srgbClr val="6E94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2" autoAdjust="0"/>
    <p:restoredTop sz="94291" autoAdjust="0"/>
  </p:normalViewPr>
  <p:slideViewPr>
    <p:cSldViewPr snapToGrid="0" snapToObjects="1">
      <p:cViewPr varScale="1">
        <p:scale>
          <a:sx n="80" d="100"/>
          <a:sy n="80" d="100"/>
        </p:scale>
        <p:origin x="754" y="67"/>
      </p:cViewPr>
      <p:guideLst>
        <p:guide orient="horz" pos="2160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180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8655E-AD63-411A-87C5-EDE38C1C415A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99658-EFAB-41AA-9CAB-413644890FA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978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36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499658-EFAB-41AA-9CAB-413644890FA7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36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945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The IT sector is the new spearhead of the Tunisian economy</a:t>
            </a:r>
          </a:p>
          <a:p>
            <a:endParaRPr lang="en-GB" sz="1200" b="0" i="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 sector has recorded a significant and continuous growth during the last years in terms of turnover, number of companies, jobs …</a:t>
            </a:r>
          </a:p>
          <a:p>
            <a:endParaRPr lang="en-US" sz="1200" b="0" i="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Tunisia, innovation is part of most IT companies DNA with more than 500 innovative companies</a:t>
            </a:r>
          </a:p>
          <a:p>
            <a:endParaRPr lang="en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499658-EFAB-41AA-9CAB-413644890FA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872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 a context of rapid innovation and technological progress, the Tunisian digital industry is fully engaged in emerging technologies.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 to a confirmed knowhow, IT companies in Tunisia are able to tackle innovative technology challenges whether it is Artificial intelligence (A.I.), Internet of Things (IoT), Augmented reality/Virtual reality, Blockchain, or Big 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rich and diversified ecosystem has also allowed many 100% Tunisian companies and startups </a:t>
            </a:r>
            <a:r>
              <a:rPr lang="fr-FR" b="0" i="0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t</a:t>
            </a:r>
            <a:r>
              <a:rPr lang="fr-FR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o exp</a:t>
            </a:r>
            <a:r>
              <a:rPr lang="fr-FR" b="0" i="0" dirty="0">
                <a:solidFill>
                  <a:srgbClr val="181818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fr-FR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GB" b="0" i="0" noProof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internationally</a:t>
            </a:r>
            <a:r>
              <a:rPr lang="fr-FR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 and to </a:t>
            </a:r>
            <a:r>
              <a:rPr lang="fr-FR" b="0" i="0" dirty="0" err="1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operate</a:t>
            </a:r>
            <a:r>
              <a:rPr lang="fr-FR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FR" b="0" i="0" dirty="0" err="1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worldwide</a:t>
            </a:r>
            <a:r>
              <a:rPr lang="fr-FR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,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499658-EFAB-41AA-9CAB-413644890FA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858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2" y="2130431"/>
            <a:ext cx="10363201" cy="1470025"/>
          </a:xfrm>
        </p:spPr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016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520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6" y="4406906"/>
            <a:ext cx="103632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6" y="2906713"/>
            <a:ext cx="103632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18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3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8000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6" y="1535113"/>
            <a:ext cx="538691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6" y="2174875"/>
            <a:ext cx="538691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070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2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282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4" y="273050"/>
            <a:ext cx="40110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6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4" y="1435103"/>
            <a:ext cx="40110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702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8068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2259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60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2" y="2130431"/>
            <a:ext cx="10363201" cy="1470025"/>
          </a:xfrm>
        </p:spPr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975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60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6" y="4406906"/>
            <a:ext cx="103632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6" y="2906713"/>
            <a:ext cx="103632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101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3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674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6" y="1535113"/>
            <a:ext cx="538691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6" y="2174875"/>
            <a:ext cx="538691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963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123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657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4" y="273050"/>
            <a:ext cx="40110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6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4" y="1435103"/>
            <a:ext cx="40110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1242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9896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502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D293-8CA3-054A-A000-9BE82FD09FEE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63915-9698-394E-91C2-4FBAC28A2021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5835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3" y="2130432"/>
            <a:ext cx="10363201" cy="1470025"/>
          </a:xfrm>
        </p:spPr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C4860E-3FF4-4B5A-A595-5FC0383E1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A6A76-B38B-40CA-992F-AFFD4D550D48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F74E86-D12F-4B2D-B761-935C69E28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A0B3E9-CA99-4B0E-BB86-91C83FDD0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BD984-968D-43AB-A2EB-0F3274E98A13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2630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D3615E-3B9B-40F3-8193-175D718F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352B8-2B92-4462-854D-51F3D368E48D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DA5F6-FC17-42D1-8589-C082A3B5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C8C8E-06ED-4463-BB4F-CE6268189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DD043-5C15-452E-9AA7-97D9425473FF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4661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6" y="4406907"/>
            <a:ext cx="103632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6" y="2906713"/>
            <a:ext cx="103632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EB06FF-04B9-494B-B683-F4385B838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7040C-77DF-49C9-82D9-75D121BD8726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BF2A4B-927D-4B7F-AABD-E9C267518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4710DE-78F4-4927-A99F-C0425F3D1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60294-725B-4E9C-A3AE-591F0DA39AC8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2236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1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3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E903B4F-FF5F-48DB-9AB6-9BD5D1A0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6C29E-9095-451D-A133-6717B7014153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53DB451-CF20-470D-838F-0220EBBCC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EED8E87-8796-44F9-B848-212CEBD7D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3DC41-1177-4ADC-B428-07C4B549362C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25919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7" y="1535113"/>
            <a:ext cx="538691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7" y="2174875"/>
            <a:ext cx="538691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AFF07BA4-60C3-47F2-81D5-DC5EE0B85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D4C94-94BA-4D4E-8005-2F68B898117E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EE7B0E39-15AF-46B8-ACBE-8B35DB674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6C778A96-2507-446D-868E-281E16E99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48C85-4EB9-425A-B4A8-99FDF955E258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14678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607BBFC-D89A-43F5-A9DE-9081A2812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EECCE-484B-4DAD-A6CD-7418D08C78E1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2A851D2D-2109-4932-B0A1-B9311D270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4CA4CA12-D67F-43F3-8E79-3D37B43A4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1754B-07EF-42B5-A6B9-5F0A65ECED28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81737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01DBDBFC-D43C-4F1A-86EF-5BFF7C6E1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759C2-8607-4B37-B5DC-44D6CFCF6460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BE83A585-797E-46AC-9DB6-53BE8446D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4D6CF44-18C5-4409-B1AF-78B6A5B27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D0036-DB97-4C75-A23B-53DE7D288183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97286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4" y="273050"/>
            <a:ext cx="40110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4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4" y="1435103"/>
            <a:ext cx="40110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A6383F5-C80E-4EE5-B424-6A7D4B1F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82DE8-CB53-467A-B44A-8B06150461CC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0472C9E6-41D3-4970-924F-0D67A4028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D2557C3-61E5-49A0-A24A-5CD655ED4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F0BD0-F443-4FBA-A8E6-12BD8CAA48F7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52227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8" y="4800603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78DAA41-8757-45F1-8923-0D32A03E7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72AAF-B378-4A99-B43F-919C55D9DECC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92CF391-BEA6-41E1-A171-93DE0A757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23BEFC7-A75D-4BE4-8670-AC0B2124A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2702A-2DD6-45C2-83D9-7F22A6437D86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77793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8CE83-7997-46BF-B21E-AE22C5BFB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0ECC5-E89C-4CF4-A053-7FE74156BDB3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2A5797-8796-4033-B226-7632329B4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D4AF46-CFFE-45DA-9991-A32406A8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4859B-D1E9-460C-8B97-68A3CB66A7AF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75142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1" cy="5851525"/>
          </a:xfrm>
        </p:spPr>
        <p:txBody>
          <a:bodyPr vert="eaVert"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1" y="274645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135D2D-38A9-4CFF-8166-6221AE374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61225-A9C6-42BD-8E4F-A86A211774D3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61B58E-9433-496D-917C-5366E7E70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FD1425-6025-4889-961B-170691959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1B37C-C8A6-416F-8C97-955A2BC73079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0137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4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4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/>
              <a:t>Cliquez pour modifier les styles du texte du masque</a:t>
            </a:r>
          </a:p>
          <a:p>
            <a:pPr lvl="1"/>
            <a:r>
              <a:rPr lang="x-none" dirty="0"/>
              <a:t>Deuxième niveau</a:t>
            </a:r>
          </a:p>
          <a:p>
            <a:pPr lvl="2"/>
            <a:r>
              <a:rPr lang="x-none" dirty="0"/>
              <a:t>Troisième niveau</a:t>
            </a:r>
          </a:p>
          <a:p>
            <a:pPr lvl="3"/>
            <a:r>
              <a:rPr lang="x-none" dirty="0"/>
              <a:t>Quatrième niveau</a:t>
            </a:r>
          </a:p>
          <a:p>
            <a:pPr lvl="4"/>
            <a:r>
              <a:rPr lang="x-none" dirty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otham Bold"/>
              </a:defRPr>
            </a:lvl1pPr>
          </a:lstStyle>
          <a:p>
            <a:fld id="{2C5AD293-8CA3-054A-A000-9BE82FD09FEE}" type="datetimeFigureOut">
              <a:rPr lang="fr-FR" smtClean="0"/>
              <a:pPr/>
              <a:t>29/03/2022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4" y="635635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otham Bold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1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otham Bold"/>
              </a:defRPr>
            </a:lvl1pPr>
          </a:lstStyle>
          <a:p>
            <a:fld id="{C7763915-9698-394E-91C2-4FBAC28A2021}" type="slidenum">
              <a:rPr lang="fr-FR" smtClean="0"/>
              <a:pPr/>
              <a:t>‹Nr.›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" y="0"/>
            <a:ext cx="2068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Gotham Bol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Gotham Bol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Gotham Bol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Gotham Bol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Gotham Bol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Gotham Bol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4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4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/>
              <a:t>Cliquez pour modifier les styles du texte du masque</a:t>
            </a:r>
          </a:p>
          <a:p>
            <a:pPr lvl="1"/>
            <a:r>
              <a:rPr lang="x-none" dirty="0"/>
              <a:t>Deuxième niveau</a:t>
            </a:r>
          </a:p>
          <a:p>
            <a:pPr lvl="2"/>
            <a:r>
              <a:rPr lang="x-none" dirty="0"/>
              <a:t>Troisième niveau</a:t>
            </a:r>
          </a:p>
          <a:p>
            <a:pPr lvl="3"/>
            <a:r>
              <a:rPr lang="x-none" dirty="0"/>
              <a:t>Quatrième niveau</a:t>
            </a:r>
          </a:p>
          <a:p>
            <a:pPr lvl="4"/>
            <a:r>
              <a:rPr lang="x-none" dirty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otham Bold"/>
              </a:defRPr>
            </a:lvl1pPr>
          </a:lstStyle>
          <a:p>
            <a:fld id="{2C5AD293-8CA3-054A-A000-9BE82FD09FEE}" type="datetimeFigureOut">
              <a:rPr lang="fr-FR" smtClean="0"/>
              <a:pPr/>
              <a:t>29/03/2022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4" y="635635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otham Bold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1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otham Bold"/>
              </a:defRPr>
            </a:lvl1pPr>
          </a:lstStyle>
          <a:p>
            <a:fld id="{C7763915-9698-394E-91C2-4FBAC28A2021}" type="slidenum">
              <a:rPr lang="fr-FR" smtClean="0"/>
              <a:pPr/>
              <a:t>‹Nr.›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" y="0"/>
            <a:ext cx="2068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63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Gotham Bol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Gotham Bol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Gotham Bol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Gotham Bol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Gotham Bol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Gotham Bol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u titre 1">
            <a:extLst>
              <a:ext uri="{FF2B5EF4-FFF2-40B4-BE49-F238E27FC236}">
                <a16:creationId xmlns:a16="http://schemas.microsoft.com/office/drawing/2014/main" id="{7A072323-843F-42CE-9407-9396E30922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29699" name="Espace réservé du texte 2">
            <a:extLst>
              <a:ext uri="{FF2B5EF4-FFF2-40B4-BE49-F238E27FC236}">
                <a16:creationId xmlns:a16="http://schemas.microsoft.com/office/drawing/2014/main" id="{F9E379D4-C639-4FFB-94D8-539777A174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58DE9D-FBC5-4E24-8CB1-A175F2891E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otham Bold"/>
              </a:defRPr>
            </a:lvl1pPr>
          </a:lstStyle>
          <a:p>
            <a:pPr>
              <a:defRPr/>
            </a:pPr>
            <a:fld id="{17D84BA3-830E-474E-A85D-C6E5E7A9D732}" type="datetimeFigureOut">
              <a:rPr lang="fr-FR"/>
              <a:pPr>
                <a:defRPr/>
              </a:pPr>
              <a:t>29/03/2022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196C49-7C6D-41AF-B822-B495928D1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otham Bold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A23A09-4F45-46B3-8268-0264D2A773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otham Bold"/>
              </a:defRPr>
            </a:lvl1pPr>
          </a:lstStyle>
          <a:p>
            <a:pPr>
              <a:defRPr/>
            </a:pPr>
            <a:fld id="{FD48A723-137F-4EB2-B6E9-3B3E9EEA89F8}" type="slidenum">
              <a:rPr lang="fr-FR"/>
              <a:pPr>
                <a:defRPr/>
              </a:pPr>
              <a:t>‹Nr.›</a:t>
            </a:fld>
            <a:endParaRPr lang="fr-FR" dirty="0"/>
          </a:p>
        </p:txBody>
      </p:sp>
      <p:pic>
        <p:nvPicPr>
          <p:cNvPr id="29703" name="Image 6">
            <a:extLst>
              <a:ext uri="{FF2B5EF4-FFF2-40B4-BE49-F238E27FC236}">
                <a16:creationId xmlns:a16="http://schemas.microsoft.com/office/drawing/2014/main" id="{58FFCD0E-6388-401F-B9F1-3A01A48ECA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6798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84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Gotham Bold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otham Bold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otham Bold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otham Bold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otham Bold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otham Bold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otham Bold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otham Bold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otham Bold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Gotham Bold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2"/>
          </a:solidFill>
          <a:latin typeface="Gotham Bold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Gotham Bold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2"/>
          </a:solidFill>
          <a:latin typeface="Gotham Bold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2"/>
          </a:solidFill>
          <a:latin typeface="Gotham Bol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microsoft.com/office/2007/relationships/hdphoto" Target="../media/hdphoto1.wdp"/><Relationship Id="rId9" Type="http://schemas.openxmlformats.org/officeDocument/2006/relationships/image" Target="../media/image23.svg"/><Relationship Id="rId1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2.jpeg"/><Relationship Id="rId21" Type="http://schemas.openxmlformats.org/officeDocument/2006/relationships/image" Target="../media/image50.png"/><Relationship Id="rId7" Type="http://schemas.openxmlformats.org/officeDocument/2006/relationships/image" Target="../media/image36.png"/><Relationship Id="rId12" Type="http://schemas.openxmlformats.org/officeDocument/2006/relationships/image" Target="../media/image41.jpe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171953-384E-4AF5-B46D-D2270C85684E}"/>
              </a:ext>
            </a:extLst>
          </p:cNvPr>
          <p:cNvSpPr/>
          <p:nvPr/>
        </p:nvSpPr>
        <p:spPr>
          <a:xfrm>
            <a:off x="6640485" y="4829822"/>
            <a:ext cx="13821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March 30,  2022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6F8AA7-1F96-4759-958C-6C78E4451759}"/>
              </a:ext>
            </a:extLst>
          </p:cNvPr>
          <p:cNvSpPr txBox="1"/>
          <p:nvPr/>
        </p:nvSpPr>
        <p:spPr>
          <a:xfrm>
            <a:off x="302722" y="559091"/>
            <a:ext cx="11586552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sng" strike="noStrike" kern="1200" cap="none" spc="0" normalizeH="0" baseline="0" noProof="0" dirty="0">
                <a:ln>
                  <a:noFill/>
                </a:ln>
                <a:solidFill>
                  <a:srgbClr val="3C8FD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Virtual Conference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1" i="0" u="sng" strike="noStrike" kern="1200" cap="none" spc="0" normalizeH="0" baseline="0" noProof="0" dirty="0">
              <a:ln>
                <a:noFill/>
              </a:ln>
              <a:solidFill>
                <a:srgbClr val="7E5FE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Future Technologies in Tunisia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AutoShape 20">
            <a:extLst>
              <a:ext uri="{FF2B5EF4-FFF2-40B4-BE49-F238E27FC236}">
                <a16:creationId xmlns:a16="http://schemas.microsoft.com/office/drawing/2014/main" id="{92D3374F-C87D-45C6-AD12-23D2064E3120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4633425" y="4478355"/>
            <a:ext cx="568266" cy="45719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C5629C-F37D-43AF-9922-9F06DF9B1ECE}"/>
              </a:ext>
            </a:extLst>
          </p:cNvPr>
          <p:cNvSpPr txBox="1"/>
          <p:nvPr/>
        </p:nvSpPr>
        <p:spPr>
          <a:xfrm>
            <a:off x="4917558" y="4170770"/>
            <a:ext cx="685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002060"/>
                </a:solidFill>
              </a:rPr>
              <a:t>Presented by Ms. Saida KAHOULI</a:t>
            </a:r>
          </a:p>
          <a:p>
            <a:r>
              <a:rPr lang="fr-FR" sz="1800" b="1" dirty="0" err="1">
                <a:solidFill>
                  <a:srgbClr val="002060"/>
                </a:solidFill>
              </a:rPr>
              <a:t>Director</a:t>
            </a:r>
            <a:r>
              <a:rPr lang="fr-FR" sz="1800" b="1" dirty="0">
                <a:solidFill>
                  <a:srgbClr val="002060"/>
                </a:solidFill>
              </a:rPr>
              <a:t> Germany, Invest In </a:t>
            </a:r>
            <a:r>
              <a:rPr lang="fr-FR" sz="1800" b="1" dirty="0" err="1">
                <a:solidFill>
                  <a:srgbClr val="002060"/>
                </a:solidFill>
              </a:rPr>
              <a:t>Tunisia</a:t>
            </a:r>
            <a:r>
              <a:rPr lang="fr-FR" sz="1800" b="1" dirty="0">
                <a:solidFill>
                  <a:srgbClr val="002060"/>
                </a:solidFill>
              </a:rPr>
              <a:t> Agency « FIPA 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FA9273-37AA-475D-9E95-AA28D9927E7E}"/>
              </a:ext>
            </a:extLst>
          </p:cNvPr>
          <p:cNvSpPr/>
          <p:nvPr/>
        </p:nvSpPr>
        <p:spPr>
          <a:xfrm flipH="1">
            <a:off x="770504" y="2141250"/>
            <a:ext cx="10767741" cy="1503363"/>
          </a:xfrm>
          <a:prstGeom prst="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798418-A5E3-4EBE-B8A1-BEB46D097449}"/>
              </a:ext>
            </a:extLst>
          </p:cNvPr>
          <p:cNvSpPr/>
          <p:nvPr/>
        </p:nvSpPr>
        <p:spPr>
          <a:xfrm>
            <a:off x="823515" y="2569797"/>
            <a:ext cx="10661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Opportunities for Investors in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Tunisia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’s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 Sector</a:t>
            </a:r>
          </a:p>
        </p:txBody>
      </p:sp>
    </p:spTree>
    <p:extLst>
      <p:ext uri="{BB962C8B-B14F-4D97-AF65-F5344CB8AC3E}">
        <p14:creationId xmlns:p14="http://schemas.microsoft.com/office/powerpoint/2010/main" val="2017407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4D5F698F-82F3-4095-B86A-8D12932B99B2}"/>
              </a:ext>
            </a:extLst>
          </p:cNvPr>
          <p:cNvGrpSpPr/>
          <p:nvPr/>
        </p:nvGrpSpPr>
        <p:grpSpPr>
          <a:xfrm rot="5400000">
            <a:off x="7158276" y="-2377656"/>
            <a:ext cx="1531990" cy="9846321"/>
            <a:chOff x="3310025" y="222025"/>
            <a:chExt cx="969153" cy="5261161"/>
          </a:xfrm>
        </p:grpSpPr>
        <p:sp>
          <p:nvSpPr>
            <p:cNvPr id="5" name="TextBox 26">
              <a:extLst>
                <a:ext uri="{FF2B5EF4-FFF2-40B4-BE49-F238E27FC236}">
                  <a16:creationId xmlns:a16="http://schemas.microsoft.com/office/drawing/2014/main" id="{6416AE21-0730-4D57-8622-9787941C1F9C}"/>
                </a:ext>
              </a:extLst>
            </p:cNvPr>
            <p:cNvSpPr txBox="1"/>
            <p:nvPr/>
          </p:nvSpPr>
          <p:spPr>
            <a:xfrm rot="16200000">
              <a:off x="854677" y="2677373"/>
              <a:ext cx="5261161" cy="350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 dirty="0">
                  <a:solidFill>
                    <a:srgbClr val="002060"/>
                  </a:solidFill>
                </a:rPr>
                <a:t>FDI Landscape in </a:t>
              </a:r>
              <a:r>
                <a:rPr lang="en-US" sz="3000" b="1" dirty="0">
                  <a:solidFill>
                    <a:srgbClr val="C00000"/>
                  </a:solidFill>
                </a:rPr>
                <a:t>Tunisia</a:t>
              </a:r>
              <a:r>
                <a:rPr lang="en-US" sz="3000" b="1" dirty="0">
                  <a:solidFill>
                    <a:srgbClr val="002060"/>
                  </a:solidFill>
                </a:rPr>
                <a:t>: Key Figures</a:t>
              </a:r>
            </a:p>
          </p:txBody>
        </p:sp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57F280A4-FF33-4A05-A1F7-D1B3A9A697E8}"/>
                </a:ext>
              </a:extLst>
            </p:cNvPr>
            <p:cNvSpPr txBox="1"/>
            <p:nvPr/>
          </p:nvSpPr>
          <p:spPr>
            <a:xfrm rot="16200000">
              <a:off x="1581307" y="2785312"/>
              <a:ext cx="5045278" cy="350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 dirty="0">
                  <a:solidFill>
                    <a:schemeClr val="bg1">
                      <a:lumMod val="75000"/>
                    </a:schemeClr>
                  </a:solidFill>
                </a:rPr>
                <a:t>Major Assets of Tunisia</a:t>
              </a:r>
            </a:p>
          </p:txBody>
        </p:sp>
      </p:grpSp>
      <p:sp>
        <p:nvSpPr>
          <p:cNvPr id="7" name="TextBox 26">
            <a:extLst>
              <a:ext uri="{FF2B5EF4-FFF2-40B4-BE49-F238E27FC236}">
                <a16:creationId xmlns:a16="http://schemas.microsoft.com/office/drawing/2014/main" id="{0B61AFD0-3E1A-4079-8441-89B99B3DE28E}"/>
              </a:ext>
            </a:extLst>
          </p:cNvPr>
          <p:cNvSpPr txBox="1"/>
          <p:nvPr/>
        </p:nvSpPr>
        <p:spPr>
          <a:xfrm>
            <a:off x="3052395" y="4624474"/>
            <a:ext cx="93910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Invest in Tunisia Agency Missions</a:t>
            </a:r>
          </a:p>
        </p:txBody>
      </p:sp>
      <p:sp>
        <p:nvSpPr>
          <p:cNvPr id="8" name="TextBox 36">
            <a:extLst>
              <a:ext uri="{FF2B5EF4-FFF2-40B4-BE49-F238E27FC236}">
                <a16:creationId xmlns:a16="http://schemas.microsoft.com/office/drawing/2014/main" id="{EA2693F8-D56D-4D9E-8CFD-FB346A952B8D}"/>
              </a:ext>
            </a:extLst>
          </p:cNvPr>
          <p:cNvSpPr txBox="1"/>
          <p:nvPr/>
        </p:nvSpPr>
        <p:spPr>
          <a:xfrm>
            <a:off x="3001115" y="3696183"/>
            <a:ext cx="98463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Business Opportunities in Tunisia</a:t>
            </a:r>
          </a:p>
        </p:txBody>
      </p:sp>
      <p:sp>
        <p:nvSpPr>
          <p:cNvPr id="9" name="TextBox 49">
            <a:extLst>
              <a:ext uri="{FF2B5EF4-FFF2-40B4-BE49-F238E27FC236}">
                <a16:creationId xmlns:a16="http://schemas.microsoft.com/office/drawing/2014/main" id="{6B29F450-6064-48FC-BF01-FC2F378C8445}"/>
              </a:ext>
            </a:extLst>
          </p:cNvPr>
          <p:cNvSpPr txBox="1"/>
          <p:nvPr/>
        </p:nvSpPr>
        <p:spPr>
          <a:xfrm>
            <a:off x="3186298" y="195218"/>
            <a:ext cx="54591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002060"/>
                </a:solidFill>
              </a:rPr>
              <a:t>SUMMARY</a:t>
            </a:r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9BDD5896-CB63-4958-8A14-46D6E2FF0B66}"/>
              </a:ext>
            </a:extLst>
          </p:cNvPr>
          <p:cNvSpPr/>
          <p:nvPr/>
        </p:nvSpPr>
        <p:spPr bwMode="auto">
          <a:xfrm>
            <a:off x="2345685" y="1794122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1" name="Freeform 36">
            <a:extLst>
              <a:ext uri="{FF2B5EF4-FFF2-40B4-BE49-F238E27FC236}">
                <a16:creationId xmlns:a16="http://schemas.microsoft.com/office/drawing/2014/main" id="{89CA94E5-EE65-4914-A97B-E384498ACDF7}"/>
              </a:ext>
            </a:extLst>
          </p:cNvPr>
          <p:cNvSpPr/>
          <p:nvPr/>
        </p:nvSpPr>
        <p:spPr bwMode="auto">
          <a:xfrm>
            <a:off x="2345685" y="2747415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" name="Freeform 36">
            <a:extLst>
              <a:ext uri="{FF2B5EF4-FFF2-40B4-BE49-F238E27FC236}">
                <a16:creationId xmlns:a16="http://schemas.microsoft.com/office/drawing/2014/main" id="{1D1D71D4-531E-486E-A69C-AFD8A2A8A152}"/>
              </a:ext>
            </a:extLst>
          </p:cNvPr>
          <p:cNvSpPr/>
          <p:nvPr/>
        </p:nvSpPr>
        <p:spPr bwMode="auto">
          <a:xfrm>
            <a:off x="2345685" y="3640997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3" name="Freeform 36">
            <a:extLst>
              <a:ext uri="{FF2B5EF4-FFF2-40B4-BE49-F238E27FC236}">
                <a16:creationId xmlns:a16="http://schemas.microsoft.com/office/drawing/2014/main" id="{61528407-A9E4-4DA5-94AB-16961DDEDBBB}"/>
              </a:ext>
            </a:extLst>
          </p:cNvPr>
          <p:cNvSpPr/>
          <p:nvPr/>
        </p:nvSpPr>
        <p:spPr bwMode="auto">
          <a:xfrm>
            <a:off x="2345685" y="4619430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01586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eut être une image de texte">
            <a:extLst>
              <a:ext uri="{FF2B5EF4-FFF2-40B4-BE49-F238E27FC236}">
                <a16:creationId xmlns:a16="http://schemas.microsoft.com/office/drawing/2014/main" id="{70A860FB-7506-4C9F-94D8-EF2BB3AD7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6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4B20684-9DE7-48E4-8B54-603DCB088829}"/>
              </a:ext>
            </a:extLst>
          </p:cNvPr>
          <p:cNvSpPr txBox="1"/>
          <p:nvPr/>
        </p:nvSpPr>
        <p:spPr>
          <a:xfrm>
            <a:off x="7318321" y="463052"/>
            <a:ext cx="483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F345E"/>
                </a:solidFill>
              </a:rPr>
              <a:t>er</a:t>
            </a:r>
            <a:endParaRPr lang="en-GB" sz="1100" b="1" dirty="0">
              <a:solidFill>
                <a:srgbClr val="0F345E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9C828954-FA5D-420D-8773-1AEE6FFA638D}"/>
              </a:ext>
            </a:extLst>
          </p:cNvPr>
          <p:cNvSpPr txBox="1"/>
          <p:nvPr/>
        </p:nvSpPr>
        <p:spPr>
          <a:xfrm>
            <a:off x="994682" y="4534806"/>
            <a:ext cx="36828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fr-FR" sz="1100" b="1" i="1" dirty="0">
                <a:solidFill>
                  <a:schemeClr val="bg1"/>
                </a:solidFill>
              </a:rPr>
              <a:t>Source: FIPA-Tunisia</a:t>
            </a:r>
          </a:p>
          <a:p>
            <a:pPr eaLnBrk="1" hangingPunct="1">
              <a:defRPr/>
            </a:pPr>
            <a:r>
              <a:rPr lang="fr-FR" sz="1100" b="1" i="1" dirty="0">
                <a:solidFill>
                  <a:schemeClr val="bg1"/>
                </a:solidFill>
              </a:rPr>
              <a:t>1 TND = 0,31 Euros (</a:t>
            </a:r>
            <a:r>
              <a:rPr lang="fr-FR" sz="1100" b="1" i="1" dirty="0" err="1">
                <a:solidFill>
                  <a:schemeClr val="bg1"/>
                </a:solidFill>
              </a:rPr>
              <a:t>December</a:t>
            </a:r>
            <a:r>
              <a:rPr lang="fr-FR" sz="1100" b="1" i="1" dirty="0">
                <a:solidFill>
                  <a:schemeClr val="bg1"/>
                </a:solidFill>
              </a:rPr>
              <a:t> 2021)</a:t>
            </a:r>
          </a:p>
        </p:txBody>
      </p:sp>
      <p:sp>
        <p:nvSpPr>
          <p:cNvPr id="11" name="Down Arrow Callout 370">
            <a:extLst>
              <a:ext uri="{FF2B5EF4-FFF2-40B4-BE49-F238E27FC236}">
                <a16:creationId xmlns:a16="http://schemas.microsoft.com/office/drawing/2014/main" id="{FE84C5C8-E493-4553-8825-AE9E944C2771}"/>
              </a:ext>
            </a:extLst>
          </p:cNvPr>
          <p:cNvSpPr/>
          <p:nvPr/>
        </p:nvSpPr>
        <p:spPr>
          <a:xfrm>
            <a:off x="410373" y="1758939"/>
            <a:ext cx="2654715" cy="8737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6000" tIns="36000" rIns="36000" bIns="3600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95250" algn="ctr" fontAlgn="base">
              <a:spcBef>
                <a:spcPct val="0"/>
              </a:spcBef>
              <a:spcAft>
                <a:spcPct val="0"/>
              </a:spcAft>
              <a:buClr>
                <a:srgbClr val="99CCFF"/>
              </a:buClr>
              <a:buSzPct val="105000"/>
              <a:defRPr/>
            </a:pPr>
            <a:r>
              <a:rPr lang="fr-FR" sz="2800" b="1" dirty="0">
                <a:solidFill>
                  <a:srgbClr val="002060"/>
                </a:solidFill>
              </a:rPr>
              <a:t> + 3 700</a:t>
            </a:r>
            <a:endParaRPr lang="en-ZA" sz="2800" b="1" dirty="0">
              <a:solidFill>
                <a:srgbClr val="002060"/>
              </a:solidFill>
            </a:endParaRPr>
          </a:p>
          <a:p>
            <a:pPr indent="-95250" algn="ctr" fontAlgn="base">
              <a:spcBef>
                <a:spcPct val="0"/>
              </a:spcBef>
              <a:spcAft>
                <a:spcPct val="0"/>
              </a:spcAft>
              <a:buClr>
                <a:srgbClr val="99CCFF"/>
              </a:buClr>
              <a:buSzPct val="105000"/>
              <a:defRPr/>
            </a:pPr>
            <a:r>
              <a:rPr lang="en-GB" sz="2000" b="1" dirty="0">
                <a:solidFill>
                  <a:srgbClr val="002060"/>
                </a:solidFill>
              </a:rPr>
              <a:t>Foreign Companies</a:t>
            </a:r>
          </a:p>
        </p:txBody>
      </p:sp>
      <p:sp>
        <p:nvSpPr>
          <p:cNvPr id="12" name="Down Arrow Callout 370">
            <a:extLst>
              <a:ext uri="{FF2B5EF4-FFF2-40B4-BE49-F238E27FC236}">
                <a16:creationId xmlns:a16="http://schemas.microsoft.com/office/drawing/2014/main" id="{6EE0E9E8-8A6E-43EC-B576-5234BFA55B52}"/>
              </a:ext>
            </a:extLst>
          </p:cNvPr>
          <p:cNvSpPr/>
          <p:nvPr/>
        </p:nvSpPr>
        <p:spPr>
          <a:xfrm>
            <a:off x="410373" y="2890990"/>
            <a:ext cx="2654716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indent="-95250" algn="ctr" fontAlgn="base">
              <a:spcBef>
                <a:spcPct val="0"/>
              </a:spcBef>
              <a:spcAft>
                <a:spcPct val="0"/>
              </a:spcAft>
              <a:buClr>
                <a:srgbClr val="99CCFF"/>
              </a:buClr>
              <a:buSzPct val="105000"/>
            </a:pPr>
            <a:r>
              <a:rPr lang="fr-FR" sz="2800" b="1" dirty="0">
                <a:solidFill>
                  <a:srgbClr val="002060"/>
                </a:solidFill>
              </a:rPr>
              <a:t>29 479 MTND</a:t>
            </a:r>
          </a:p>
        </p:txBody>
      </p:sp>
      <p:sp>
        <p:nvSpPr>
          <p:cNvPr id="13" name="Down Arrow Callout 370">
            <a:extLst>
              <a:ext uri="{FF2B5EF4-FFF2-40B4-BE49-F238E27FC236}">
                <a16:creationId xmlns:a16="http://schemas.microsoft.com/office/drawing/2014/main" id="{8D1E48F3-A2DB-4ED9-9C5C-D2789939A2AB}"/>
              </a:ext>
            </a:extLst>
          </p:cNvPr>
          <p:cNvSpPr/>
          <p:nvPr/>
        </p:nvSpPr>
        <p:spPr>
          <a:xfrm>
            <a:off x="410373" y="3797348"/>
            <a:ext cx="2654716" cy="7270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6000" tIns="36000" rIns="36000" bIns="3600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95250" algn="ctr" fontAlgn="base">
              <a:spcBef>
                <a:spcPct val="0"/>
              </a:spcBef>
              <a:spcAft>
                <a:spcPct val="0"/>
              </a:spcAft>
              <a:buClr>
                <a:srgbClr val="99CCFF"/>
              </a:buClr>
              <a:buSzPct val="105000"/>
              <a:defRPr/>
            </a:pPr>
            <a:r>
              <a:rPr lang="fr-FR" sz="2800" b="1" dirty="0">
                <a:solidFill>
                  <a:srgbClr val="002060"/>
                </a:solidFill>
              </a:rPr>
              <a:t>+ 416 000 jobs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6FC77BF-B7C4-4DA1-A8CE-7A095A0B74C1}"/>
              </a:ext>
            </a:extLst>
          </p:cNvPr>
          <p:cNvCxnSpPr>
            <a:cxnSpLocks/>
          </p:cNvCxnSpPr>
          <p:nvPr/>
        </p:nvCxnSpPr>
        <p:spPr>
          <a:xfrm>
            <a:off x="8105796" y="1660434"/>
            <a:ext cx="1204198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85B57AC-8672-44A0-8CDA-ED8634E275ED}"/>
              </a:ext>
            </a:extLst>
          </p:cNvPr>
          <p:cNvCxnSpPr>
            <a:cxnSpLocks/>
          </p:cNvCxnSpPr>
          <p:nvPr/>
        </p:nvCxnSpPr>
        <p:spPr>
          <a:xfrm>
            <a:off x="10750034" y="4552098"/>
            <a:ext cx="1204198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246D73D-E3AA-495C-B57B-B839EDED9D0A}"/>
              </a:ext>
            </a:extLst>
          </p:cNvPr>
          <p:cNvCxnSpPr/>
          <p:nvPr/>
        </p:nvCxnSpPr>
        <p:spPr>
          <a:xfrm>
            <a:off x="8105796" y="1660434"/>
            <a:ext cx="0" cy="28561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8F5E42F-E3F1-4200-B0E1-57DCB125DFB6}"/>
              </a:ext>
            </a:extLst>
          </p:cNvPr>
          <p:cNvCxnSpPr/>
          <p:nvPr/>
        </p:nvCxnSpPr>
        <p:spPr>
          <a:xfrm>
            <a:off x="11954232" y="4266480"/>
            <a:ext cx="0" cy="28561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Down Arrow Callout 370">
            <a:extLst>
              <a:ext uri="{FF2B5EF4-FFF2-40B4-BE49-F238E27FC236}">
                <a16:creationId xmlns:a16="http://schemas.microsoft.com/office/drawing/2014/main" id="{71AD62F6-AB3E-491D-9709-5D30B79A549D}"/>
              </a:ext>
            </a:extLst>
          </p:cNvPr>
          <p:cNvSpPr/>
          <p:nvPr/>
        </p:nvSpPr>
        <p:spPr>
          <a:xfrm>
            <a:off x="9231350" y="3064763"/>
            <a:ext cx="2565594" cy="64807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indent="-95250" algn="ctr" fontAlgn="base">
              <a:spcBef>
                <a:spcPct val="0"/>
              </a:spcBef>
              <a:spcAft>
                <a:spcPct val="0"/>
              </a:spcAft>
              <a:buClr>
                <a:srgbClr val="99CCFF"/>
              </a:buClr>
              <a:buSzPct val="105000"/>
            </a:pPr>
            <a:r>
              <a:rPr lang="fr-FR" sz="2800" b="1" dirty="0">
                <a:solidFill>
                  <a:schemeClr val="bg1"/>
                </a:solidFill>
              </a:rPr>
              <a:t>+ 1 800,0 MTND </a:t>
            </a:r>
          </a:p>
        </p:txBody>
      </p:sp>
      <p:sp>
        <p:nvSpPr>
          <p:cNvPr id="23" name="Down Arrow Callout 370">
            <a:extLst>
              <a:ext uri="{FF2B5EF4-FFF2-40B4-BE49-F238E27FC236}">
                <a16:creationId xmlns:a16="http://schemas.microsoft.com/office/drawing/2014/main" id="{DE238E90-92A2-4E69-A140-DC466D5D14E1}"/>
              </a:ext>
            </a:extLst>
          </p:cNvPr>
          <p:cNvSpPr/>
          <p:nvPr/>
        </p:nvSpPr>
        <p:spPr>
          <a:xfrm>
            <a:off x="9309994" y="3707225"/>
            <a:ext cx="2565594" cy="72700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6000" tIns="36000" rIns="36000" bIns="3600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95250" algn="ctr" fontAlgn="base">
              <a:spcBef>
                <a:spcPct val="0"/>
              </a:spcBef>
              <a:spcAft>
                <a:spcPct val="0"/>
              </a:spcAft>
              <a:buClr>
                <a:srgbClr val="99CCFF"/>
              </a:buClr>
              <a:buSzPct val="105000"/>
              <a:defRPr/>
            </a:pPr>
            <a:r>
              <a:rPr lang="fr-FR" sz="2800" b="1" dirty="0">
                <a:solidFill>
                  <a:schemeClr val="bg1"/>
                </a:solidFill>
              </a:rPr>
              <a:t> + 77 000 Jobs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00CA8B8-926C-41AA-8131-BD374408680B}"/>
              </a:ext>
            </a:extLst>
          </p:cNvPr>
          <p:cNvSpPr txBox="1"/>
          <p:nvPr/>
        </p:nvSpPr>
        <p:spPr>
          <a:xfrm>
            <a:off x="7318321" y="1660434"/>
            <a:ext cx="558391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95250" algn="ctr" fontAlgn="base">
              <a:spcBef>
                <a:spcPct val="0"/>
              </a:spcBef>
              <a:spcAft>
                <a:spcPct val="0"/>
              </a:spcAft>
              <a:buClr>
                <a:srgbClr val="99CCFF"/>
              </a:buClr>
              <a:buSzPct val="105000"/>
              <a:defRPr/>
            </a:pPr>
            <a:r>
              <a:rPr lang="fr-FR" sz="3200" b="1" dirty="0">
                <a:solidFill>
                  <a:schemeClr val="bg1"/>
                </a:solidFill>
              </a:rPr>
              <a:t>284</a:t>
            </a:r>
            <a:r>
              <a:rPr lang="en-ZA" sz="3200" b="1" baseline="30000" dirty="0">
                <a:solidFill>
                  <a:schemeClr val="bg1"/>
                </a:solidFill>
              </a:rPr>
              <a:t> </a:t>
            </a:r>
            <a:r>
              <a:rPr lang="en-GB" sz="2800" b="1" dirty="0">
                <a:solidFill>
                  <a:schemeClr val="bg1"/>
                </a:solidFill>
              </a:rPr>
              <a:t>German companies</a:t>
            </a:r>
          </a:p>
          <a:p>
            <a:pPr indent="-95250" algn="ctr" fontAlgn="base">
              <a:spcBef>
                <a:spcPct val="0"/>
              </a:spcBef>
              <a:spcAft>
                <a:spcPct val="0"/>
              </a:spcAft>
              <a:buClr>
                <a:srgbClr val="99CCFF"/>
              </a:buClr>
              <a:buSzPct val="105000"/>
              <a:defRPr/>
            </a:pPr>
            <a:r>
              <a:rPr lang="fr-FR" sz="1800" b="1" dirty="0">
                <a:solidFill>
                  <a:schemeClr val="bg1"/>
                </a:solidFill>
              </a:rPr>
              <a:t>80 % are </a:t>
            </a:r>
            <a:r>
              <a:rPr lang="fr-FR" sz="1800" b="1" dirty="0" err="1">
                <a:solidFill>
                  <a:schemeClr val="bg1"/>
                </a:solidFill>
              </a:rPr>
              <a:t>wholly</a:t>
            </a:r>
            <a:r>
              <a:rPr lang="fr-FR" sz="1800" b="1" dirty="0">
                <a:solidFill>
                  <a:schemeClr val="bg1"/>
                </a:solidFill>
              </a:rPr>
              <a:t> </a:t>
            </a:r>
            <a:r>
              <a:rPr lang="fr-FR" sz="1800" b="1" dirty="0" err="1">
                <a:solidFill>
                  <a:schemeClr val="bg1"/>
                </a:solidFill>
              </a:rPr>
              <a:t>exporting</a:t>
            </a:r>
            <a:endParaRPr lang="fr-FR" sz="1800" b="1" dirty="0">
              <a:solidFill>
                <a:schemeClr val="bg1"/>
              </a:solidFill>
            </a:endParaRPr>
          </a:p>
          <a:p>
            <a:pPr indent="-95250" algn="ctr" fontAlgn="base">
              <a:spcBef>
                <a:spcPct val="0"/>
              </a:spcBef>
              <a:spcAft>
                <a:spcPct val="0"/>
              </a:spcAft>
              <a:buClr>
                <a:srgbClr val="99CCFF"/>
              </a:buClr>
              <a:buSzPct val="105000"/>
              <a:defRPr/>
            </a:pP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57 </a:t>
            </a:r>
            <a:r>
              <a:rPr lang="fr-FR" sz="24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companies</a:t>
            </a:r>
            <a:r>
              <a:rPr lang="fr-FR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fr-FR" sz="1600" b="1" dirty="0">
                <a:solidFill>
                  <a:schemeClr val="bg1"/>
                </a:solidFill>
              </a:rPr>
              <a:t>are in </a:t>
            </a:r>
            <a:r>
              <a:rPr lang="fr-FR" sz="1600" b="1" dirty="0" err="1">
                <a:solidFill>
                  <a:schemeClr val="bg1"/>
                </a:solidFill>
              </a:rPr>
              <a:t>Mechanical</a:t>
            </a:r>
            <a:r>
              <a:rPr lang="fr-FR" sz="1600" b="1" dirty="0">
                <a:solidFill>
                  <a:schemeClr val="bg1"/>
                </a:solidFill>
              </a:rPr>
              <a:t>, </a:t>
            </a:r>
          </a:p>
          <a:p>
            <a:pPr indent="-95250" algn="ctr" fontAlgn="base">
              <a:spcBef>
                <a:spcPct val="0"/>
              </a:spcBef>
              <a:spcAft>
                <a:spcPct val="0"/>
              </a:spcAft>
              <a:buClr>
                <a:srgbClr val="99CCFF"/>
              </a:buClr>
              <a:buSzPct val="105000"/>
              <a:defRPr/>
            </a:pPr>
            <a:r>
              <a:rPr lang="fr-FR" sz="1600" b="1" dirty="0" err="1">
                <a:solidFill>
                  <a:schemeClr val="bg1"/>
                </a:solidFill>
              </a:rPr>
              <a:t>Electrical</a:t>
            </a:r>
            <a:r>
              <a:rPr lang="fr-FR" sz="1600" b="1" dirty="0">
                <a:solidFill>
                  <a:schemeClr val="bg1"/>
                </a:solidFill>
              </a:rPr>
              <a:t> and </a:t>
            </a:r>
            <a:r>
              <a:rPr lang="fr-FR" sz="1600" b="1" dirty="0" err="1">
                <a:solidFill>
                  <a:schemeClr val="bg1"/>
                </a:solidFill>
              </a:rPr>
              <a:t>Electronic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600" b="1" dirty="0" err="1">
                <a:solidFill>
                  <a:schemeClr val="bg1"/>
                </a:solidFill>
              </a:rPr>
              <a:t>Industry</a:t>
            </a:r>
            <a:endParaRPr lang="en-GB" sz="2000" b="1" dirty="0">
              <a:solidFill>
                <a:schemeClr val="bg1"/>
              </a:solidFill>
            </a:endParaRPr>
          </a:p>
        </p:txBody>
      </p:sp>
      <p:pic>
        <p:nvPicPr>
          <p:cNvPr id="25" name="Picture 6" descr="Autocollant Drapeau allemand rond bouton - ref.d12759 | MPA Déco">
            <a:extLst>
              <a:ext uri="{FF2B5EF4-FFF2-40B4-BE49-F238E27FC236}">
                <a16:creationId xmlns:a16="http://schemas.microsoft.com/office/drawing/2014/main" id="{DE98B3A1-8027-4F2C-932E-949027500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281" y="3021800"/>
            <a:ext cx="61200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344C332B-1A0D-4754-B396-E56052ECD948}"/>
              </a:ext>
            </a:extLst>
          </p:cNvPr>
          <p:cNvSpPr txBox="1"/>
          <p:nvPr/>
        </p:nvSpPr>
        <p:spPr>
          <a:xfrm>
            <a:off x="1" y="201694"/>
            <a:ext cx="7467600" cy="11695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endParaRPr lang="en-US" sz="1400" b="1" dirty="0">
              <a:solidFill>
                <a:srgbClr val="002060"/>
              </a:solidFill>
            </a:endParaRPr>
          </a:p>
          <a:p>
            <a:r>
              <a:rPr lang="en-US" sz="3600" b="1" dirty="0">
                <a:solidFill>
                  <a:srgbClr val="002060"/>
                </a:solidFill>
              </a:rPr>
              <a:t>FDI Landscape in </a:t>
            </a:r>
            <a:r>
              <a:rPr lang="en-US" sz="3600" b="1" dirty="0">
                <a:solidFill>
                  <a:srgbClr val="C00000"/>
                </a:solidFill>
              </a:rPr>
              <a:t>Tunisia</a:t>
            </a:r>
            <a:r>
              <a:rPr lang="en-US" sz="3600" b="1" dirty="0">
                <a:solidFill>
                  <a:srgbClr val="002060"/>
                </a:solidFill>
              </a:rPr>
              <a:t>: Key Figures</a:t>
            </a:r>
          </a:p>
          <a:p>
            <a:endParaRPr lang="en-US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507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4CCF178-E858-49BE-A26E-F025BDEBC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A1BB698-55E8-444C-BD4B-806A2E6B8E41}"/>
              </a:ext>
            </a:extLst>
          </p:cNvPr>
          <p:cNvSpPr/>
          <p:nvPr/>
        </p:nvSpPr>
        <p:spPr>
          <a:xfrm>
            <a:off x="4471631" y="2282366"/>
            <a:ext cx="1970811" cy="116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8904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371AB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Jobs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22FEE5-BA17-49EA-A8C8-F73D7387C5B6}"/>
              </a:ext>
            </a:extLst>
          </p:cNvPr>
          <p:cNvSpPr/>
          <p:nvPr/>
        </p:nvSpPr>
        <p:spPr>
          <a:xfrm>
            <a:off x="2141409" y="2294513"/>
            <a:ext cx="1951052" cy="116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420C92-68BD-4B53-9B79-06C0D69CD666}"/>
              </a:ext>
            </a:extLst>
          </p:cNvPr>
          <p:cNvSpPr/>
          <p:nvPr/>
        </p:nvSpPr>
        <p:spPr>
          <a:xfrm>
            <a:off x="59895" y="2261410"/>
            <a:ext cx="1768484" cy="116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35CD1BA-39DC-4953-BC92-9625144F7829}"/>
              </a:ext>
            </a:extLst>
          </p:cNvPr>
          <p:cNvSpPr txBox="1"/>
          <p:nvPr/>
        </p:nvSpPr>
        <p:spPr>
          <a:xfrm>
            <a:off x="2052033" y="2337028"/>
            <a:ext cx="2040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chemeClr val="accent4">
                    <a:lumMod val="75000"/>
                  </a:schemeClr>
                </a:solidFill>
              </a:rPr>
              <a:t>960,8 MD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Investment Amount 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F66B223-CEFA-455E-A5CA-945C1ED0E9D0}"/>
              </a:ext>
            </a:extLst>
          </p:cNvPr>
          <p:cNvSpPr txBox="1"/>
          <p:nvPr/>
        </p:nvSpPr>
        <p:spPr>
          <a:xfrm>
            <a:off x="119792" y="2273732"/>
            <a:ext cx="16486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accent4">
                    <a:lumMod val="75000"/>
                  </a:schemeClr>
                </a:solidFill>
              </a:rPr>
              <a:t>452</a:t>
            </a:r>
            <a:r>
              <a:rPr kumimoji="0" lang="ar-TN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Investment Operations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113EE8-977A-4913-AB68-951C7A470B69}"/>
              </a:ext>
            </a:extLst>
          </p:cNvPr>
          <p:cNvSpPr txBox="1"/>
          <p:nvPr/>
        </p:nvSpPr>
        <p:spPr>
          <a:xfrm>
            <a:off x="0" y="115658"/>
            <a:ext cx="11790218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TUNISIA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has the </a:t>
            </a:r>
            <a:r>
              <a:rPr kumimoji="0" lang="fr-FR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competitiveness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to </a:t>
            </a:r>
            <a:r>
              <a:rPr kumimoji="0" lang="fr-FR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attract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more </a:t>
            </a:r>
            <a:r>
              <a:rPr kumimoji="0" lang="fr-FR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Foreign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Investment. It </a:t>
            </a:r>
            <a:r>
              <a:rPr kumimoji="0" lang="fr-FR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recorded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EA6055-8923-4969-9D20-9D1304783094}"/>
              </a:ext>
            </a:extLst>
          </p:cNvPr>
          <p:cNvSpPr txBox="1"/>
          <p:nvPr/>
        </p:nvSpPr>
        <p:spPr>
          <a:xfrm>
            <a:off x="1206646" y="980596"/>
            <a:ext cx="1002938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      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371AB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517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Investment Operations,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with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a Total Value of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371AB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1213.8 MD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creating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371AB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9630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Direct Jobs.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9966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50BC95-7318-46A8-8A68-07B30EA76D54}"/>
              </a:ext>
            </a:extLst>
          </p:cNvPr>
          <p:cNvSpPr txBox="1"/>
          <p:nvPr/>
        </p:nvSpPr>
        <p:spPr>
          <a:xfrm>
            <a:off x="299959" y="3605929"/>
            <a:ext cx="36828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fr-FR" sz="1100" b="1" i="1" dirty="0">
                <a:solidFill>
                  <a:schemeClr val="bg1"/>
                </a:solidFill>
              </a:rPr>
              <a:t>Source: FIPA-Tunisia</a:t>
            </a:r>
          </a:p>
          <a:p>
            <a:pPr eaLnBrk="1" hangingPunct="1">
              <a:defRPr/>
            </a:pPr>
            <a:r>
              <a:rPr lang="fr-FR" sz="1100" b="1" i="1" dirty="0">
                <a:solidFill>
                  <a:schemeClr val="bg1"/>
                </a:solidFill>
              </a:rPr>
              <a:t>1 TND = 0,31 Euros (</a:t>
            </a:r>
            <a:r>
              <a:rPr lang="fr-FR" sz="1100" b="1" i="1" dirty="0" err="1">
                <a:solidFill>
                  <a:schemeClr val="bg1"/>
                </a:solidFill>
              </a:rPr>
              <a:t>December</a:t>
            </a:r>
            <a:r>
              <a:rPr lang="fr-FR" sz="1100" b="1" i="1" dirty="0">
                <a:solidFill>
                  <a:schemeClr val="bg1"/>
                </a:solidFill>
              </a:rPr>
              <a:t> 2021)</a:t>
            </a:r>
          </a:p>
        </p:txBody>
      </p:sp>
      <p:sp>
        <p:nvSpPr>
          <p:cNvPr id="18" name="Rounded Rectangle 1">
            <a:extLst>
              <a:ext uri="{FF2B5EF4-FFF2-40B4-BE49-F238E27FC236}">
                <a16:creationId xmlns:a16="http://schemas.microsoft.com/office/drawing/2014/main" id="{05BB4820-1515-4CCE-82B7-DF0586220519}"/>
              </a:ext>
            </a:extLst>
          </p:cNvPr>
          <p:cNvSpPr/>
          <p:nvPr/>
        </p:nvSpPr>
        <p:spPr bwMode="auto">
          <a:xfrm>
            <a:off x="0" y="980595"/>
            <a:ext cx="1619761" cy="461665"/>
          </a:xfrm>
          <a:prstGeom prst="roundRect">
            <a:avLst>
              <a:gd name="adj" fmla="val 2440"/>
            </a:avLst>
          </a:prstGeom>
          <a:solidFill>
            <a:srgbClr val="6E87F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In 2020</a:t>
            </a:r>
          </a:p>
        </p:txBody>
      </p:sp>
      <p:sp>
        <p:nvSpPr>
          <p:cNvPr id="24" name="Rounded Rectangle 19">
            <a:extLst>
              <a:ext uri="{FF2B5EF4-FFF2-40B4-BE49-F238E27FC236}">
                <a16:creationId xmlns:a16="http://schemas.microsoft.com/office/drawing/2014/main" id="{4259036A-1FF0-4821-BE27-A1EF43B7F3A7}"/>
              </a:ext>
            </a:extLst>
          </p:cNvPr>
          <p:cNvSpPr/>
          <p:nvPr/>
        </p:nvSpPr>
        <p:spPr bwMode="auto">
          <a:xfrm>
            <a:off x="0" y="1608062"/>
            <a:ext cx="5223225" cy="461665"/>
          </a:xfrm>
          <a:prstGeom prst="roundRect">
            <a:avLst>
              <a:gd name="adj" fmla="val 2440"/>
            </a:avLst>
          </a:prstGeom>
          <a:solidFill>
            <a:srgbClr val="7172EE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   At the End of September 2021 :</a:t>
            </a:r>
            <a:endParaRPr lang="fr-FR" sz="2400" b="1" dirty="0">
              <a:solidFill>
                <a:prstClr val="white"/>
              </a:solidFill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D1D256E-4008-43C0-8714-515272F8BF09}"/>
              </a:ext>
            </a:extLst>
          </p:cNvPr>
          <p:cNvCxnSpPr>
            <a:cxnSpLocks/>
          </p:cNvCxnSpPr>
          <p:nvPr/>
        </p:nvCxnSpPr>
        <p:spPr>
          <a:xfrm>
            <a:off x="2903098" y="4193879"/>
            <a:ext cx="1204198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30F8606-95EC-42F4-ABFC-A6A966ADBEC2}"/>
              </a:ext>
            </a:extLst>
          </p:cNvPr>
          <p:cNvCxnSpPr>
            <a:cxnSpLocks/>
          </p:cNvCxnSpPr>
          <p:nvPr/>
        </p:nvCxnSpPr>
        <p:spPr>
          <a:xfrm>
            <a:off x="4329047" y="4965636"/>
            <a:ext cx="1204198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6C89967-E7C9-4416-BD72-09382DE56431}"/>
              </a:ext>
            </a:extLst>
          </p:cNvPr>
          <p:cNvCxnSpPr/>
          <p:nvPr/>
        </p:nvCxnSpPr>
        <p:spPr>
          <a:xfrm>
            <a:off x="2903098" y="4193879"/>
            <a:ext cx="0" cy="28561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61DD9BC8-076B-4206-B687-92213F444460}"/>
              </a:ext>
            </a:extLst>
          </p:cNvPr>
          <p:cNvCxnSpPr/>
          <p:nvPr/>
        </p:nvCxnSpPr>
        <p:spPr>
          <a:xfrm>
            <a:off x="5510967" y="4697352"/>
            <a:ext cx="0" cy="28561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A231E82F-D7CD-4D9F-A2B5-F81F57883B14}"/>
              </a:ext>
            </a:extLst>
          </p:cNvPr>
          <p:cNvSpPr txBox="1"/>
          <p:nvPr/>
        </p:nvSpPr>
        <p:spPr>
          <a:xfrm>
            <a:off x="3101098" y="4299489"/>
            <a:ext cx="2621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35 Investment </a:t>
            </a:r>
            <a:r>
              <a:rPr lang="fr-FR" b="1" dirty="0" err="1">
                <a:solidFill>
                  <a:schemeClr val="bg1"/>
                </a:solidFill>
              </a:rPr>
              <a:t>Projects</a:t>
            </a:r>
            <a:endParaRPr lang="fr-FR" b="1" dirty="0">
              <a:solidFill>
                <a:schemeClr val="bg1"/>
              </a:solidFill>
            </a:endParaRPr>
          </a:p>
          <a:p>
            <a:r>
              <a:rPr lang="fr-FR" b="1" dirty="0">
                <a:solidFill>
                  <a:schemeClr val="bg1"/>
                </a:solidFill>
              </a:rPr>
              <a:t>+ 3000 Jobs</a:t>
            </a:r>
          </a:p>
        </p:txBody>
      </p:sp>
      <p:pic>
        <p:nvPicPr>
          <p:cNvPr id="31" name="Picture 6" descr="Autocollant Drapeau allemand rond bouton - ref.d12759 | MPA Déco">
            <a:extLst>
              <a:ext uri="{FF2B5EF4-FFF2-40B4-BE49-F238E27FC236}">
                <a16:creationId xmlns:a16="http://schemas.microsoft.com/office/drawing/2014/main" id="{C11EC35B-E407-4E3F-A21F-432997BC9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098" y="4434081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B662F8C9-B416-4D04-866E-8A001779FEB8}"/>
              </a:ext>
            </a:extLst>
          </p:cNvPr>
          <p:cNvSpPr txBox="1"/>
          <p:nvPr/>
        </p:nvSpPr>
        <p:spPr>
          <a:xfrm>
            <a:off x="2976348" y="5002918"/>
            <a:ext cx="21140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solidFill>
                  <a:prstClr val="white"/>
                </a:solidFill>
                <a:latin typeface="Calibri" panose="020F0502020204030204" pitchFamily="34" charset="0"/>
              </a:rPr>
              <a:t>At the End of September 2021 </a:t>
            </a:r>
            <a:endParaRPr lang="fr-FR" sz="1100" i="1" dirty="0"/>
          </a:p>
        </p:txBody>
      </p:sp>
    </p:spTree>
    <p:extLst>
      <p:ext uri="{BB962C8B-B14F-4D97-AF65-F5344CB8AC3E}">
        <p14:creationId xmlns:p14="http://schemas.microsoft.com/office/powerpoint/2010/main" val="237432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32000" decel="5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32000" decel="5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1836EB9-266C-44D4-89B4-4BBBA2045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E52742F-7EF7-4469-BD8B-442DEE7F7C4E}"/>
              </a:ext>
            </a:extLst>
          </p:cNvPr>
          <p:cNvSpPr txBox="1"/>
          <p:nvPr/>
        </p:nvSpPr>
        <p:spPr>
          <a:xfrm>
            <a:off x="651164" y="1720815"/>
            <a:ext cx="3408219" cy="32932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fr-FR" b="1" dirty="0">
              <a:solidFill>
                <a:srgbClr val="002060"/>
              </a:solidFill>
            </a:endParaRPr>
          </a:p>
          <a:p>
            <a:r>
              <a:rPr lang="fr-FR" b="1" dirty="0">
                <a:solidFill>
                  <a:srgbClr val="002060"/>
                </a:solidFill>
              </a:rPr>
              <a:t>1- FRANCE (319,5 MTND)</a:t>
            </a:r>
          </a:p>
          <a:p>
            <a:endParaRPr lang="fr-FR" b="1" dirty="0">
              <a:solidFill>
                <a:srgbClr val="002060"/>
              </a:solidFill>
            </a:endParaRPr>
          </a:p>
          <a:p>
            <a:r>
              <a:rPr lang="fr-FR" b="1" dirty="0">
                <a:solidFill>
                  <a:srgbClr val="002060"/>
                </a:solidFill>
              </a:rPr>
              <a:t>2- ITALY (127,2 MTND)</a:t>
            </a:r>
          </a:p>
          <a:p>
            <a:endParaRPr lang="fr-FR" b="1" dirty="0">
              <a:solidFill>
                <a:srgbClr val="002060"/>
              </a:solidFill>
            </a:endParaRPr>
          </a:p>
          <a:p>
            <a:r>
              <a:rPr lang="fr-FR" b="1" dirty="0">
                <a:solidFill>
                  <a:srgbClr val="002060"/>
                </a:solidFill>
              </a:rPr>
              <a:t>3- SPAIN (74,8 MTND)</a:t>
            </a:r>
          </a:p>
          <a:p>
            <a:endParaRPr lang="fr-FR" b="1" dirty="0">
              <a:solidFill>
                <a:srgbClr val="002060"/>
              </a:solidFill>
            </a:endParaRPr>
          </a:p>
          <a:p>
            <a:r>
              <a:rPr lang="fr-FR" b="1" dirty="0">
                <a:solidFill>
                  <a:srgbClr val="002060"/>
                </a:solidFill>
              </a:rPr>
              <a:t>4- JAPAN (67,1 MTND)</a:t>
            </a:r>
          </a:p>
          <a:p>
            <a:endParaRPr lang="fr-FR" b="1" dirty="0">
              <a:solidFill>
                <a:srgbClr val="002060"/>
              </a:solidFill>
            </a:endParaRPr>
          </a:p>
          <a:p>
            <a:r>
              <a:rPr lang="fr-FR" b="1" dirty="0">
                <a:solidFill>
                  <a:srgbClr val="002060"/>
                </a:solidFill>
              </a:rPr>
              <a:t>5- GERMANY (63,4 MTND)</a:t>
            </a:r>
          </a:p>
          <a:p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9F42CE-A107-43CF-B67F-5D744E45CDEF}"/>
              </a:ext>
            </a:extLst>
          </p:cNvPr>
          <p:cNvSpPr txBox="1"/>
          <p:nvPr/>
        </p:nvSpPr>
        <p:spPr>
          <a:xfrm>
            <a:off x="-1" y="131327"/>
            <a:ext cx="6539346" cy="7232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TOP 5</a:t>
            </a:r>
            <a:r>
              <a:rPr lang="fr-FR" sz="3200" b="1" dirty="0">
                <a:solidFill>
                  <a:srgbClr val="002060"/>
                </a:solidFill>
              </a:rPr>
              <a:t> PAYS D’ORIGINE IDE</a:t>
            </a:r>
          </a:p>
          <a:p>
            <a:endParaRPr lang="fr-FR" sz="900" dirty="0">
              <a:solidFill>
                <a:srgbClr val="00206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0EDE13-A3E8-415F-ADDA-BEA5692D06EB}"/>
              </a:ext>
            </a:extLst>
          </p:cNvPr>
          <p:cNvSpPr txBox="1"/>
          <p:nvPr/>
        </p:nvSpPr>
        <p:spPr>
          <a:xfrm>
            <a:off x="-2" y="131327"/>
            <a:ext cx="6539345" cy="6242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rtl="1">
              <a:lnSpc>
                <a:spcPct val="150000"/>
              </a:lnSpc>
            </a:pPr>
            <a:r>
              <a:rPr lang="fr-FR" sz="2600" b="1" dirty="0">
                <a:solidFill>
                  <a:srgbClr val="C00000"/>
                </a:solidFill>
                <a:latin typeface="Roboto-Light"/>
              </a:rPr>
              <a:t>GERMANY</a:t>
            </a:r>
            <a:r>
              <a:rPr lang="fr-FR" sz="2600" b="1" dirty="0">
                <a:solidFill>
                  <a:srgbClr val="002060"/>
                </a:solidFill>
                <a:latin typeface="Roboto-Light"/>
              </a:rPr>
              <a:t> IS AMOUNG </a:t>
            </a:r>
            <a:r>
              <a:rPr lang="fr-FR" sz="2600" b="1" dirty="0">
                <a:solidFill>
                  <a:srgbClr val="C00000"/>
                </a:solidFill>
                <a:latin typeface="Roboto-Light"/>
              </a:rPr>
              <a:t>TOP 5</a:t>
            </a:r>
            <a:endParaRPr lang="ar-TN" sz="2600" b="1" dirty="0">
              <a:solidFill>
                <a:srgbClr val="C00000"/>
              </a:solidFill>
              <a:latin typeface="Roboto-Ligh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0B087E7-79BE-4486-82D2-CE0ECF399180}"/>
              </a:ext>
            </a:extLst>
          </p:cNvPr>
          <p:cNvSpPr txBox="1"/>
          <p:nvPr/>
        </p:nvSpPr>
        <p:spPr>
          <a:xfrm>
            <a:off x="-4" y="714376"/>
            <a:ext cx="6539347" cy="88133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rtl="1">
              <a:lnSpc>
                <a:spcPct val="150000"/>
              </a:lnSpc>
            </a:pPr>
            <a:r>
              <a:rPr lang="fr-FR" sz="2000" b="1" dirty="0">
                <a:solidFill>
                  <a:schemeClr val="bg1"/>
                </a:solidFill>
                <a:latin typeface="Roboto-Light"/>
              </a:rPr>
              <a:t>OF LEADING ISSUING COUNTRIES OF FDI </a:t>
            </a:r>
            <a:r>
              <a:rPr lang="fr-FR" sz="1600" b="1" i="1" dirty="0">
                <a:solidFill>
                  <a:schemeClr val="bg1"/>
                </a:solidFill>
                <a:latin typeface="Roboto-Light"/>
              </a:rPr>
              <a:t>(First 9 </a:t>
            </a:r>
            <a:r>
              <a:rPr lang="fr-FR" sz="1600" b="1" i="1" dirty="0" err="1">
                <a:solidFill>
                  <a:schemeClr val="bg1"/>
                </a:solidFill>
                <a:latin typeface="Roboto-Light"/>
              </a:rPr>
              <a:t>Months</a:t>
            </a:r>
            <a:r>
              <a:rPr lang="fr-FR" sz="1600" b="1" i="1" dirty="0">
                <a:solidFill>
                  <a:schemeClr val="bg1"/>
                </a:solidFill>
                <a:latin typeface="Roboto-Light"/>
              </a:rPr>
              <a:t> of 2021)</a:t>
            </a:r>
            <a:endParaRPr lang="ar-TN" b="1" i="1" dirty="0">
              <a:solidFill>
                <a:schemeClr val="bg1"/>
              </a:solidFill>
              <a:latin typeface="Roboto-Light"/>
            </a:endParaRPr>
          </a:p>
        </p:txBody>
      </p:sp>
      <p:sp>
        <p:nvSpPr>
          <p:cNvPr id="9" name="Block Arc 24">
            <a:extLst>
              <a:ext uri="{FF2B5EF4-FFF2-40B4-BE49-F238E27FC236}">
                <a16:creationId xmlns:a16="http://schemas.microsoft.com/office/drawing/2014/main" id="{660004A4-B7D5-4D49-949F-F83C321FFA79}"/>
              </a:ext>
            </a:extLst>
          </p:cNvPr>
          <p:cNvSpPr/>
          <p:nvPr/>
        </p:nvSpPr>
        <p:spPr>
          <a:xfrm rot="15962398">
            <a:off x="832128" y="3773545"/>
            <a:ext cx="459914" cy="1306278"/>
          </a:xfrm>
          <a:prstGeom prst="blockArc">
            <a:avLst>
              <a:gd name="adj1" fmla="val 10800000"/>
              <a:gd name="adj2" fmla="val 4633760"/>
              <a:gd name="adj3" fmla="val 2444"/>
            </a:avLst>
          </a:prstGeom>
          <a:gradFill>
            <a:gsLst>
              <a:gs pos="100000">
                <a:srgbClr val="282876"/>
              </a:gs>
              <a:gs pos="0">
                <a:srgbClr val="BC1250"/>
              </a:gs>
            </a:gsLst>
            <a:lin ang="5400000" scaled="1"/>
          </a:gra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9811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306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4D5F698F-82F3-4095-B86A-8D12932B99B2}"/>
              </a:ext>
            </a:extLst>
          </p:cNvPr>
          <p:cNvGrpSpPr/>
          <p:nvPr/>
        </p:nvGrpSpPr>
        <p:grpSpPr>
          <a:xfrm rot="5400000">
            <a:off x="7158276" y="-2377656"/>
            <a:ext cx="1531990" cy="9846321"/>
            <a:chOff x="3310025" y="222025"/>
            <a:chExt cx="969153" cy="5261161"/>
          </a:xfrm>
        </p:grpSpPr>
        <p:sp>
          <p:nvSpPr>
            <p:cNvPr id="5" name="TextBox 26">
              <a:extLst>
                <a:ext uri="{FF2B5EF4-FFF2-40B4-BE49-F238E27FC236}">
                  <a16:creationId xmlns:a16="http://schemas.microsoft.com/office/drawing/2014/main" id="{6416AE21-0730-4D57-8622-9787941C1F9C}"/>
                </a:ext>
              </a:extLst>
            </p:cNvPr>
            <p:cNvSpPr txBox="1"/>
            <p:nvPr/>
          </p:nvSpPr>
          <p:spPr>
            <a:xfrm rot="16200000">
              <a:off x="854677" y="2677373"/>
              <a:ext cx="5261161" cy="350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FDI Landscape in Tunisia: Key Figures</a:t>
              </a:r>
            </a:p>
          </p:txBody>
        </p:sp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57F280A4-FF33-4A05-A1F7-D1B3A9A697E8}"/>
                </a:ext>
              </a:extLst>
            </p:cNvPr>
            <p:cNvSpPr txBox="1"/>
            <p:nvPr/>
          </p:nvSpPr>
          <p:spPr>
            <a:xfrm rot="16200000">
              <a:off x="1581307" y="2785312"/>
              <a:ext cx="5045278" cy="350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Major Assets of 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Tunisia</a:t>
              </a:r>
            </a:p>
          </p:txBody>
        </p:sp>
      </p:grpSp>
      <p:sp>
        <p:nvSpPr>
          <p:cNvPr id="7" name="TextBox 26">
            <a:extLst>
              <a:ext uri="{FF2B5EF4-FFF2-40B4-BE49-F238E27FC236}">
                <a16:creationId xmlns:a16="http://schemas.microsoft.com/office/drawing/2014/main" id="{0B61AFD0-3E1A-4079-8441-89B99B3DE28E}"/>
              </a:ext>
            </a:extLst>
          </p:cNvPr>
          <p:cNvSpPr txBox="1"/>
          <p:nvPr/>
        </p:nvSpPr>
        <p:spPr>
          <a:xfrm>
            <a:off x="3052395" y="4624474"/>
            <a:ext cx="93910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 in Tunisia Agency Missions</a:t>
            </a:r>
          </a:p>
        </p:txBody>
      </p:sp>
      <p:sp>
        <p:nvSpPr>
          <p:cNvPr id="8" name="TextBox 36">
            <a:extLst>
              <a:ext uri="{FF2B5EF4-FFF2-40B4-BE49-F238E27FC236}">
                <a16:creationId xmlns:a16="http://schemas.microsoft.com/office/drawing/2014/main" id="{EA2693F8-D56D-4D9E-8CFD-FB346A952B8D}"/>
              </a:ext>
            </a:extLst>
          </p:cNvPr>
          <p:cNvSpPr txBox="1"/>
          <p:nvPr/>
        </p:nvSpPr>
        <p:spPr>
          <a:xfrm>
            <a:off x="3001115" y="3696183"/>
            <a:ext cx="98463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Business Opportunities in Tunisia</a:t>
            </a:r>
          </a:p>
        </p:txBody>
      </p:sp>
      <p:sp>
        <p:nvSpPr>
          <p:cNvPr id="9" name="TextBox 49">
            <a:extLst>
              <a:ext uri="{FF2B5EF4-FFF2-40B4-BE49-F238E27FC236}">
                <a16:creationId xmlns:a16="http://schemas.microsoft.com/office/drawing/2014/main" id="{6B29F450-6064-48FC-BF01-FC2F378C8445}"/>
              </a:ext>
            </a:extLst>
          </p:cNvPr>
          <p:cNvSpPr txBox="1"/>
          <p:nvPr/>
        </p:nvSpPr>
        <p:spPr>
          <a:xfrm>
            <a:off x="3186298" y="195218"/>
            <a:ext cx="54591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SUMMARY</a:t>
            </a:r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9BDD5896-CB63-4958-8A14-46D6E2FF0B66}"/>
              </a:ext>
            </a:extLst>
          </p:cNvPr>
          <p:cNvSpPr/>
          <p:nvPr/>
        </p:nvSpPr>
        <p:spPr bwMode="auto">
          <a:xfrm>
            <a:off x="2345685" y="1794122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1" name="Freeform 36">
            <a:extLst>
              <a:ext uri="{FF2B5EF4-FFF2-40B4-BE49-F238E27FC236}">
                <a16:creationId xmlns:a16="http://schemas.microsoft.com/office/drawing/2014/main" id="{89CA94E5-EE65-4914-A97B-E384498ACDF7}"/>
              </a:ext>
            </a:extLst>
          </p:cNvPr>
          <p:cNvSpPr/>
          <p:nvPr/>
        </p:nvSpPr>
        <p:spPr bwMode="auto">
          <a:xfrm>
            <a:off x="2345685" y="2747415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" name="Freeform 36">
            <a:extLst>
              <a:ext uri="{FF2B5EF4-FFF2-40B4-BE49-F238E27FC236}">
                <a16:creationId xmlns:a16="http://schemas.microsoft.com/office/drawing/2014/main" id="{1D1D71D4-531E-486E-A69C-AFD8A2A8A152}"/>
              </a:ext>
            </a:extLst>
          </p:cNvPr>
          <p:cNvSpPr/>
          <p:nvPr/>
        </p:nvSpPr>
        <p:spPr bwMode="auto">
          <a:xfrm>
            <a:off x="2345685" y="3640997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3" name="Freeform 36">
            <a:extLst>
              <a:ext uri="{FF2B5EF4-FFF2-40B4-BE49-F238E27FC236}">
                <a16:creationId xmlns:a16="http://schemas.microsoft.com/office/drawing/2014/main" id="{61528407-A9E4-4DA5-94AB-16961DDEDBBB}"/>
              </a:ext>
            </a:extLst>
          </p:cNvPr>
          <p:cNvSpPr/>
          <p:nvPr/>
        </p:nvSpPr>
        <p:spPr bwMode="auto">
          <a:xfrm>
            <a:off x="2345685" y="4619430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721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A7AC605B-0B06-460D-A863-5E97561FB5D7}"/>
              </a:ext>
            </a:extLst>
          </p:cNvPr>
          <p:cNvSpPr/>
          <p:nvPr/>
        </p:nvSpPr>
        <p:spPr>
          <a:xfrm>
            <a:off x="3432508" y="1375024"/>
            <a:ext cx="4866009" cy="3546167"/>
          </a:xfrm>
          <a:prstGeom prst="triangle">
            <a:avLst>
              <a:gd name="adj" fmla="val 5020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Image drapeau tunisien - Country flags">
            <a:extLst>
              <a:ext uri="{FF2B5EF4-FFF2-40B4-BE49-F238E27FC236}">
                <a16:creationId xmlns:a16="http://schemas.microsoft.com/office/drawing/2014/main" id="{51D9C135-2DB4-410E-B49B-4DDC21557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314" y="747345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A24FAEF4-B58D-4275-BF1E-B86EBC634BF2}"/>
              </a:ext>
            </a:extLst>
          </p:cNvPr>
          <p:cNvCxnSpPr>
            <a:cxnSpLocks/>
          </p:cNvCxnSpPr>
          <p:nvPr/>
        </p:nvCxnSpPr>
        <p:spPr>
          <a:xfrm flipV="1">
            <a:off x="3302624" y="1502691"/>
            <a:ext cx="2261541" cy="33200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D3554C04-96B4-4786-81C2-33581887740B}"/>
              </a:ext>
            </a:extLst>
          </p:cNvPr>
          <p:cNvCxnSpPr>
            <a:cxnSpLocks/>
          </p:cNvCxnSpPr>
          <p:nvPr/>
        </p:nvCxnSpPr>
        <p:spPr>
          <a:xfrm>
            <a:off x="6103526" y="1467345"/>
            <a:ext cx="2194991" cy="31935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216F59D8-E677-438D-A748-4626F31EF3A2}"/>
              </a:ext>
            </a:extLst>
          </p:cNvPr>
          <p:cNvSpPr txBox="1"/>
          <p:nvPr/>
        </p:nvSpPr>
        <p:spPr>
          <a:xfrm>
            <a:off x="4147573" y="2863764"/>
            <a:ext cx="34791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248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Triangular Cooperation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Germany-Tunisia-Africa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248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offers itself to the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lang="en-US" sz="1600" b="1" dirty="0">
                <a:solidFill>
                  <a:srgbClr val="32485F"/>
                </a:solidFill>
                <a:latin typeface="Calibri"/>
              </a:rPr>
              <a:t>German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248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companies targeting the African market through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TUNISIA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A00F12-753F-4C91-9A7A-9D2C67F1A287}"/>
              </a:ext>
            </a:extLst>
          </p:cNvPr>
          <p:cNvSpPr txBox="1"/>
          <p:nvPr/>
        </p:nvSpPr>
        <p:spPr>
          <a:xfrm>
            <a:off x="7800481" y="3555375"/>
            <a:ext cx="248627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Tunisia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officially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integrated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D7DB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AfCFTA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D7DB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 July 2020     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85825" algn="l"/>
              </a:tabLst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D7DB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8E6FC88-E896-4C07-A4A4-ABB7AD806F80}"/>
              </a:ext>
            </a:extLst>
          </p:cNvPr>
          <p:cNvSpPr txBox="1"/>
          <p:nvPr/>
        </p:nvSpPr>
        <p:spPr>
          <a:xfrm>
            <a:off x="1519195" y="1239725"/>
            <a:ext cx="36430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D7DB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 geostrategic position in the Med Area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at just an hour flight to Europe and less than three hours flight from Middle East Cities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6CFD834-08E0-4CF3-BD7B-BCC6FAE2A5C5}"/>
              </a:ext>
            </a:extLst>
          </p:cNvPr>
          <p:cNvSpPr txBox="1"/>
          <p:nvPr/>
        </p:nvSpPr>
        <p:spPr>
          <a:xfrm>
            <a:off x="1452022" y="2185554"/>
            <a:ext cx="32413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D7DB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 advanced partner status with the European Union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with a Deep and Comprehensive Free Trade Agreement (DCFTA) in Progress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87F91C0-CCBA-4199-BE54-8548773C969E}"/>
              </a:ext>
            </a:extLst>
          </p:cNvPr>
          <p:cNvSpPr txBox="1"/>
          <p:nvPr/>
        </p:nvSpPr>
        <p:spPr>
          <a:xfrm>
            <a:off x="1354312" y="3291592"/>
            <a:ext cx="28359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D7DB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Free trade agreement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with Morocco, Egypt and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Jordan (AGADIR), and with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Turkey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CB1AF27-5C51-43AB-B25B-9DC67C63FB81}"/>
              </a:ext>
            </a:extLst>
          </p:cNvPr>
          <p:cNvSpPr txBox="1"/>
          <p:nvPr/>
        </p:nvSpPr>
        <p:spPr>
          <a:xfrm>
            <a:off x="6473024" y="1303267"/>
            <a:ext cx="3619641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D7DB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Member of COMESA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a common Market for Eastern and Southern Africa with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71AB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625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Millions consumer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0AC6BDA-1F45-415F-B016-B65C4D29657E}"/>
              </a:ext>
            </a:extLst>
          </p:cNvPr>
          <p:cNvSpPr txBox="1"/>
          <p:nvPr/>
        </p:nvSpPr>
        <p:spPr>
          <a:xfrm>
            <a:off x="7147519" y="2269353"/>
            <a:ext cx="29451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D7DB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Ongoing discussion to join The Economic Community of West African States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(ECOWAS) with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71AB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325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millions consumers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6FC5436-4E3A-48DB-A9FD-F465B44D080F}"/>
              </a:ext>
            </a:extLst>
          </p:cNvPr>
          <p:cNvSpPr txBox="1"/>
          <p:nvPr/>
        </p:nvSpPr>
        <p:spPr>
          <a:xfrm>
            <a:off x="3896942" y="5132341"/>
            <a:ext cx="482307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 regional and international Integration including </a:t>
            </a:r>
          </a:p>
          <a:p>
            <a:pPr marL="180000" marR="0" lvl="0" indent="-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71AB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agreements on double taxation and </a:t>
            </a:r>
          </a:p>
          <a:p>
            <a:pPr marL="180000" marR="0" lvl="0" indent="-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71AB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54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bilateral agreements to promote and protect investments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1FF15036-0900-469C-8042-5D7F9197DE67}"/>
              </a:ext>
            </a:extLst>
          </p:cNvPr>
          <p:cNvSpPr txBox="1"/>
          <p:nvPr/>
        </p:nvSpPr>
        <p:spPr>
          <a:xfrm>
            <a:off x="2521025" y="156821"/>
            <a:ext cx="7149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TUNISIA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The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Access Point to the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African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Market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497" y="4471191"/>
            <a:ext cx="900000" cy="9000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353" y="1206931"/>
            <a:ext cx="897000" cy="8280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2666" y="2273781"/>
            <a:ext cx="795375" cy="828000"/>
          </a:xfrm>
          <a:prstGeom prst="rect">
            <a:avLst/>
          </a:prstGeom>
        </p:spPr>
      </p:pic>
      <p:pic>
        <p:nvPicPr>
          <p:cNvPr id="20" name="Picture 6" descr="Autocollant Drapeau allemand rond bouton - ref.d12759 | MPA Déco">
            <a:extLst>
              <a:ext uri="{FF2B5EF4-FFF2-40B4-BE49-F238E27FC236}">
                <a16:creationId xmlns:a16="http://schemas.microsoft.com/office/drawing/2014/main" id="{E8CF13B8-104B-4942-A531-6D3EA23A1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17" y="4777704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641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atem Essoussi - Directeur principal - FIPA-TUNISIA | LinkedIn">
            <a:extLst>
              <a:ext uri="{FF2B5EF4-FFF2-40B4-BE49-F238E27FC236}">
                <a16:creationId xmlns:a16="http://schemas.microsoft.com/office/drawing/2014/main" id="{F94BF445-FC97-4199-96EB-1A759A40C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1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40CEB70-F6E9-4F52-8E45-883B55A5E8D3}"/>
              </a:ext>
            </a:extLst>
          </p:cNvPr>
          <p:cNvSpPr txBox="1"/>
          <p:nvPr/>
        </p:nvSpPr>
        <p:spPr>
          <a:xfrm>
            <a:off x="340297" y="2847462"/>
            <a:ext cx="5384230" cy="892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About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1 200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vocational training institutions in more than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370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specialties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3CF81F1-5FCD-4C67-A964-C07A33D531BA}"/>
              </a:ext>
            </a:extLst>
          </p:cNvPr>
          <p:cNvSpPr txBox="1"/>
          <p:nvPr/>
        </p:nvSpPr>
        <p:spPr>
          <a:xfrm>
            <a:off x="340296" y="4030717"/>
            <a:ext cx="538423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096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20 000 </a:t>
            </a:r>
            <a:r>
              <a:rPr kumimoji="0" lang="fr-FR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ank A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researchers</a:t>
            </a:r>
            <a:r>
              <a:rPr kumimoji="0" lang="fr-FR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5C74477-A2CC-4EAF-BE7F-FBF076C2D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915"/>
            <a:ext cx="5638801" cy="113877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Pool of International Level Talents </a:t>
            </a:r>
            <a:r>
              <a:rPr kumimoji="0" lang="fr-FR" alt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…</a:t>
            </a:r>
            <a:endParaRPr kumimoji="0" lang="en-US" alt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8FC1BF8-04BA-4EC3-835B-F35D5A2FCCE5}"/>
              </a:ext>
            </a:extLst>
          </p:cNvPr>
          <p:cNvSpPr txBox="1"/>
          <p:nvPr/>
        </p:nvSpPr>
        <p:spPr>
          <a:xfrm>
            <a:off x="7356764" y="3794777"/>
            <a:ext cx="4114799" cy="18774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greatest concentration of researchers among Arab and African countries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Source: Bloomberg Innovation Index, 2019</a:t>
            </a:r>
          </a:p>
        </p:txBody>
      </p:sp>
      <p:pic>
        <p:nvPicPr>
          <p:cNvPr id="1028" name="Picture 4" descr="Photo guillemets de l'album Brushes">
            <a:extLst>
              <a:ext uri="{FF2B5EF4-FFF2-40B4-BE49-F238E27FC236}">
                <a16:creationId xmlns:a16="http://schemas.microsoft.com/office/drawing/2014/main" id="{2B4D7CD1-4C8A-4813-B741-2CC9B11DD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669181" y="4733495"/>
            <a:ext cx="648000" cy="58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Photo guillemets de l'album Brushes">
            <a:extLst>
              <a:ext uri="{FF2B5EF4-FFF2-40B4-BE49-F238E27FC236}">
                <a16:creationId xmlns:a16="http://schemas.microsoft.com/office/drawing/2014/main" id="{ADF8B472-3FD3-43BC-A25D-0B0BC9A75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764" y="3909435"/>
            <a:ext cx="648000" cy="58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5C910CD-F1A6-4921-81B5-D69829E70A62}"/>
              </a:ext>
            </a:extLst>
          </p:cNvPr>
          <p:cNvSpPr/>
          <p:nvPr/>
        </p:nvSpPr>
        <p:spPr>
          <a:xfrm>
            <a:off x="89466" y="60887"/>
            <a:ext cx="501662" cy="44166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5" name="Rectangle 60">
            <a:extLst>
              <a:ext uri="{FF2B5EF4-FFF2-40B4-BE49-F238E27FC236}">
                <a16:creationId xmlns:a16="http://schemas.microsoft.com/office/drawing/2014/main" id="{B8550D84-F269-49AE-938E-5205DA527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297" y="2017259"/>
            <a:ext cx="5384230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</a:t>
            </a:r>
            <a:r>
              <a:rPr kumimoji="0" lang="en-GB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65 000 </a:t>
            </a:r>
            <a:r>
              <a:rPr kumimoji="0" lang="en-GB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graduates per year</a:t>
            </a:r>
          </a:p>
        </p:txBody>
      </p:sp>
    </p:spTree>
    <p:extLst>
      <p:ext uri="{BB962C8B-B14F-4D97-AF65-F5344CB8AC3E}">
        <p14:creationId xmlns:p14="http://schemas.microsoft.com/office/powerpoint/2010/main" val="2808535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atem Essoussi - Directeur principal - FIPA-TUNISIA | LinkedIn">
            <a:extLst>
              <a:ext uri="{FF2B5EF4-FFF2-40B4-BE49-F238E27FC236}">
                <a16:creationId xmlns:a16="http://schemas.microsoft.com/office/drawing/2014/main" id="{F94BF445-FC97-4199-96EB-1A759A40C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95"/>
            <a:ext cx="12192000" cy="691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1329207F-9200-4F01-AF3F-7A7E21164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490730"/>
            <a:ext cx="5891595" cy="1011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300" b="1" i="0" u="none" strike="noStrike" kern="1200" cap="none" spc="0" normalizeH="0" baseline="0" noProof="0" dirty="0">
              <a:ln>
                <a:noFill/>
              </a:ln>
              <a:solidFill>
                <a:srgbClr val="14457D">
                  <a:lumMod val="75000"/>
                </a:srgbClr>
              </a:solidFill>
              <a:effectLst/>
              <a:uLnTx/>
              <a:uFillTx/>
              <a:latin typeface="Calibri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… </a:t>
            </a:r>
            <a:r>
              <a:rPr kumimoji="0" lang="fr-FR" alt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With</a:t>
            </a: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fr-FR" alt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Competitive</a:t>
            </a: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fr-FR" alt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Costs</a:t>
            </a: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…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14457D">
                  <a:lumMod val="75000"/>
                </a:srgbClr>
              </a:solidFill>
              <a:effectLst/>
              <a:uLnTx/>
              <a:uFillTx/>
              <a:latin typeface="Calibri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A6953B-2CAE-4F67-8F0C-3FADAAF637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64"/>
          <a:stretch>
            <a:fillRect/>
          </a:stretch>
        </p:blipFill>
        <p:spPr>
          <a:xfrm>
            <a:off x="1075801" y="2186710"/>
            <a:ext cx="5205766" cy="2585322"/>
          </a:xfrm>
          <a:prstGeom prst="rect">
            <a:avLst/>
          </a:prstGeom>
          <a:solidFill>
            <a:schemeClr val="bg1"/>
          </a:solidFill>
          <a:ln cap="flat"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2B113E-A468-438C-89D1-C233E08D47E3}"/>
              </a:ext>
            </a:extLst>
          </p:cNvPr>
          <p:cNvSpPr txBox="1"/>
          <p:nvPr/>
        </p:nvSpPr>
        <p:spPr>
          <a:xfrm>
            <a:off x="7020130" y="2186711"/>
            <a:ext cx="817016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Morocco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</a:defRPr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Czech Republic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Poland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Romania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TUNISIA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9" name="Image 5">
            <a:extLst>
              <a:ext uri="{FF2B5EF4-FFF2-40B4-BE49-F238E27FC236}">
                <a16:creationId xmlns:a16="http://schemas.microsoft.com/office/drawing/2014/main" id="{0837ABB7-9B0E-45A9-93A2-3D3FFB223E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328" b="-1186"/>
          <a:stretch>
            <a:fillRect/>
          </a:stretch>
        </p:blipFill>
        <p:spPr>
          <a:xfrm>
            <a:off x="7772911" y="2186710"/>
            <a:ext cx="4086580" cy="2585855"/>
          </a:xfrm>
          <a:prstGeom prst="rect">
            <a:avLst/>
          </a:prstGeom>
          <a:solidFill>
            <a:schemeClr val="bg1">
              <a:lumMod val="95000"/>
            </a:schemeClr>
          </a:solidFill>
          <a:ln cap="flat"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D2644D2F-2B99-47CE-A0E9-AFC39432D9E1}"/>
              </a:ext>
            </a:extLst>
          </p:cNvPr>
          <p:cNvSpPr txBox="1"/>
          <p:nvPr/>
        </p:nvSpPr>
        <p:spPr>
          <a:xfrm>
            <a:off x="942061" y="2156464"/>
            <a:ext cx="817016" cy="26161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Morocco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</a:defRPr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Czech Republic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Poland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Romania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TUNISIA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98A95AB-9C80-4718-8464-8665101D10C3}"/>
              </a:ext>
            </a:extLst>
          </p:cNvPr>
          <p:cNvSpPr txBox="1"/>
          <p:nvPr/>
        </p:nvSpPr>
        <p:spPr>
          <a:xfrm>
            <a:off x="1187725" y="2044200"/>
            <a:ext cx="4871655" cy="338554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</a:defRPr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PMingLiU" pitchFamily="18"/>
                <a:cs typeface="Arial" pitchFamily="34"/>
              </a:rPr>
              <a:t>Software Development Engineer (unit costs USD)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PMingLiU" pitchFamily="18"/>
              <a:cs typeface="Arial" pitchFamily="34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E0F5D87-0BB5-4EAA-B6DA-28180968202A}"/>
              </a:ext>
            </a:extLst>
          </p:cNvPr>
          <p:cNvSpPr txBox="1"/>
          <p:nvPr/>
        </p:nvSpPr>
        <p:spPr>
          <a:xfrm>
            <a:off x="7182260" y="1965113"/>
            <a:ext cx="4383837" cy="338554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</a:defRPr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PMingLiU" pitchFamily="18"/>
                <a:cs typeface="Arial" pitchFamily="34"/>
              </a:rPr>
              <a:t>R&amp;D Team Leader (unit costs USD)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PMingLiU" pitchFamily="18"/>
              <a:cs typeface="Arial" pitchFamily="34"/>
            </a:endParaRPr>
          </a:p>
        </p:txBody>
      </p:sp>
      <p:sp>
        <p:nvSpPr>
          <p:cNvPr id="11" name="Rectangle 62">
            <a:extLst>
              <a:ext uri="{FF2B5EF4-FFF2-40B4-BE49-F238E27FC236}">
                <a16:creationId xmlns:a16="http://schemas.microsoft.com/office/drawing/2014/main" id="{4BD70F59-F746-46DF-BBFF-735476979CE5}"/>
              </a:ext>
            </a:extLst>
          </p:cNvPr>
          <p:cNvSpPr/>
          <p:nvPr/>
        </p:nvSpPr>
        <p:spPr>
          <a:xfrm>
            <a:off x="4967575" y="5126122"/>
            <a:ext cx="3156874" cy="307777"/>
          </a:xfrm>
          <a:prstGeom prst="rect">
            <a:avLst/>
          </a:prstGeom>
          <a:solidFill>
            <a:schemeClr val="bg1">
              <a:lumMod val="75000"/>
            </a:scheme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</a:defRPr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Source :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fDi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Benchmark 2020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853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eut être une image de texte">
            <a:extLst>
              <a:ext uri="{FF2B5EF4-FFF2-40B4-BE49-F238E27FC236}">
                <a16:creationId xmlns:a16="http://schemas.microsoft.com/office/drawing/2014/main" id="{4BC26100-3649-4512-B0F3-573EC7735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72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70604D-5B89-47D5-8BCB-243A2F3E4DF6}"/>
              </a:ext>
            </a:extLst>
          </p:cNvPr>
          <p:cNvSpPr txBox="1"/>
          <p:nvPr/>
        </p:nvSpPr>
        <p:spPr>
          <a:xfrm>
            <a:off x="0" y="224318"/>
            <a:ext cx="5306291" cy="132343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… </a:t>
            </a:r>
            <a:r>
              <a:rPr kumimoji="0" lang="en-US" alt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Positioning </a:t>
            </a:r>
            <a:r>
              <a:rPr kumimoji="0" lang="en-US" alt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TUNISIA</a:t>
            </a:r>
            <a:r>
              <a:rPr kumimoji="0" lang="en-US" alt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in the </a:t>
            </a:r>
            <a:r>
              <a:rPr kumimoji="0" lang="en-US" alt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TOP 3</a:t>
            </a:r>
            <a:r>
              <a:rPr kumimoji="0" lang="en-US" alt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Rankings</a:t>
            </a:r>
          </a:p>
          <a:p>
            <a:pPr marL="0" marR="0" lvl="0" indent="0" algn="just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Segoe UI Historic" panose="020B0502040204020203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23C0A89-906C-4BD7-965F-312F842624C3}"/>
              </a:ext>
            </a:extLst>
          </p:cNvPr>
          <p:cNvSpPr txBox="1"/>
          <p:nvPr/>
        </p:nvSpPr>
        <p:spPr>
          <a:xfrm>
            <a:off x="2943008" y="3213184"/>
            <a:ext cx="8958832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GB" sz="36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nd</a:t>
            </a:r>
            <a:r>
              <a:rPr kumimoji="0" lang="en-GB" sz="32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FEB01EC-5FBD-481F-9480-43AA7274E459}"/>
              </a:ext>
            </a:extLst>
          </p:cNvPr>
          <p:cNvCxnSpPr>
            <a:cxnSpLocks/>
          </p:cNvCxnSpPr>
          <p:nvPr/>
        </p:nvCxnSpPr>
        <p:spPr>
          <a:xfrm>
            <a:off x="4405646" y="3272226"/>
            <a:ext cx="13168" cy="52824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Oval 53">
            <a:extLst>
              <a:ext uri="{FF2B5EF4-FFF2-40B4-BE49-F238E27FC236}">
                <a16:creationId xmlns:a16="http://schemas.microsoft.com/office/drawing/2014/main" id="{228ACAB1-8311-47FE-90C4-FA0EB0D853DE}"/>
              </a:ext>
            </a:extLst>
          </p:cNvPr>
          <p:cNvSpPr/>
          <p:nvPr/>
        </p:nvSpPr>
        <p:spPr>
          <a:xfrm rot="5400000">
            <a:off x="4486265" y="3358629"/>
            <a:ext cx="267834" cy="2508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968D7AD-2C27-43C1-9314-C14DAD726FA0}"/>
              </a:ext>
            </a:extLst>
          </p:cNvPr>
          <p:cNvSpPr txBox="1"/>
          <p:nvPr/>
        </p:nvSpPr>
        <p:spPr>
          <a:xfrm>
            <a:off x="4836890" y="3213184"/>
            <a:ext cx="6819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terms of Number of Graduates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Science and Engineering Worldwide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 : Global Innovation Index, 2020)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i="1" dirty="0">
              <a:solidFill>
                <a:srgbClr val="0F345E"/>
              </a:solidFill>
              <a:latin typeface="Calibri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1A6C080-5730-457F-BEF6-6FB4795C7DB2}"/>
              </a:ext>
            </a:extLst>
          </p:cNvPr>
          <p:cNvSpPr txBox="1"/>
          <p:nvPr/>
        </p:nvSpPr>
        <p:spPr>
          <a:xfrm>
            <a:off x="2943008" y="4342072"/>
            <a:ext cx="8958832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en-GB" sz="3600" b="1" i="0" u="none" strike="noStrike" kern="1200" cap="none" spc="0" normalizeH="0" baseline="30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rd</a:t>
            </a:r>
            <a:r>
              <a:rPr kumimoji="0" lang="en-GB" sz="32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0F345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F9D0F27-790B-4336-8135-5F2E0C4E26C1}"/>
              </a:ext>
            </a:extLst>
          </p:cNvPr>
          <p:cNvCxnSpPr>
            <a:cxnSpLocks/>
          </p:cNvCxnSpPr>
          <p:nvPr/>
        </p:nvCxnSpPr>
        <p:spPr>
          <a:xfrm>
            <a:off x="4404860" y="4495984"/>
            <a:ext cx="786" cy="523173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Oval 53">
            <a:extLst>
              <a:ext uri="{FF2B5EF4-FFF2-40B4-BE49-F238E27FC236}">
                <a16:creationId xmlns:a16="http://schemas.microsoft.com/office/drawing/2014/main" id="{7CE65693-91E4-4FE1-B3C0-F9480348E011}"/>
              </a:ext>
            </a:extLst>
          </p:cNvPr>
          <p:cNvSpPr/>
          <p:nvPr/>
        </p:nvSpPr>
        <p:spPr>
          <a:xfrm rot="5400000">
            <a:off x="4543089" y="4647864"/>
            <a:ext cx="299190" cy="27298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672993A-0703-407D-8F58-08EAF7347396}"/>
              </a:ext>
            </a:extLst>
          </p:cNvPr>
          <p:cNvSpPr txBox="1"/>
          <p:nvPr/>
        </p:nvSpPr>
        <p:spPr>
          <a:xfrm>
            <a:off x="4881272" y="4597050"/>
            <a:ext cx="6909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Most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innovative Economy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Africa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 : Global Innovation Index, 2020, WIPO)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C023487-D89A-4B6C-BAA5-C2474D3639B4}"/>
              </a:ext>
            </a:extLst>
          </p:cNvPr>
          <p:cNvSpPr txBox="1"/>
          <p:nvPr/>
        </p:nvSpPr>
        <p:spPr>
          <a:xfrm>
            <a:off x="2943008" y="1885951"/>
            <a:ext cx="8958832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GB" sz="36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</a:t>
            </a:r>
            <a:r>
              <a:rPr kumimoji="0" lang="en-GB" sz="32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0F345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E3644A9-74C6-43F7-8B3D-88E4EB7040E2}"/>
              </a:ext>
            </a:extLst>
          </p:cNvPr>
          <p:cNvCxnSpPr>
            <a:cxnSpLocks/>
          </p:cNvCxnSpPr>
          <p:nvPr/>
        </p:nvCxnSpPr>
        <p:spPr>
          <a:xfrm>
            <a:off x="4417242" y="2015566"/>
            <a:ext cx="786" cy="52317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Oval 53">
            <a:extLst>
              <a:ext uri="{FF2B5EF4-FFF2-40B4-BE49-F238E27FC236}">
                <a16:creationId xmlns:a16="http://schemas.microsoft.com/office/drawing/2014/main" id="{B57F61E7-E24F-49AA-94EA-37F90FF7689E}"/>
              </a:ext>
            </a:extLst>
          </p:cNvPr>
          <p:cNvSpPr/>
          <p:nvPr/>
        </p:nvSpPr>
        <p:spPr>
          <a:xfrm rot="5400000">
            <a:off x="4536838" y="2169076"/>
            <a:ext cx="267834" cy="25086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1234E2F-6FB3-4144-9C90-81FA7A546FC7}"/>
              </a:ext>
            </a:extLst>
          </p:cNvPr>
          <p:cNvSpPr txBox="1"/>
          <p:nvPr/>
        </p:nvSpPr>
        <p:spPr>
          <a:xfrm>
            <a:off x="4836890" y="1962895"/>
            <a:ext cx="686191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North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Africa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Scientific &amp;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Technical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Articles –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13th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Worldwide 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(Source : </a:t>
            </a:r>
            <a:r>
              <a:rPr kumimoji="0" lang="en-GB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Indice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Mondial de </a:t>
            </a:r>
            <a:r>
              <a:rPr kumimoji="0" lang="en-GB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l’Innovation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2020)  </a:t>
            </a:r>
          </a:p>
        </p:txBody>
      </p:sp>
    </p:spTree>
    <p:extLst>
      <p:ext uri="{BB962C8B-B14F-4D97-AF65-F5344CB8AC3E}">
        <p14:creationId xmlns:p14="http://schemas.microsoft.com/office/powerpoint/2010/main" val="3601819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4BCF408-8E29-454E-BF4F-87F95336C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0DA49D9-1812-4046-A1CC-3BA02FF29585}"/>
              </a:ext>
            </a:extLst>
          </p:cNvPr>
          <p:cNvSpPr txBox="1"/>
          <p:nvPr/>
        </p:nvSpPr>
        <p:spPr>
          <a:xfrm>
            <a:off x="5823630" y="5316871"/>
            <a:ext cx="636837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TUNISIA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371AB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srgbClr val="E371AB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country in Africa for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quality of its information and communication technology infrastructure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(Source: Bloomberg Innovation Index, 2020)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F345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4F4F61-FE77-47A9-962C-BC9BDA73D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1942618" cy="113877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Infrastructure to International Standards</a:t>
            </a:r>
            <a:endParaRPr kumimoji="0" lang="en-US" alt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087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3A6D910B-15A9-417F-98C9-508E37B0D72A}"/>
              </a:ext>
            </a:extLst>
          </p:cNvPr>
          <p:cNvGrpSpPr/>
          <p:nvPr/>
        </p:nvGrpSpPr>
        <p:grpSpPr>
          <a:xfrm>
            <a:off x="793328" y="1141433"/>
            <a:ext cx="10750124" cy="4430692"/>
            <a:chOff x="480327" y="1098514"/>
            <a:chExt cx="11060010" cy="5095211"/>
          </a:xfrm>
        </p:grpSpPr>
        <p:sp>
          <p:nvSpPr>
            <p:cNvPr id="5" name="Rectangle 2">
              <a:extLst>
                <a:ext uri="{FF2B5EF4-FFF2-40B4-BE49-F238E27FC236}">
                  <a16:creationId xmlns:a16="http://schemas.microsoft.com/office/drawing/2014/main" id="{BAB674AB-CB80-4BB8-900A-D2FB1915331C}"/>
                </a:ext>
              </a:extLst>
            </p:cNvPr>
            <p:cNvSpPr/>
            <p:nvPr/>
          </p:nvSpPr>
          <p:spPr bwMode="gray">
            <a:xfrm>
              <a:off x="501653" y="1098514"/>
              <a:ext cx="7373936" cy="509521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square" lIns="88900" tIns="0" rIns="88900" bIns="88900" rtlCol="0" anchor="t"/>
            <a:lstStyle/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endPara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10 competitiveness clusters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</a:rPr>
                <a:t>and 4 IT-oriented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technoparks 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spread over the Tunisian territory and focusing on the promising sectors of the Tunisian economy</a:t>
              </a:r>
            </a:p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/>
                </a:rPr>
                <a:t>19 regional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cyber parks 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support new entrepreneurs during the incub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ation phase of business projects</a:t>
              </a:r>
            </a:p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6" name="Rectangle 120">
              <a:extLst>
                <a:ext uri="{FF2B5EF4-FFF2-40B4-BE49-F238E27FC236}">
                  <a16:creationId xmlns:a16="http://schemas.microsoft.com/office/drawing/2014/main" id="{9C22E716-4E20-4FD1-9DB2-BAE16E03980F}"/>
                </a:ext>
              </a:extLst>
            </p:cNvPr>
            <p:cNvSpPr/>
            <p:nvPr/>
          </p:nvSpPr>
          <p:spPr>
            <a:xfrm>
              <a:off x="5483538" y="3047947"/>
              <a:ext cx="2400930" cy="3106981"/>
            </a:xfrm>
            <a:custGeom>
              <a:avLst/>
              <a:gdLst>
                <a:gd name="connsiteX0" fmla="*/ 0 w 2117725"/>
                <a:gd name="connsiteY0" fmla="*/ 0 h 3972201"/>
                <a:gd name="connsiteX1" fmla="*/ 2117725 w 2117725"/>
                <a:gd name="connsiteY1" fmla="*/ 0 h 3972201"/>
                <a:gd name="connsiteX2" fmla="*/ 2117725 w 2117725"/>
                <a:gd name="connsiteY2" fmla="*/ 3972201 h 3972201"/>
                <a:gd name="connsiteX3" fmla="*/ 0 w 2117725"/>
                <a:gd name="connsiteY3" fmla="*/ 3972201 h 3972201"/>
                <a:gd name="connsiteX4" fmla="*/ 0 w 2117725"/>
                <a:gd name="connsiteY4" fmla="*/ 0 h 3972201"/>
                <a:gd name="connsiteX0" fmla="*/ 0 w 2117725"/>
                <a:gd name="connsiteY0" fmla="*/ 0 h 3972201"/>
                <a:gd name="connsiteX1" fmla="*/ 1993900 w 2117725"/>
                <a:gd name="connsiteY1" fmla="*/ 209550 h 3972201"/>
                <a:gd name="connsiteX2" fmla="*/ 2117725 w 2117725"/>
                <a:gd name="connsiteY2" fmla="*/ 3972201 h 3972201"/>
                <a:gd name="connsiteX3" fmla="*/ 0 w 2117725"/>
                <a:gd name="connsiteY3" fmla="*/ 3972201 h 3972201"/>
                <a:gd name="connsiteX4" fmla="*/ 0 w 2117725"/>
                <a:gd name="connsiteY4" fmla="*/ 0 h 3972201"/>
                <a:gd name="connsiteX0" fmla="*/ 0 w 1993900"/>
                <a:gd name="connsiteY0" fmla="*/ 0 h 3972201"/>
                <a:gd name="connsiteX1" fmla="*/ 1993900 w 1993900"/>
                <a:gd name="connsiteY1" fmla="*/ 209550 h 3972201"/>
                <a:gd name="connsiteX2" fmla="*/ 1974850 w 1993900"/>
                <a:gd name="connsiteY2" fmla="*/ 3753126 h 3972201"/>
                <a:gd name="connsiteX3" fmla="*/ 0 w 1993900"/>
                <a:gd name="connsiteY3" fmla="*/ 3972201 h 3972201"/>
                <a:gd name="connsiteX4" fmla="*/ 0 w 1993900"/>
                <a:gd name="connsiteY4" fmla="*/ 0 h 3972201"/>
                <a:gd name="connsiteX0" fmla="*/ 0 w 1993900"/>
                <a:gd name="connsiteY0" fmla="*/ 0 h 3972201"/>
                <a:gd name="connsiteX1" fmla="*/ 1993900 w 1993900"/>
                <a:gd name="connsiteY1" fmla="*/ 209550 h 3972201"/>
                <a:gd name="connsiteX2" fmla="*/ 1974850 w 1993900"/>
                <a:gd name="connsiteY2" fmla="*/ 3667401 h 3972201"/>
                <a:gd name="connsiteX3" fmla="*/ 0 w 1993900"/>
                <a:gd name="connsiteY3" fmla="*/ 3972201 h 3972201"/>
                <a:gd name="connsiteX4" fmla="*/ 0 w 1993900"/>
                <a:gd name="connsiteY4" fmla="*/ 0 h 3972201"/>
                <a:gd name="connsiteX0" fmla="*/ 0 w 1993900"/>
                <a:gd name="connsiteY0" fmla="*/ 0 h 3972201"/>
                <a:gd name="connsiteX1" fmla="*/ 1993900 w 1993900"/>
                <a:gd name="connsiteY1" fmla="*/ 209550 h 3972201"/>
                <a:gd name="connsiteX2" fmla="*/ 1965325 w 1993900"/>
                <a:gd name="connsiteY2" fmla="*/ 3791226 h 3972201"/>
                <a:gd name="connsiteX3" fmla="*/ 0 w 1993900"/>
                <a:gd name="connsiteY3" fmla="*/ 3972201 h 3972201"/>
                <a:gd name="connsiteX4" fmla="*/ 0 w 1993900"/>
                <a:gd name="connsiteY4" fmla="*/ 0 h 3972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3900" h="3972201">
                  <a:moveTo>
                    <a:pt x="0" y="0"/>
                  </a:moveTo>
                  <a:lnTo>
                    <a:pt x="1993900" y="209550"/>
                  </a:lnTo>
                  <a:lnTo>
                    <a:pt x="1965325" y="3791226"/>
                  </a:lnTo>
                  <a:lnTo>
                    <a:pt x="0" y="3972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rial"/>
              </a:endParaRPr>
            </a:p>
          </p:txBody>
        </p:sp>
        <p:grpSp>
          <p:nvGrpSpPr>
            <p:cNvPr id="7" name="Group 4">
              <a:extLst>
                <a:ext uri="{FF2B5EF4-FFF2-40B4-BE49-F238E27FC236}">
                  <a16:creationId xmlns:a16="http://schemas.microsoft.com/office/drawing/2014/main" id="{147A2EC5-0BF3-48E3-AF38-9B654D65F565}"/>
                </a:ext>
              </a:extLst>
            </p:cNvPr>
            <p:cNvGrpSpPr/>
            <p:nvPr/>
          </p:nvGrpSpPr>
          <p:grpSpPr>
            <a:xfrm>
              <a:off x="2981933" y="3047947"/>
              <a:ext cx="2400930" cy="3106981"/>
              <a:chOff x="2965155" y="3237367"/>
              <a:chExt cx="2400930" cy="3106981"/>
            </a:xfrm>
          </p:grpSpPr>
          <p:sp>
            <p:nvSpPr>
              <p:cNvPr id="73" name="Rectangle 120">
                <a:extLst>
                  <a:ext uri="{FF2B5EF4-FFF2-40B4-BE49-F238E27FC236}">
                    <a16:creationId xmlns:a16="http://schemas.microsoft.com/office/drawing/2014/main" id="{52C76F41-4432-469D-ADB2-AA298BDDD6FB}"/>
                  </a:ext>
                </a:extLst>
              </p:cNvPr>
              <p:cNvSpPr/>
              <p:nvPr/>
            </p:nvSpPr>
            <p:spPr>
              <a:xfrm>
                <a:off x="2965155" y="3237367"/>
                <a:ext cx="2400930" cy="3106981"/>
              </a:xfrm>
              <a:custGeom>
                <a:avLst/>
                <a:gdLst>
                  <a:gd name="connsiteX0" fmla="*/ 0 w 2117725"/>
                  <a:gd name="connsiteY0" fmla="*/ 0 h 3972201"/>
                  <a:gd name="connsiteX1" fmla="*/ 2117725 w 2117725"/>
                  <a:gd name="connsiteY1" fmla="*/ 0 h 3972201"/>
                  <a:gd name="connsiteX2" fmla="*/ 2117725 w 2117725"/>
                  <a:gd name="connsiteY2" fmla="*/ 3972201 h 3972201"/>
                  <a:gd name="connsiteX3" fmla="*/ 0 w 2117725"/>
                  <a:gd name="connsiteY3" fmla="*/ 3972201 h 3972201"/>
                  <a:gd name="connsiteX4" fmla="*/ 0 w 2117725"/>
                  <a:gd name="connsiteY4" fmla="*/ 0 h 3972201"/>
                  <a:gd name="connsiteX0" fmla="*/ 0 w 2117725"/>
                  <a:gd name="connsiteY0" fmla="*/ 0 h 3972201"/>
                  <a:gd name="connsiteX1" fmla="*/ 1993900 w 2117725"/>
                  <a:gd name="connsiteY1" fmla="*/ 209550 h 3972201"/>
                  <a:gd name="connsiteX2" fmla="*/ 2117725 w 2117725"/>
                  <a:gd name="connsiteY2" fmla="*/ 3972201 h 3972201"/>
                  <a:gd name="connsiteX3" fmla="*/ 0 w 2117725"/>
                  <a:gd name="connsiteY3" fmla="*/ 3972201 h 3972201"/>
                  <a:gd name="connsiteX4" fmla="*/ 0 w 2117725"/>
                  <a:gd name="connsiteY4" fmla="*/ 0 h 3972201"/>
                  <a:gd name="connsiteX0" fmla="*/ 0 w 1993900"/>
                  <a:gd name="connsiteY0" fmla="*/ 0 h 3972201"/>
                  <a:gd name="connsiteX1" fmla="*/ 1993900 w 1993900"/>
                  <a:gd name="connsiteY1" fmla="*/ 209550 h 3972201"/>
                  <a:gd name="connsiteX2" fmla="*/ 1974850 w 1993900"/>
                  <a:gd name="connsiteY2" fmla="*/ 3753126 h 3972201"/>
                  <a:gd name="connsiteX3" fmla="*/ 0 w 1993900"/>
                  <a:gd name="connsiteY3" fmla="*/ 3972201 h 3972201"/>
                  <a:gd name="connsiteX4" fmla="*/ 0 w 1993900"/>
                  <a:gd name="connsiteY4" fmla="*/ 0 h 3972201"/>
                  <a:gd name="connsiteX0" fmla="*/ 0 w 1993900"/>
                  <a:gd name="connsiteY0" fmla="*/ 0 h 3972201"/>
                  <a:gd name="connsiteX1" fmla="*/ 1993900 w 1993900"/>
                  <a:gd name="connsiteY1" fmla="*/ 209550 h 3972201"/>
                  <a:gd name="connsiteX2" fmla="*/ 1974850 w 1993900"/>
                  <a:gd name="connsiteY2" fmla="*/ 3667401 h 3972201"/>
                  <a:gd name="connsiteX3" fmla="*/ 0 w 1993900"/>
                  <a:gd name="connsiteY3" fmla="*/ 3972201 h 3972201"/>
                  <a:gd name="connsiteX4" fmla="*/ 0 w 1993900"/>
                  <a:gd name="connsiteY4" fmla="*/ 0 h 3972201"/>
                  <a:gd name="connsiteX0" fmla="*/ 0 w 1993900"/>
                  <a:gd name="connsiteY0" fmla="*/ 0 h 3972201"/>
                  <a:gd name="connsiteX1" fmla="*/ 1993900 w 1993900"/>
                  <a:gd name="connsiteY1" fmla="*/ 209550 h 3972201"/>
                  <a:gd name="connsiteX2" fmla="*/ 1965325 w 1993900"/>
                  <a:gd name="connsiteY2" fmla="*/ 3791226 h 3972201"/>
                  <a:gd name="connsiteX3" fmla="*/ 0 w 1993900"/>
                  <a:gd name="connsiteY3" fmla="*/ 3972201 h 3972201"/>
                  <a:gd name="connsiteX4" fmla="*/ 0 w 1993900"/>
                  <a:gd name="connsiteY4" fmla="*/ 0 h 3972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3900" h="3972201">
                    <a:moveTo>
                      <a:pt x="0" y="0"/>
                    </a:moveTo>
                    <a:lnTo>
                      <a:pt x="1993900" y="209550"/>
                    </a:lnTo>
                    <a:lnTo>
                      <a:pt x="1965325" y="3791226"/>
                    </a:lnTo>
                    <a:lnTo>
                      <a:pt x="0" y="3972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t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86BC25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pic>
            <p:nvPicPr>
              <p:cNvPr id="74" name="Picture 305">
                <a:extLst>
                  <a:ext uri="{FF2B5EF4-FFF2-40B4-BE49-F238E27FC236}">
                    <a16:creationId xmlns:a16="http://schemas.microsoft.com/office/drawing/2014/main" id="{0228D9A8-8BA7-4D1B-B710-400F854E2495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562620" y="3237367"/>
                <a:ext cx="1206000" cy="388800"/>
              </a:xfrm>
              <a:prstGeom prst="rect">
                <a:avLst/>
              </a:prstGeom>
            </p:spPr>
          </p:pic>
        </p:grp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BD2E978C-8529-45D1-923F-7FFF5D6E4981}"/>
                </a:ext>
              </a:extLst>
            </p:cNvPr>
            <p:cNvSpPr/>
            <p:nvPr/>
          </p:nvSpPr>
          <p:spPr bwMode="gray">
            <a:xfrm>
              <a:off x="2941334" y="3515647"/>
              <a:ext cx="2361884" cy="178289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square" lIns="88900" tIns="0" rIns="88900" bIns="88900" rtlCol="0" anchor="t"/>
            <a:lstStyle/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A surface area of ​​10.5 hectares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A R&amp;D center</a:t>
              </a:r>
            </a:p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An integrated space intended to host activities of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14141"/>
                  </a:solidFill>
                  <a:effectLst/>
                  <a:uLnTx/>
                  <a:uFillTx/>
                  <a:latin typeface="Verdana"/>
                </a:rPr>
                <a:t>: </a:t>
              </a:r>
            </a:p>
            <a:p>
              <a:pPr marL="542925" marR="0" lvl="1" indent="-276225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academic and research training</a:t>
              </a: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  <a:p>
              <a:pPr marL="542925" marR="0" lvl="1" indent="-276225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innovation and technology transfer</a:t>
              </a: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  <a:p>
              <a:pPr marL="542925" marR="0" lvl="1" indent="-276225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production and development</a:t>
              </a:r>
            </a:p>
            <a:p>
              <a:pPr marL="542925" marR="0" lvl="1" indent="-276225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endParaRPr kumimoji="0" lang="fr-FR" sz="1200" b="1" i="1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54297A19-591A-429B-BB5E-2F467FF69E1A}"/>
                </a:ext>
              </a:extLst>
            </p:cNvPr>
            <p:cNvSpPr/>
            <p:nvPr/>
          </p:nvSpPr>
          <p:spPr bwMode="gray">
            <a:xfrm>
              <a:off x="5472099" y="3454231"/>
              <a:ext cx="2410557" cy="178289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square" lIns="88900" tIns="0" rIns="88900" bIns="88900" rtlCol="0" anchor="t"/>
            <a:lstStyle/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A surface area of ​​60 hectares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Over 65 companies</a:t>
              </a:r>
            </a:p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The technopole brings together 3 laboratories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14141"/>
                  </a:solidFill>
                  <a:effectLst/>
                  <a:uLnTx/>
                  <a:uFillTx/>
                  <a:latin typeface="Verdana"/>
                </a:rPr>
                <a:t>:</a:t>
              </a:r>
            </a:p>
            <a:p>
              <a:pPr marL="542925" marR="0" lvl="1" indent="-276225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Microelectronic systems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  <a:p>
              <a:pPr marL="542925" marR="0" lvl="1" indent="-276225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Advanced materials and nanophysics materials</a:t>
              </a:r>
            </a:p>
            <a:p>
              <a:pPr marL="542925" marR="0" lvl="1" indent="-276225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Microsystems of physical chemical and biological weapons</a:t>
              </a:r>
            </a:p>
            <a:p>
              <a:pPr marL="542925" marR="0" lvl="1" indent="-276225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endParaRPr kumimoji="0" lang="fr-FR" sz="1200" b="1" i="1" u="none" strike="noStrike" kern="0" cap="none" spc="0" normalizeH="0" baseline="0" noProof="0" dirty="0">
                <a:ln>
                  <a:noFill/>
                </a:ln>
                <a:solidFill>
                  <a:srgbClr val="86BC25"/>
                </a:solidFill>
                <a:effectLst/>
                <a:uLnTx/>
                <a:uFillTx/>
                <a:latin typeface="Verdana"/>
              </a:endParaRPr>
            </a:p>
          </p:txBody>
        </p: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745F7F0E-D83C-4868-AC83-8C4DAC6C02F9}"/>
                </a:ext>
              </a:extLst>
            </p:cNvPr>
            <p:cNvGrpSpPr/>
            <p:nvPr/>
          </p:nvGrpSpPr>
          <p:grpSpPr>
            <a:xfrm>
              <a:off x="10065398" y="5335697"/>
              <a:ext cx="1474939" cy="645937"/>
              <a:chOff x="1304972" y="5577373"/>
              <a:chExt cx="1400756" cy="613450"/>
            </a:xfrm>
          </p:grpSpPr>
          <p:sp>
            <p:nvSpPr>
              <p:cNvPr id="70" name="TextBox 301">
                <a:extLst>
                  <a:ext uri="{FF2B5EF4-FFF2-40B4-BE49-F238E27FC236}">
                    <a16:creationId xmlns:a16="http://schemas.microsoft.com/office/drawing/2014/main" id="{7ADC4DD7-950F-4B33-B999-87B1C83976A6}"/>
                  </a:ext>
                </a:extLst>
              </p:cNvPr>
              <p:cNvSpPr txBox="1"/>
              <p:nvPr/>
            </p:nvSpPr>
            <p:spPr>
              <a:xfrm>
                <a:off x="1547321" y="5577373"/>
                <a:ext cx="1158407" cy="1231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r>
                  <a:rPr kumimoji="0" lang="fr-FR" sz="8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313131"/>
                    </a:solidFill>
                    <a:effectLst/>
                    <a:uLnTx/>
                    <a:uFillTx/>
                    <a:latin typeface="Verdana"/>
                  </a:rPr>
                  <a:t>   Technopoles </a:t>
                </a:r>
              </a:p>
            </p:txBody>
          </p:sp>
          <p:sp>
            <p:nvSpPr>
              <p:cNvPr id="71" name="TextBox 302">
                <a:extLst>
                  <a:ext uri="{FF2B5EF4-FFF2-40B4-BE49-F238E27FC236}">
                    <a16:creationId xmlns:a16="http://schemas.microsoft.com/office/drawing/2014/main" id="{3772B1D4-99C4-4E4B-BF26-44A498D71C83}"/>
                  </a:ext>
                </a:extLst>
              </p:cNvPr>
              <p:cNvSpPr txBox="1"/>
              <p:nvPr/>
            </p:nvSpPr>
            <p:spPr>
              <a:xfrm>
                <a:off x="1573554" y="5956246"/>
                <a:ext cx="538922" cy="1169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r>
                  <a:rPr kumimoji="0" lang="fr-FR" sz="8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313131"/>
                    </a:solidFill>
                    <a:effectLst/>
                    <a:uLnTx/>
                    <a:uFillTx/>
                    <a:latin typeface="Verdana"/>
                  </a:rPr>
                  <a:t>Cyber </a:t>
                </a:r>
                <a:r>
                  <a:rPr kumimoji="0" lang="fr-FR" sz="800" b="0" i="1" u="none" strike="noStrike" kern="0" cap="none" spc="0" normalizeH="0" baseline="0" noProof="0" dirty="0" err="1">
                    <a:ln>
                      <a:noFill/>
                    </a:ln>
                    <a:solidFill>
                      <a:srgbClr val="313131"/>
                    </a:solidFill>
                    <a:effectLst/>
                    <a:uLnTx/>
                    <a:uFillTx/>
                    <a:latin typeface="Verdana"/>
                  </a:rPr>
                  <a:t>park</a:t>
                </a:r>
                <a:endParaRPr kumimoji="0" lang="fr-FR" sz="800" b="0" i="1" u="none" strike="noStrike" kern="0" cap="none" spc="0" normalizeH="0" baseline="0" noProof="0" dirty="0">
                  <a:ln>
                    <a:noFill/>
                  </a:ln>
                  <a:solidFill>
                    <a:srgbClr val="313131"/>
                  </a:solidFill>
                  <a:effectLst/>
                  <a:uLnTx/>
                  <a:uFillTx/>
                  <a:latin typeface="Verdana"/>
                </a:endParaRPr>
              </a:p>
            </p:txBody>
          </p:sp>
          <p:pic>
            <p:nvPicPr>
              <p:cNvPr id="72" name="Picture 303">
                <a:extLst>
                  <a:ext uri="{FF2B5EF4-FFF2-40B4-BE49-F238E27FC236}">
                    <a16:creationId xmlns:a16="http://schemas.microsoft.com/office/drawing/2014/main" id="{411970AD-1864-4988-86F9-EF5277339C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304972" y="5875556"/>
                <a:ext cx="231022" cy="315267"/>
              </a:xfrm>
              <a:prstGeom prst="rect">
                <a:avLst/>
              </a:prstGeom>
            </p:spPr>
          </p:pic>
        </p:grpSp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FCD7E4CC-34C0-4A9D-989A-53E106ABA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0715" y="3431922"/>
              <a:ext cx="482257" cy="252344"/>
            </a:xfrm>
            <a:prstGeom prst="rect">
              <a:avLst/>
            </a:prstGeom>
          </p:spPr>
        </p:pic>
        <p:sp>
          <p:nvSpPr>
            <p:cNvPr id="12" name="Freeform 171">
              <a:extLst>
                <a:ext uri="{FF2B5EF4-FFF2-40B4-BE49-F238E27FC236}">
                  <a16:creationId xmlns:a16="http://schemas.microsoft.com/office/drawing/2014/main" id="{79BF4809-8D14-4D84-BEC5-925A39F84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2127" y="1770912"/>
              <a:ext cx="636432" cy="388336"/>
            </a:xfrm>
            <a:custGeom>
              <a:avLst/>
              <a:gdLst>
                <a:gd name="T0" fmla="*/ 2147483647 w 461"/>
                <a:gd name="T1" fmla="*/ 2147483647 h 263"/>
                <a:gd name="T2" fmla="*/ 2147483647 w 461"/>
                <a:gd name="T3" fmla="*/ 2147483647 h 263"/>
                <a:gd name="T4" fmla="*/ 2147483647 w 461"/>
                <a:gd name="T5" fmla="*/ 0 h 263"/>
                <a:gd name="T6" fmla="*/ 2147483647 w 461"/>
                <a:gd name="T7" fmla="*/ 2147483647 h 263"/>
                <a:gd name="T8" fmla="*/ 2147483647 w 461"/>
                <a:gd name="T9" fmla="*/ 2147483647 h 263"/>
                <a:gd name="T10" fmla="*/ 2147483647 w 461"/>
                <a:gd name="T11" fmla="*/ 2147483647 h 263"/>
                <a:gd name="T12" fmla="*/ 2147483647 w 461"/>
                <a:gd name="T13" fmla="*/ 2147483647 h 263"/>
                <a:gd name="T14" fmla="*/ 2147483647 w 461"/>
                <a:gd name="T15" fmla="*/ 2147483647 h 263"/>
                <a:gd name="T16" fmla="*/ 2147483647 w 461"/>
                <a:gd name="T17" fmla="*/ 2147483647 h 263"/>
                <a:gd name="T18" fmla="*/ 2147483647 w 461"/>
                <a:gd name="T19" fmla="*/ 2147483647 h 263"/>
                <a:gd name="T20" fmla="*/ 2147483647 w 461"/>
                <a:gd name="T21" fmla="*/ 2147483647 h 263"/>
                <a:gd name="T22" fmla="*/ 2147483647 w 461"/>
                <a:gd name="T23" fmla="*/ 2147483647 h 263"/>
                <a:gd name="T24" fmla="*/ 2147483647 w 461"/>
                <a:gd name="T25" fmla="*/ 2147483647 h 263"/>
                <a:gd name="T26" fmla="*/ 2147483647 w 461"/>
                <a:gd name="T27" fmla="*/ 2147483647 h 263"/>
                <a:gd name="T28" fmla="*/ 2147483647 w 461"/>
                <a:gd name="T29" fmla="*/ 2147483647 h 263"/>
                <a:gd name="T30" fmla="*/ 2147483647 w 461"/>
                <a:gd name="T31" fmla="*/ 2147483647 h 263"/>
                <a:gd name="T32" fmla="*/ 2147483647 w 461"/>
                <a:gd name="T33" fmla="*/ 2147483647 h 263"/>
                <a:gd name="T34" fmla="*/ 2147483647 w 461"/>
                <a:gd name="T35" fmla="*/ 2147483647 h 263"/>
                <a:gd name="T36" fmla="*/ 2147483647 w 461"/>
                <a:gd name="T37" fmla="*/ 2147483647 h 263"/>
                <a:gd name="T38" fmla="*/ 2147483647 w 461"/>
                <a:gd name="T39" fmla="*/ 2147483647 h 263"/>
                <a:gd name="T40" fmla="*/ 2147483647 w 461"/>
                <a:gd name="T41" fmla="*/ 2147483647 h 263"/>
                <a:gd name="T42" fmla="*/ 2147483647 w 461"/>
                <a:gd name="T43" fmla="*/ 2147483647 h 263"/>
                <a:gd name="T44" fmla="*/ 2147483647 w 461"/>
                <a:gd name="T45" fmla="*/ 2147483647 h 263"/>
                <a:gd name="T46" fmla="*/ 2147483647 w 461"/>
                <a:gd name="T47" fmla="*/ 2147483647 h 263"/>
                <a:gd name="T48" fmla="*/ 2147483647 w 461"/>
                <a:gd name="T49" fmla="*/ 2147483647 h 263"/>
                <a:gd name="T50" fmla="*/ 2147483647 w 461"/>
                <a:gd name="T51" fmla="*/ 2147483647 h 263"/>
                <a:gd name="T52" fmla="*/ 2147483647 w 461"/>
                <a:gd name="T53" fmla="*/ 2147483647 h 263"/>
                <a:gd name="T54" fmla="*/ 2147483647 w 461"/>
                <a:gd name="T55" fmla="*/ 2147483647 h 263"/>
                <a:gd name="T56" fmla="*/ 0 w 461"/>
                <a:gd name="T57" fmla="*/ 2147483647 h 263"/>
                <a:gd name="T58" fmla="*/ 2147483647 w 461"/>
                <a:gd name="T59" fmla="*/ 2147483647 h 26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61"/>
                <a:gd name="T91" fmla="*/ 0 h 263"/>
                <a:gd name="T92" fmla="*/ 461 w 461"/>
                <a:gd name="T93" fmla="*/ 263 h 26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61" h="263">
                  <a:moveTo>
                    <a:pt x="15" y="81"/>
                  </a:moveTo>
                  <a:lnTo>
                    <a:pt x="155" y="36"/>
                  </a:lnTo>
                  <a:lnTo>
                    <a:pt x="248" y="0"/>
                  </a:lnTo>
                  <a:lnTo>
                    <a:pt x="285" y="18"/>
                  </a:lnTo>
                  <a:lnTo>
                    <a:pt x="263" y="75"/>
                  </a:lnTo>
                  <a:lnTo>
                    <a:pt x="303" y="90"/>
                  </a:lnTo>
                  <a:lnTo>
                    <a:pt x="350" y="66"/>
                  </a:lnTo>
                  <a:lnTo>
                    <a:pt x="320" y="39"/>
                  </a:lnTo>
                  <a:lnTo>
                    <a:pt x="398" y="38"/>
                  </a:lnTo>
                  <a:lnTo>
                    <a:pt x="461" y="66"/>
                  </a:lnTo>
                  <a:lnTo>
                    <a:pt x="408" y="98"/>
                  </a:lnTo>
                  <a:lnTo>
                    <a:pt x="386" y="137"/>
                  </a:lnTo>
                  <a:lnTo>
                    <a:pt x="371" y="174"/>
                  </a:lnTo>
                  <a:lnTo>
                    <a:pt x="354" y="186"/>
                  </a:lnTo>
                  <a:lnTo>
                    <a:pt x="324" y="164"/>
                  </a:lnTo>
                  <a:lnTo>
                    <a:pt x="287" y="164"/>
                  </a:lnTo>
                  <a:lnTo>
                    <a:pt x="275" y="180"/>
                  </a:lnTo>
                  <a:lnTo>
                    <a:pt x="231" y="189"/>
                  </a:lnTo>
                  <a:lnTo>
                    <a:pt x="186" y="210"/>
                  </a:lnTo>
                  <a:lnTo>
                    <a:pt x="164" y="234"/>
                  </a:lnTo>
                  <a:lnTo>
                    <a:pt x="137" y="263"/>
                  </a:lnTo>
                  <a:lnTo>
                    <a:pt x="99" y="260"/>
                  </a:lnTo>
                  <a:lnTo>
                    <a:pt x="123" y="228"/>
                  </a:lnTo>
                  <a:lnTo>
                    <a:pt x="108" y="209"/>
                  </a:lnTo>
                  <a:lnTo>
                    <a:pt x="80" y="197"/>
                  </a:lnTo>
                  <a:lnTo>
                    <a:pt x="62" y="174"/>
                  </a:lnTo>
                  <a:lnTo>
                    <a:pt x="53" y="140"/>
                  </a:lnTo>
                  <a:lnTo>
                    <a:pt x="24" y="141"/>
                  </a:lnTo>
                  <a:lnTo>
                    <a:pt x="0" y="116"/>
                  </a:lnTo>
                  <a:lnTo>
                    <a:pt x="15" y="81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172">
              <a:extLst>
                <a:ext uri="{FF2B5EF4-FFF2-40B4-BE49-F238E27FC236}">
                  <a16:creationId xmlns:a16="http://schemas.microsoft.com/office/drawing/2014/main" id="{43AE9C36-B4EA-4034-BF4E-3260CB701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3772" y="1887137"/>
              <a:ext cx="506661" cy="507937"/>
            </a:xfrm>
            <a:custGeom>
              <a:avLst/>
              <a:gdLst>
                <a:gd name="T0" fmla="*/ 2147483647 w 367"/>
                <a:gd name="T1" fmla="*/ 0 h 344"/>
                <a:gd name="T2" fmla="*/ 2147483647 w 367"/>
                <a:gd name="T3" fmla="*/ 2147483647 h 344"/>
                <a:gd name="T4" fmla="*/ 0 w 367"/>
                <a:gd name="T5" fmla="*/ 2147483647 h 344"/>
                <a:gd name="T6" fmla="*/ 2147483647 w 367"/>
                <a:gd name="T7" fmla="*/ 2147483647 h 344"/>
                <a:gd name="T8" fmla="*/ 2147483647 w 367"/>
                <a:gd name="T9" fmla="*/ 2147483647 h 344"/>
                <a:gd name="T10" fmla="*/ 2147483647 w 367"/>
                <a:gd name="T11" fmla="*/ 2147483647 h 344"/>
                <a:gd name="T12" fmla="*/ 2147483647 w 367"/>
                <a:gd name="T13" fmla="*/ 2147483647 h 344"/>
                <a:gd name="T14" fmla="*/ 2147483647 w 367"/>
                <a:gd name="T15" fmla="*/ 2147483647 h 344"/>
                <a:gd name="T16" fmla="*/ 2147483647 w 367"/>
                <a:gd name="T17" fmla="*/ 2147483647 h 344"/>
                <a:gd name="T18" fmla="*/ 2147483647 w 367"/>
                <a:gd name="T19" fmla="*/ 2147483647 h 344"/>
                <a:gd name="T20" fmla="*/ 2147483647 w 367"/>
                <a:gd name="T21" fmla="*/ 2147483647 h 344"/>
                <a:gd name="T22" fmla="*/ 2147483647 w 367"/>
                <a:gd name="T23" fmla="*/ 2147483647 h 344"/>
                <a:gd name="T24" fmla="*/ 2147483647 w 367"/>
                <a:gd name="T25" fmla="*/ 2147483647 h 344"/>
                <a:gd name="T26" fmla="*/ 2147483647 w 367"/>
                <a:gd name="T27" fmla="*/ 2147483647 h 344"/>
                <a:gd name="T28" fmla="*/ 2147483647 w 367"/>
                <a:gd name="T29" fmla="*/ 2147483647 h 344"/>
                <a:gd name="T30" fmla="*/ 2147483647 w 367"/>
                <a:gd name="T31" fmla="*/ 2147483647 h 344"/>
                <a:gd name="T32" fmla="*/ 2147483647 w 367"/>
                <a:gd name="T33" fmla="*/ 2147483647 h 344"/>
                <a:gd name="T34" fmla="*/ 2147483647 w 367"/>
                <a:gd name="T35" fmla="*/ 2147483647 h 344"/>
                <a:gd name="T36" fmla="*/ 2147483647 w 367"/>
                <a:gd name="T37" fmla="*/ 2147483647 h 344"/>
                <a:gd name="T38" fmla="*/ 2147483647 w 367"/>
                <a:gd name="T39" fmla="*/ 2147483647 h 344"/>
                <a:gd name="T40" fmla="*/ 2147483647 w 367"/>
                <a:gd name="T41" fmla="*/ 2147483647 h 344"/>
                <a:gd name="T42" fmla="*/ 2147483647 w 367"/>
                <a:gd name="T43" fmla="*/ 2147483647 h 344"/>
                <a:gd name="T44" fmla="*/ 2147483647 w 367"/>
                <a:gd name="T45" fmla="*/ 2147483647 h 344"/>
                <a:gd name="T46" fmla="*/ 2147483647 w 367"/>
                <a:gd name="T47" fmla="*/ 2147483647 h 344"/>
                <a:gd name="T48" fmla="*/ 2147483647 w 367"/>
                <a:gd name="T49" fmla="*/ 2147483647 h 344"/>
                <a:gd name="T50" fmla="*/ 2147483647 w 367"/>
                <a:gd name="T51" fmla="*/ 2147483647 h 344"/>
                <a:gd name="T52" fmla="*/ 2147483647 w 367"/>
                <a:gd name="T53" fmla="*/ 2147483647 h 344"/>
                <a:gd name="T54" fmla="*/ 2147483647 w 367"/>
                <a:gd name="T55" fmla="*/ 2147483647 h 344"/>
                <a:gd name="T56" fmla="*/ 2147483647 w 367"/>
                <a:gd name="T57" fmla="*/ 2147483647 h 344"/>
                <a:gd name="T58" fmla="*/ 2147483647 w 367"/>
                <a:gd name="T59" fmla="*/ 2147483647 h 344"/>
                <a:gd name="T60" fmla="*/ 2147483647 w 367"/>
                <a:gd name="T61" fmla="*/ 2147483647 h 344"/>
                <a:gd name="T62" fmla="*/ 2147483647 w 367"/>
                <a:gd name="T63" fmla="*/ 2147483647 h 344"/>
                <a:gd name="T64" fmla="*/ 2147483647 w 367"/>
                <a:gd name="T65" fmla="*/ 2147483647 h 344"/>
                <a:gd name="T66" fmla="*/ 2147483647 w 367"/>
                <a:gd name="T67" fmla="*/ 2147483647 h 344"/>
                <a:gd name="T68" fmla="*/ 2147483647 w 367"/>
                <a:gd name="T69" fmla="*/ 2147483647 h 344"/>
                <a:gd name="T70" fmla="*/ 2147483647 w 367"/>
                <a:gd name="T71" fmla="*/ 2147483647 h 344"/>
                <a:gd name="T72" fmla="*/ 2147483647 w 367"/>
                <a:gd name="T73" fmla="*/ 2147483647 h 344"/>
                <a:gd name="T74" fmla="*/ 2147483647 w 367"/>
                <a:gd name="T75" fmla="*/ 2147483647 h 344"/>
                <a:gd name="T76" fmla="*/ 2147483647 w 367"/>
                <a:gd name="T77" fmla="*/ 2147483647 h 344"/>
                <a:gd name="T78" fmla="*/ 2147483647 w 367"/>
                <a:gd name="T79" fmla="*/ 2147483647 h 344"/>
                <a:gd name="T80" fmla="*/ 2147483647 w 367"/>
                <a:gd name="T81" fmla="*/ 2147483647 h 344"/>
                <a:gd name="T82" fmla="*/ 2147483647 w 367"/>
                <a:gd name="T83" fmla="*/ 0 h 3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67"/>
                <a:gd name="T127" fmla="*/ 0 h 344"/>
                <a:gd name="T128" fmla="*/ 367 w 367"/>
                <a:gd name="T129" fmla="*/ 344 h 3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67" h="344">
                  <a:moveTo>
                    <a:pt x="78" y="0"/>
                  </a:moveTo>
                  <a:lnTo>
                    <a:pt x="46" y="29"/>
                  </a:lnTo>
                  <a:lnTo>
                    <a:pt x="0" y="71"/>
                  </a:lnTo>
                  <a:lnTo>
                    <a:pt x="18" y="83"/>
                  </a:lnTo>
                  <a:lnTo>
                    <a:pt x="10" y="101"/>
                  </a:lnTo>
                  <a:lnTo>
                    <a:pt x="36" y="116"/>
                  </a:lnTo>
                  <a:lnTo>
                    <a:pt x="10" y="147"/>
                  </a:lnTo>
                  <a:lnTo>
                    <a:pt x="19" y="171"/>
                  </a:lnTo>
                  <a:lnTo>
                    <a:pt x="49" y="173"/>
                  </a:lnTo>
                  <a:lnTo>
                    <a:pt x="54" y="186"/>
                  </a:lnTo>
                  <a:lnTo>
                    <a:pt x="48" y="215"/>
                  </a:lnTo>
                  <a:lnTo>
                    <a:pt x="70" y="249"/>
                  </a:lnTo>
                  <a:lnTo>
                    <a:pt x="54" y="297"/>
                  </a:lnTo>
                  <a:lnTo>
                    <a:pt x="45" y="309"/>
                  </a:lnTo>
                  <a:lnTo>
                    <a:pt x="70" y="335"/>
                  </a:lnTo>
                  <a:lnTo>
                    <a:pt x="84" y="344"/>
                  </a:lnTo>
                  <a:lnTo>
                    <a:pt x="108" y="326"/>
                  </a:lnTo>
                  <a:lnTo>
                    <a:pt x="147" y="341"/>
                  </a:lnTo>
                  <a:lnTo>
                    <a:pt x="171" y="317"/>
                  </a:lnTo>
                  <a:lnTo>
                    <a:pt x="208" y="303"/>
                  </a:lnTo>
                  <a:lnTo>
                    <a:pt x="238" y="315"/>
                  </a:lnTo>
                  <a:lnTo>
                    <a:pt x="264" y="321"/>
                  </a:lnTo>
                  <a:lnTo>
                    <a:pt x="297" y="312"/>
                  </a:lnTo>
                  <a:lnTo>
                    <a:pt x="318" y="308"/>
                  </a:lnTo>
                  <a:lnTo>
                    <a:pt x="342" y="275"/>
                  </a:lnTo>
                  <a:lnTo>
                    <a:pt x="367" y="254"/>
                  </a:lnTo>
                  <a:lnTo>
                    <a:pt x="351" y="224"/>
                  </a:lnTo>
                  <a:lnTo>
                    <a:pt x="331" y="194"/>
                  </a:lnTo>
                  <a:lnTo>
                    <a:pt x="289" y="179"/>
                  </a:lnTo>
                  <a:lnTo>
                    <a:pt x="255" y="158"/>
                  </a:lnTo>
                  <a:lnTo>
                    <a:pt x="241" y="140"/>
                  </a:lnTo>
                  <a:lnTo>
                    <a:pt x="229" y="153"/>
                  </a:lnTo>
                  <a:lnTo>
                    <a:pt x="204" y="180"/>
                  </a:lnTo>
                  <a:lnTo>
                    <a:pt x="165" y="177"/>
                  </a:lnTo>
                  <a:lnTo>
                    <a:pt x="187" y="146"/>
                  </a:lnTo>
                  <a:lnTo>
                    <a:pt x="172" y="128"/>
                  </a:lnTo>
                  <a:lnTo>
                    <a:pt x="145" y="116"/>
                  </a:lnTo>
                  <a:lnTo>
                    <a:pt x="126" y="93"/>
                  </a:lnTo>
                  <a:lnTo>
                    <a:pt x="120" y="59"/>
                  </a:lnTo>
                  <a:lnTo>
                    <a:pt x="90" y="59"/>
                  </a:lnTo>
                  <a:lnTo>
                    <a:pt x="64" y="35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173">
              <a:extLst>
                <a:ext uri="{FF2B5EF4-FFF2-40B4-BE49-F238E27FC236}">
                  <a16:creationId xmlns:a16="http://schemas.microsoft.com/office/drawing/2014/main" id="{BD50D774-6439-4732-A6B5-9E1B23E13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0169" y="2037746"/>
              <a:ext cx="173948" cy="135844"/>
            </a:xfrm>
            <a:custGeom>
              <a:avLst/>
              <a:gdLst>
                <a:gd name="T0" fmla="*/ 2147483647 w 126"/>
                <a:gd name="T1" fmla="*/ 0 h 92"/>
                <a:gd name="T2" fmla="*/ 2147483647 w 126"/>
                <a:gd name="T3" fmla="*/ 2147483647 h 92"/>
                <a:gd name="T4" fmla="*/ 2147483647 w 126"/>
                <a:gd name="T5" fmla="*/ 2147483647 h 92"/>
                <a:gd name="T6" fmla="*/ 2147483647 w 126"/>
                <a:gd name="T7" fmla="*/ 2147483647 h 92"/>
                <a:gd name="T8" fmla="*/ 2147483647 w 126"/>
                <a:gd name="T9" fmla="*/ 2147483647 h 92"/>
                <a:gd name="T10" fmla="*/ 0 w 126"/>
                <a:gd name="T11" fmla="*/ 2147483647 h 92"/>
                <a:gd name="T12" fmla="*/ 0 w 126"/>
                <a:gd name="T13" fmla="*/ 2147483647 h 92"/>
                <a:gd name="T14" fmla="*/ 2147483647 w 126"/>
                <a:gd name="T15" fmla="*/ 2147483647 h 92"/>
                <a:gd name="T16" fmla="*/ 2147483647 w 126"/>
                <a:gd name="T17" fmla="*/ 2147483647 h 92"/>
                <a:gd name="T18" fmla="*/ 2147483647 w 126"/>
                <a:gd name="T19" fmla="*/ 2147483647 h 92"/>
                <a:gd name="T20" fmla="*/ 2147483647 w 126"/>
                <a:gd name="T21" fmla="*/ 0 h 9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6"/>
                <a:gd name="T34" fmla="*/ 0 h 92"/>
                <a:gd name="T35" fmla="*/ 126 w 126"/>
                <a:gd name="T36" fmla="*/ 92 h 9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6" h="92">
                  <a:moveTo>
                    <a:pt x="106" y="0"/>
                  </a:moveTo>
                  <a:lnTo>
                    <a:pt x="126" y="12"/>
                  </a:lnTo>
                  <a:lnTo>
                    <a:pt x="94" y="66"/>
                  </a:lnTo>
                  <a:lnTo>
                    <a:pt x="72" y="68"/>
                  </a:lnTo>
                  <a:lnTo>
                    <a:pt x="19" y="92"/>
                  </a:lnTo>
                  <a:lnTo>
                    <a:pt x="0" y="63"/>
                  </a:lnTo>
                  <a:lnTo>
                    <a:pt x="0" y="33"/>
                  </a:lnTo>
                  <a:lnTo>
                    <a:pt x="45" y="15"/>
                  </a:lnTo>
                  <a:lnTo>
                    <a:pt x="73" y="23"/>
                  </a:lnTo>
                  <a:lnTo>
                    <a:pt x="90" y="12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174">
              <a:extLst>
                <a:ext uri="{FF2B5EF4-FFF2-40B4-BE49-F238E27FC236}">
                  <a16:creationId xmlns:a16="http://schemas.microsoft.com/office/drawing/2014/main" id="{D91BDF2F-A3B8-495C-9F10-D976F5AEE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0576" y="2374402"/>
              <a:ext cx="320287" cy="615727"/>
            </a:xfrm>
            <a:custGeom>
              <a:avLst/>
              <a:gdLst>
                <a:gd name="T0" fmla="*/ 2147483647 w 232"/>
                <a:gd name="T1" fmla="*/ 2147483647 h 417"/>
                <a:gd name="T2" fmla="*/ 2147483647 w 232"/>
                <a:gd name="T3" fmla="*/ 2147483647 h 417"/>
                <a:gd name="T4" fmla="*/ 2147483647 w 232"/>
                <a:gd name="T5" fmla="*/ 2147483647 h 417"/>
                <a:gd name="T6" fmla="*/ 2147483647 w 232"/>
                <a:gd name="T7" fmla="*/ 2147483647 h 417"/>
                <a:gd name="T8" fmla="*/ 2147483647 w 232"/>
                <a:gd name="T9" fmla="*/ 2147483647 h 417"/>
                <a:gd name="T10" fmla="*/ 2147483647 w 232"/>
                <a:gd name="T11" fmla="*/ 2147483647 h 417"/>
                <a:gd name="T12" fmla="*/ 2147483647 w 232"/>
                <a:gd name="T13" fmla="*/ 2147483647 h 417"/>
                <a:gd name="T14" fmla="*/ 2147483647 w 232"/>
                <a:gd name="T15" fmla="*/ 2147483647 h 417"/>
                <a:gd name="T16" fmla="*/ 2147483647 w 232"/>
                <a:gd name="T17" fmla="*/ 2147483647 h 417"/>
                <a:gd name="T18" fmla="*/ 2147483647 w 232"/>
                <a:gd name="T19" fmla="*/ 2147483647 h 417"/>
                <a:gd name="T20" fmla="*/ 2147483647 w 232"/>
                <a:gd name="T21" fmla="*/ 2147483647 h 417"/>
                <a:gd name="T22" fmla="*/ 2147483647 w 232"/>
                <a:gd name="T23" fmla="*/ 2147483647 h 417"/>
                <a:gd name="T24" fmla="*/ 2147483647 w 232"/>
                <a:gd name="T25" fmla="*/ 2147483647 h 417"/>
                <a:gd name="T26" fmla="*/ 2147483647 w 232"/>
                <a:gd name="T27" fmla="*/ 2147483647 h 417"/>
                <a:gd name="T28" fmla="*/ 2147483647 w 232"/>
                <a:gd name="T29" fmla="*/ 2147483647 h 417"/>
                <a:gd name="T30" fmla="*/ 2147483647 w 232"/>
                <a:gd name="T31" fmla="*/ 2147483647 h 417"/>
                <a:gd name="T32" fmla="*/ 2147483647 w 232"/>
                <a:gd name="T33" fmla="*/ 2147483647 h 417"/>
                <a:gd name="T34" fmla="*/ 2147483647 w 232"/>
                <a:gd name="T35" fmla="*/ 2147483647 h 417"/>
                <a:gd name="T36" fmla="*/ 2147483647 w 232"/>
                <a:gd name="T37" fmla="*/ 2147483647 h 417"/>
                <a:gd name="T38" fmla="*/ 0 w 232"/>
                <a:gd name="T39" fmla="*/ 2147483647 h 417"/>
                <a:gd name="T40" fmla="*/ 2147483647 w 232"/>
                <a:gd name="T41" fmla="*/ 2147483647 h 417"/>
                <a:gd name="T42" fmla="*/ 2147483647 w 232"/>
                <a:gd name="T43" fmla="*/ 2147483647 h 417"/>
                <a:gd name="T44" fmla="*/ 2147483647 w 232"/>
                <a:gd name="T45" fmla="*/ 2147483647 h 417"/>
                <a:gd name="T46" fmla="*/ 2147483647 w 232"/>
                <a:gd name="T47" fmla="*/ 2147483647 h 417"/>
                <a:gd name="T48" fmla="*/ 2147483647 w 232"/>
                <a:gd name="T49" fmla="*/ 2147483647 h 417"/>
                <a:gd name="T50" fmla="*/ 2147483647 w 232"/>
                <a:gd name="T51" fmla="*/ 0 h 417"/>
                <a:gd name="T52" fmla="*/ 2147483647 w 232"/>
                <a:gd name="T53" fmla="*/ 0 h 4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32"/>
                <a:gd name="T82" fmla="*/ 0 h 417"/>
                <a:gd name="T83" fmla="*/ 232 w 232"/>
                <a:gd name="T84" fmla="*/ 417 h 41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32" h="417">
                  <a:moveTo>
                    <a:pt x="154" y="14"/>
                  </a:moveTo>
                  <a:lnTo>
                    <a:pt x="123" y="56"/>
                  </a:lnTo>
                  <a:lnTo>
                    <a:pt x="108" y="111"/>
                  </a:lnTo>
                  <a:lnTo>
                    <a:pt x="133" y="167"/>
                  </a:lnTo>
                  <a:lnTo>
                    <a:pt x="187" y="213"/>
                  </a:lnTo>
                  <a:lnTo>
                    <a:pt x="232" y="252"/>
                  </a:lnTo>
                  <a:lnTo>
                    <a:pt x="201" y="276"/>
                  </a:lnTo>
                  <a:lnTo>
                    <a:pt x="184" y="303"/>
                  </a:lnTo>
                  <a:lnTo>
                    <a:pt x="192" y="318"/>
                  </a:lnTo>
                  <a:lnTo>
                    <a:pt x="159" y="329"/>
                  </a:lnTo>
                  <a:lnTo>
                    <a:pt x="138" y="351"/>
                  </a:lnTo>
                  <a:lnTo>
                    <a:pt x="153" y="380"/>
                  </a:lnTo>
                  <a:lnTo>
                    <a:pt x="177" y="378"/>
                  </a:lnTo>
                  <a:lnTo>
                    <a:pt x="174" y="399"/>
                  </a:lnTo>
                  <a:lnTo>
                    <a:pt x="147" y="417"/>
                  </a:lnTo>
                  <a:lnTo>
                    <a:pt x="94" y="380"/>
                  </a:lnTo>
                  <a:lnTo>
                    <a:pt x="64" y="380"/>
                  </a:lnTo>
                  <a:lnTo>
                    <a:pt x="45" y="368"/>
                  </a:lnTo>
                  <a:lnTo>
                    <a:pt x="51" y="317"/>
                  </a:lnTo>
                  <a:lnTo>
                    <a:pt x="0" y="245"/>
                  </a:lnTo>
                  <a:lnTo>
                    <a:pt x="39" y="155"/>
                  </a:lnTo>
                  <a:lnTo>
                    <a:pt x="7" y="140"/>
                  </a:lnTo>
                  <a:lnTo>
                    <a:pt x="13" y="108"/>
                  </a:lnTo>
                  <a:lnTo>
                    <a:pt x="54" y="50"/>
                  </a:lnTo>
                  <a:lnTo>
                    <a:pt x="54" y="27"/>
                  </a:lnTo>
                  <a:lnTo>
                    <a:pt x="88" y="0"/>
                  </a:lnTo>
                  <a:lnTo>
                    <a:pt x="135" y="0"/>
                  </a:lnTo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 175">
              <a:extLst>
                <a:ext uri="{FF2B5EF4-FFF2-40B4-BE49-F238E27FC236}">
                  <a16:creationId xmlns:a16="http://schemas.microsoft.com/office/drawing/2014/main" id="{F0F7D4AF-7C34-4A62-894B-E7D1FCAB6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2471" y="2749448"/>
              <a:ext cx="292675" cy="194905"/>
            </a:xfrm>
            <a:custGeom>
              <a:avLst/>
              <a:gdLst>
                <a:gd name="T0" fmla="*/ 2147483647 w 212"/>
                <a:gd name="T1" fmla="*/ 0 h 132"/>
                <a:gd name="T2" fmla="*/ 2147483647 w 212"/>
                <a:gd name="T3" fmla="*/ 2147483647 h 132"/>
                <a:gd name="T4" fmla="*/ 2147483647 w 212"/>
                <a:gd name="T5" fmla="*/ 2147483647 h 132"/>
                <a:gd name="T6" fmla="*/ 2147483647 w 212"/>
                <a:gd name="T7" fmla="*/ 2147483647 h 132"/>
                <a:gd name="T8" fmla="*/ 2147483647 w 212"/>
                <a:gd name="T9" fmla="*/ 2147483647 h 132"/>
                <a:gd name="T10" fmla="*/ 2147483647 w 212"/>
                <a:gd name="T11" fmla="*/ 2147483647 h 132"/>
                <a:gd name="T12" fmla="*/ 2147483647 w 212"/>
                <a:gd name="T13" fmla="*/ 2147483647 h 132"/>
                <a:gd name="T14" fmla="*/ 2147483647 w 212"/>
                <a:gd name="T15" fmla="*/ 2147483647 h 132"/>
                <a:gd name="T16" fmla="*/ 2147483647 w 212"/>
                <a:gd name="T17" fmla="*/ 2147483647 h 132"/>
                <a:gd name="T18" fmla="*/ 2147483647 w 212"/>
                <a:gd name="T19" fmla="*/ 2147483647 h 132"/>
                <a:gd name="T20" fmla="*/ 0 w 212"/>
                <a:gd name="T21" fmla="*/ 2147483647 h 132"/>
                <a:gd name="T22" fmla="*/ 2147483647 w 212"/>
                <a:gd name="T23" fmla="*/ 2147483647 h 132"/>
                <a:gd name="T24" fmla="*/ 2147483647 w 212"/>
                <a:gd name="T25" fmla="*/ 2147483647 h 132"/>
                <a:gd name="T26" fmla="*/ 2147483647 w 212"/>
                <a:gd name="T27" fmla="*/ 2147483647 h 132"/>
                <a:gd name="T28" fmla="*/ 2147483647 w 212"/>
                <a:gd name="T29" fmla="*/ 2147483647 h 132"/>
                <a:gd name="T30" fmla="*/ 2147483647 w 212"/>
                <a:gd name="T31" fmla="*/ 0 h 1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12"/>
                <a:gd name="T49" fmla="*/ 0 h 132"/>
                <a:gd name="T50" fmla="*/ 212 w 212"/>
                <a:gd name="T51" fmla="*/ 132 h 13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12" h="132">
                  <a:moveTo>
                    <a:pt x="96" y="0"/>
                  </a:moveTo>
                  <a:lnTo>
                    <a:pt x="140" y="28"/>
                  </a:lnTo>
                  <a:lnTo>
                    <a:pt x="212" y="76"/>
                  </a:lnTo>
                  <a:lnTo>
                    <a:pt x="188" y="103"/>
                  </a:lnTo>
                  <a:lnTo>
                    <a:pt x="143" y="100"/>
                  </a:lnTo>
                  <a:lnTo>
                    <a:pt x="120" y="123"/>
                  </a:lnTo>
                  <a:lnTo>
                    <a:pt x="92" y="132"/>
                  </a:lnTo>
                  <a:lnTo>
                    <a:pt x="60" y="123"/>
                  </a:lnTo>
                  <a:lnTo>
                    <a:pt x="33" y="124"/>
                  </a:lnTo>
                  <a:lnTo>
                    <a:pt x="14" y="127"/>
                  </a:lnTo>
                  <a:lnTo>
                    <a:pt x="0" y="99"/>
                  </a:lnTo>
                  <a:lnTo>
                    <a:pt x="24" y="72"/>
                  </a:lnTo>
                  <a:lnTo>
                    <a:pt x="54" y="64"/>
                  </a:lnTo>
                  <a:lnTo>
                    <a:pt x="42" y="51"/>
                  </a:lnTo>
                  <a:lnTo>
                    <a:pt x="62" y="21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176">
              <a:extLst>
                <a:ext uri="{FF2B5EF4-FFF2-40B4-BE49-F238E27FC236}">
                  <a16:creationId xmlns:a16="http://schemas.microsoft.com/office/drawing/2014/main" id="{AE143CCD-34BA-45D5-9DCB-18D1739DF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8858" y="2860190"/>
              <a:ext cx="548077" cy="332225"/>
            </a:xfrm>
            <a:custGeom>
              <a:avLst/>
              <a:gdLst>
                <a:gd name="T0" fmla="*/ 2147483647 w 397"/>
                <a:gd name="T1" fmla="*/ 0 h 225"/>
                <a:gd name="T2" fmla="*/ 2147483647 w 397"/>
                <a:gd name="T3" fmla="*/ 2147483647 h 225"/>
                <a:gd name="T4" fmla="*/ 2147483647 w 397"/>
                <a:gd name="T5" fmla="*/ 2147483647 h 225"/>
                <a:gd name="T6" fmla="*/ 2147483647 w 397"/>
                <a:gd name="T7" fmla="*/ 2147483647 h 225"/>
                <a:gd name="T8" fmla="*/ 2147483647 w 397"/>
                <a:gd name="T9" fmla="*/ 2147483647 h 225"/>
                <a:gd name="T10" fmla="*/ 2147483647 w 397"/>
                <a:gd name="T11" fmla="*/ 2147483647 h 225"/>
                <a:gd name="T12" fmla="*/ 2147483647 w 397"/>
                <a:gd name="T13" fmla="*/ 2147483647 h 225"/>
                <a:gd name="T14" fmla="*/ 2147483647 w 397"/>
                <a:gd name="T15" fmla="*/ 2147483647 h 225"/>
                <a:gd name="T16" fmla="*/ 2147483647 w 397"/>
                <a:gd name="T17" fmla="*/ 2147483647 h 225"/>
                <a:gd name="T18" fmla="*/ 2147483647 w 397"/>
                <a:gd name="T19" fmla="*/ 2147483647 h 225"/>
                <a:gd name="T20" fmla="*/ 2147483647 w 397"/>
                <a:gd name="T21" fmla="*/ 2147483647 h 225"/>
                <a:gd name="T22" fmla="*/ 2147483647 w 397"/>
                <a:gd name="T23" fmla="*/ 2147483647 h 225"/>
                <a:gd name="T24" fmla="*/ 2147483647 w 397"/>
                <a:gd name="T25" fmla="*/ 2147483647 h 225"/>
                <a:gd name="T26" fmla="*/ 2147483647 w 397"/>
                <a:gd name="T27" fmla="*/ 2147483647 h 225"/>
                <a:gd name="T28" fmla="*/ 2147483647 w 397"/>
                <a:gd name="T29" fmla="*/ 2147483647 h 225"/>
                <a:gd name="T30" fmla="*/ 2147483647 w 397"/>
                <a:gd name="T31" fmla="*/ 2147483647 h 225"/>
                <a:gd name="T32" fmla="*/ 2147483647 w 397"/>
                <a:gd name="T33" fmla="*/ 2147483647 h 225"/>
                <a:gd name="T34" fmla="*/ 2147483647 w 397"/>
                <a:gd name="T35" fmla="*/ 2147483647 h 225"/>
                <a:gd name="T36" fmla="*/ 2147483647 w 397"/>
                <a:gd name="T37" fmla="*/ 2147483647 h 225"/>
                <a:gd name="T38" fmla="*/ 2147483647 w 397"/>
                <a:gd name="T39" fmla="*/ 2147483647 h 225"/>
                <a:gd name="T40" fmla="*/ 0 w 397"/>
                <a:gd name="T41" fmla="*/ 2147483647 h 225"/>
                <a:gd name="T42" fmla="*/ 2147483647 w 397"/>
                <a:gd name="T43" fmla="*/ 2147483647 h 225"/>
                <a:gd name="T44" fmla="*/ 2147483647 w 397"/>
                <a:gd name="T45" fmla="*/ 2147483647 h 225"/>
                <a:gd name="T46" fmla="*/ 2147483647 w 397"/>
                <a:gd name="T47" fmla="*/ 2147483647 h 225"/>
                <a:gd name="T48" fmla="*/ 2147483647 w 397"/>
                <a:gd name="T49" fmla="*/ 2147483647 h 225"/>
                <a:gd name="T50" fmla="*/ 2147483647 w 397"/>
                <a:gd name="T51" fmla="*/ 2147483647 h 225"/>
                <a:gd name="T52" fmla="*/ 2147483647 w 397"/>
                <a:gd name="T53" fmla="*/ 2147483647 h 225"/>
                <a:gd name="T54" fmla="*/ 2147483647 w 397"/>
                <a:gd name="T55" fmla="*/ 2147483647 h 225"/>
                <a:gd name="T56" fmla="*/ 2147483647 w 397"/>
                <a:gd name="T57" fmla="*/ 2147483647 h 225"/>
                <a:gd name="T58" fmla="*/ 2147483647 w 397"/>
                <a:gd name="T59" fmla="*/ 2147483647 h 225"/>
                <a:gd name="T60" fmla="*/ 2147483647 w 397"/>
                <a:gd name="T61" fmla="*/ 2147483647 h 225"/>
                <a:gd name="T62" fmla="*/ 2147483647 w 397"/>
                <a:gd name="T63" fmla="*/ 2147483647 h 225"/>
                <a:gd name="T64" fmla="*/ 2147483647 w 397"/>
                <a:gd name="T65" fmla="*/ 2147483647 h 225"/>
                <a:gd name="T66" fmla="*/ 2147483647 w 397"/>
                <a:gd name="T67" fmla="*/ 2147483647 h 225"/>
                <a:gd name="T68" fmla="*/ 2147483647 w 397"/>
                <a:gd name="T69" fmla="*/ 0 h 2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97"/>
                <a:gd name="T106" fmla="*/ 0 h 225"/>
                <a:gd name="T107" fmla="*/ 397 w 397"/>
                <a:gd name="T108" fmla="*/ 225 h 2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97" h="225">
                  <a:moveTo>
                    <a:pt x="343" y="0"/>
                  </a:moveTo>
                  <a:lnTo>
                    <a:pt x="352" y="12"/>
                  </a:lnTo>
                  <a:lnTo>
                    <a:pt x="340" y="139"/>
                  </a:lnTo>
                  <a:lnTo>
                    <a:pt x="397" y="144"/>
                  </a:lnTo>
                  <a:lnTo>
                    <a:pt x="327" y="225"/>
                  </a:lnTo>
                  <a:lnTo>
                    <a:pt x="304" y="204"/>
                  </a:lnTo>
                  <a:lnTo>
                    <a:pt x="298" y="180"/>
                  </a:lnTo>
                  <a:lnTo>
                    <a:pt x="267" y="195"/>
                  </a:lnTo>
                  <a:lnTo>
                    <a:pt x="246" y="180"/>
                  </a:lnTo>
                  <a:lnTo>
                    <a:pt x="258" y="145"/>
                  </a:lnTo>
                  <a:lnTo>
                    <a:pt x="235" y="142"/>
                  </a:lnTo>
                  <a:lnTo>
                    <a:pt x="229" y="159"/>
                  </a:lnTo>
                  <a:lnTo>
                    <a:pt x="199" y="166"/>
                  </a:lnTo>
                  <a:lnTo>
                    <a:pt x="174" y="159"/>
                  </a:lnTo>
                  <a:lnTo>
                    <a:pt x="150" y="193"/>
                  </a:lnTo>
                  <a:lnTo>
                    <a:pt x="106" y="210"/>
                  </a:lnTo>
                  <a:lnTo>
                    <a:pt x="48" y="208"/>
                  </a:lnTo>
                  <a:lnTo>
                    <a:pt x="31" y="195"/>
                  </a:lnTo>
                  <a:lnTo>
                    <a:pt x="22" y="171"/>
                  </a:lnTo>
                  <a:lnTo>
                    <a:pt x="6" y="133"/>
                  </a:lnTo>
                  <a:lnTo>
                    <a:pt x="0" y="103"/>
                  </a:lnTo>
                  <a:lnTo>
                    <a:pt x="19" y="73"/>
                  </a:lnTo>
                  <a:lnTo>
                    <a:pt x="33" y="49"/>
                  </a:lnTo>
                  <a:lnTo>
                    <a:pt x="42" y="40"/>
                  </a:lnTo>
                  <a:lnTo>
                    <a:pt x="60" y="51"/>
                  </a:lnTo>
                  <a:lnTo>
                    <a:pt x="91" y="51"/>
                  </a:lnTo>
                  <a:lnTo>
                    <a:pt x="141" y="88"/>
                  </a:lnTo>
                  <a:lnTo>
                    <a:pt x="166" y="69"/>
                  </a:lnTo>
                  <a:lnTo>
                    <a:pt x="169" y="49"/>
                  </a:lnTo>
                  <a:lnTo>
                    <a:pt x="195" y="46"/>
                  </a:lnTo>
                  <a:lnTo>
                    <a:pt x="225" y="58"/>
                  </a:lnTo>
                  <a:lnTo>
                    <a:pt x="256" y="46"/>
                  </a:lnTo>
                  <a:lnTo>
                    <a:pt x="273" y="27"/>
                  </a:lnTo>
                  <a:lnTo>
                    <a:pt x="324" y="27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177">
              <a:extLst>
                <a:ext uri="{FF2B5EF4-FFF2-40B4-BE49-F238E27FC236}">
                  <a16:creationId xmlns:a16="http://schemas.microsoft.com/office/drawing/2014/main" id="{CD820493-2D6E-4251-82A1-1FBB833A8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9244" y="3065432"/>
              <a:ext cx="791055" cy="735328"/>
            </a:xfrm>
            <a:custGeom>
              <a:avLst/>
              <a:gdLst>
                <a:gd name="T0" fmla="*/ 2147483647 w 573"/>
                <a:gd name="T1" fmla="*/ 2147483647 h 498"/>
                <a:gd name="T2" fmla="*/ 2147483647 w 573"/>
                <a:gd name="T3" fmla="*/ 2147483647 h 498"/>
                <a:gd name="T4" fmla="*/ 2147483647 w 573"/>
                <a:gd name="T5" fmla="*/ 2147483647 h 498"/>
                <a:gd name="T6" fmla="*/ 2147483647 w 573"/>
                <a:gd name="T7" fmla="*/ 2147483647 h 498"/>
                <a:gd name="T8" fmla="*/ 2147483647 w 573"/>
                <a:gd name="T9" fmla="*/ 2147483647 h 498"/>
                <a:gd name="T10" fmla="*/ 2147483647 w 573"/>
                <a:gd name="T11" fmla="*/ 2147483647 h 498"/>
                <a:gd name="T12" fmla="*/ 2147483647 w 573"/>
                <a:gd name="T13" fmla="*/ 2147483647 h 498"/>
                <a:gd name="T14" fmla="*/ 2147483647 w 573"/>
                <a:gd name="T15" fmla="*/ 2147483647 h 498"/>
                <a:gd name="T16" fmla="*/ 2147483647 w 573"/>
                <a:gd name="T17" fmla="*/ 2147483647 h 498"/>
                <a:gd name="T18" fmla="*/ 2147483647 w 573"/>
                <a:gd name="T19" fmla="*/ 2147483647 h 498"/>
                <a:gd name="T20" fmla="*/ 0 w 573"/>
                <a:gd name="T21" fmla="*/ 2147483647 h 498"/>
                <a:gd name="T22" fmla="*/ 2147483647 w 573"/>
                <a:gd name="T23" fmla="*/ 2147483647 h 498"/>
                <a:gd name="T24" fmla="*/ 2147483647 w 573"/>
                <a:gd name="T25" fmla="*/ 2147483647 h 498"/>
                <a:gd name="T26" fmla="*/ 2147483647 w 573"/>
                <a:gd name="T27" fmla="*/ 2147483647 h 498"/>
                <a:gd name="T28" fmla="*/ 2147483647 w 573"/>
                <a:gd name="T29" fmla="*/ 2147483647 h 498"/>
                <a:gd name="T30" fmla="*/ 2147483647 w 573"/>
                <a:gd name="T31" fmla="*/ 2147483647 h 498"/>
                <a:gd name="T32" fmla="*/ 2147483647 w 573"/>
                <a:gd name="T33" fmla="*/ 2147483647 h 498"/>
                <a:gd name="T34" fmla="*/ 2147483647 w 573"/>
                <a:gd name="T35" fmla="*/ 2147483647 h 498"/>
                <a:gd name="T36" fmla="*/ 2147483647 w 573"/>
                <a:gd name="T37" fmla="*/ 2147483647 h 498"/>
                <a:gd name="T38" fmla="*/ 2147483647 w 573"/>
                <a:gd name="T39" fmla="*/ 2147483647 h 498"/>
                <a:gd name="T40" fmla="*/ 2147483647 w 573"/>
                <a:gd name="T41" fmla="*/ 2147483647 h 498"/>
                <a:gd name="T42" fmla="*/ 2147483647 w 573"/>
                <a:gd name="T43" fmla="*/ 2147483647 h 498"/>
                <a:gd name="T44" fmla="*/ 2147483647 w 573"/>
                <a:gd name="T45" fmla="*/ 2147483647 h 498"/>
                <a:gd name="T46" fmla="*/ 2147483647 w 573"/>
                <a:gd name="T47" fmla="*/ 2147483647 h 498"/>
                <a:gd name="T48" fmla="*/ 2147483647 w 573"/>
                <a:gd name="T49" fmla="*/ 2147483647 h 498"/>
                <a:gd name="T50" fmla="*/ 2147483647 w 573"/>
                <a:gd name="T51" fmla="*/ 2147483647 h 498"/>
                <a:gd name="T52" fmla="*/ 2147483647 w 573"/>
                <a:gd name="T53" fmla="*/ 2147483647 h 498"/>
                <a:gd name="T54" fmla="*/ 2147483647 w 573"/>
                <a:gd name="T55" fmla="*/ 2147483647 h 498"/>
                <a:gd name="T56" fmla="*/ 2147483647 w 573"/>
                <a:gd name="T57" fmla="*/ 2147483647 h 498"/>
                <a:gd name="T58" fmla="*/ 2147483647 w 573"/>
                <a:gd name="T59" fmla="*/ 2147483647 h 498"/>
                <a:gd name="T60" fmla="*/ 2147483647 w 573"/>
                <a:gd name="T61" fmla="*/ 2147483647 h 498"/>
                <a:gd name="T62" fmla="*/ 2147483647 w 573"/>
                <a:gd name="T63" fmla="*/ 2147483647 h 498"/>
                <a:gd name="T64" fmla="*/ 2147483647 w 573"/>
                <a:gd name="T65" fmla="*/ 2147483647 h 498"/>
                <a:gd name="T66" fmla="*/ 2147483647 w 573"/>
                <a:gd name="T67" fmla="*/ 2147483647 h 498"/>
                <a:gd name="T68" fmla="*/ 2147483647 w 573"/>
                <a:gd name="T69" fmla="*/ 2147483647 h 498"/>
                <a:gd name="T70" fmla="*/ 2147483647 w 573"/>
                <a:gd name="T71" fmla="*/ 0 h 498"/>
                <a:gd name="T72" fmla="*/ 2147483647 w 573"/>
                <a:gd name="T73" fmla="*/ 2147483647 h 498"/>
                <a:gd name="T74" fmla="*/ 2147483647 w 573"/>
                <a:gd name="T75" fmla="*/ 2147483647 h 498"/>
                <a:gd name="T76" fmla="*/ 2147483647 w 573"/>
                <a:gd name="T77" fmla="*/ 2147483647 h 498"/>
                <a:gd name="T78" fmla="*/ 2147483647 w 573"/>
                <a:gd name="T79" fmla="*/ 2147483647 h 498"/>
                <a:gd name="T80" fmla="*/ 2147483647 w 573"/>
                <a:gd name="T81" fmla="*/ 2147483647 h 498"/>
                <a:gd name="T82" fmla="*/ 2147483647 w 573"/>
                <a:gd name="T83" fmla="*/ 2147483647 h 4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73"/>
                <a:gd name="T127" fmla="*/ 0 h 498"/>
                <a:gd name="T128" fmla="*/ 573 w 573"/>
                <a:gd name="T129" fmla="*/ 498 h 4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73" h="498">
                  <a:moveTo>
                    <a:pt x="573" y="86"/>
                  </a:moveTo>
                  <a:lnTo>
                    <a:pt x="546" y="156"/>
                  </a:lnTo>
                  <a:lnTo>
                    <a:pt x="430" y="279"/>
                  </a:lnTo>
                  <a:lnTo>
                    <a:pt x="432" y="291"/>
                  </a:lnTo>
                  <a:lnTo>
                    <a:pt x="295" y="365"/>
                  </a:lnTo>
                  <a:lnTo>
                    <a:pt x="240" y="401"/>
                  </a:lnTo>
                  <a:lnTo>
                    <a:pt x="235" y="432"/>
                  </a:lnTo>
                  <a:lnTo>
                    <a:pt x="183" y="483"/>
                  </a:lnTo>
                  <a:lnTo>
                    <a:pt x="160" y="498"/>
                  </a:lnTo>
                  <a:lnTo>
                    <a:pt x="70" y="479"/>
                  </a:lnTo>
                  <a:lnTo>
                    <a:pt x="0" y="452"/>
                  </a:lnTo>
                  <a:lnTo>
                    <a:pt x="39" y="437"/>
                  </a:lnTo>
                  <a:lnTo>
                    <a:pt x="54" y="438"/>
                  </a:lnTo>
                  <a:lnTo>
                    <a:pt x="87" y="450"/>
                  </a:lnTo>
                  <a:lnTo>
                    <a:pt x="91" y="437"/>
                  </a:lnTo>
                  <a:lnTo>
                    <a:pt x="46" y="402"/>
                  </a:lnTo>
                  <a:lnTo>
                    <a:pt x="58" y="395"/>
                  </a:lnTo>
                  <a:lnTo>
                    <a:pt x="97" y="401"/>
                  </a:lnTo>
                  <a:lnTo>
                    <a:pt x="168" y="356"/>
                  </a:lnTo>
                  <a:lnTo>
                    <a:pt x="204" y="336"/>
                  </a:lnTo>
                  <a:lnTo>
                    <a:pt x="199" y="318"/>
                  </a:lnTo>
                  <a:lnTo>
                    <a:pt x="109" y="287"/>
                  </a:lnTo>
                  <a:lnTo>
                    <a:pt x="135" y="240"/>
                  </a:lnTo>
                  <a:lnTo>
                    <a:pt x="153" y="200"/>
                  </a:lnTo>
                  <a:lnTo>
                    <a:pt x="187" y="186"/>
                  </a:lnTo>
                  <a:lnTo>
                    <a:pt x="195" y="134"/>
                  </a:lnTo>
                  <a:lnTo>
                    <a:pt x="216" y="78"/>
                  </a:lnTo>
                  <a:lnTo>
                    <a:pt x="255" y="63"/>
                  </a:lnTo>
                  <a:lnTo>
                    <a:pt x="277" y="57"/>
                  </a:lnTo>
                  <a:lnTo>
                    <a:pt x="297" y="69"/>
                  </a:lnTo>
                  <a:lnTo>
                    <a:pt x="351" y="71"/>
                  </a:lnTo>
                  <a:lnTo>
                    <a:pt x="396" y="53"/>
                  </a:lnTo>
                  <a:lnTo>
                    <a:pt x="421" y="17"/>
                  </a:lnTo>
                  <a:lnTo>
                    <a:pt x="445" y="24"/>
                  </a:lnTo>
                  <a:lnTo>
                    <a:pt x="475" y="20"/>
                  </a:lnTo>
                  <a:lnTo>
                    <a:pt x="481" y="0"/>
                  </a:lnTo>
                  <a:lnTo>
                    <a:pt x="504" y="3"/>
                  </a:lnTo>
                  <a:lnTo>
                    <a:pt x="493" y="44"/>
                  </a:lnTo>
                  <a:lnTo>
                    <a:pt x="511" y="54"/>
                  </a:lnTo>
                  <a:lnTo>
                    <a:pt x="547" y="39"/>
                  </a:lnTo>
                  <a:lnTo>
                    <a:pt x="549" y="63"/>
                  </a:lnTo>
                  <a:lnTo>
                    <a:pt x="573" y="86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178">
              <a:extLst>
                <a:ext uri="{FF2B5EF4-FFF2-40B4-BE49-F238E27FC236}">
                  <a16:creationId xmlns:a16="http://schemas.microsoft.com/office/drawing/2014/main" id="{9186DACE-966D-4AA3-B193-4F799DB29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5295" y="3725455"/>
              <a:ext cx="679229" cy="596531"/>
            </a:xfrm>
            <a:custGeom>
              <a:avLst/>
              <a:gdLst>
                <a:gd name="T0" fmla="*/ 2147483647 w 492"/>
                <a:gd name="T1" fmla="*/ 2147483647 h 404"/>
                <a:gd name="T2" fmla="*/ 2147483647 w 492"/>
                <a:gd name="T3" fmla="*/ 2147483647 h 404"/>
                <a:gd name="T4" fmla="*/ 2147483647 w 492"/>
                <a:gd name="T5" fmla="*/ 2147483647 h 404"/>
                <a:gd name="T6" fmla="*/ 2147483647 w 492"/>
                <a:gd name="T7" fmla="*/ 2147483647 h 404"/>
                <a:gd name="T8" fmla="*/ 2147483647 w 492"/>
                <a:gd name="T9" fmla="*/ 2147483647 h 404"/>
                <a:gd name="T10" fmla="*/ 2147483647 w 492"/>
                <a:gd name="T11" fmla="*/ 2147483647 h 404"/>
                <a:gd name="T12" fmla="*/ 2147483647 w 492"/>
                <a:gd name="T13" fmla="*/ 2147483647 h 404"/>
                <a:gd name="T14" fmla="*/ 2147483647 w 492"/>
                <a:gd name="T15" fmla="*/ 2147483647 h 404"/>
                <a:gd name="T16" fmla="*/ 2147483647 w 492"/>
                <a:gd name="T17" fmla="*/ 2147483647 h 404"/>
                <a:gd name="T18" fmla="*/ 2147483647 w 492"/>
                <a:gd name="T19" fmla="*/ 2147483647 h 404"/>
                <a:gd name="T20" fmla="*/ 2147483647 w 492"/>
                <a:gd name="T21" fmla="*/ 2147483647 h 404"/>
                <a:gd name="T22" fmla="*/ 2147483647 w 492"/>
                <a:gd name="T23" fmla="*/ 2147483647 h 404"/>
                <a:gd name="T24" fmla="*/ 2147483647 w 492"/>
                <a:gd name="T25" fmla="*/ 2147483647 h 404"/>
                <a:gd name="T26" fmla="*/ 2147483647 w 492"/>
                <a:gd name="T27" fmla="*/ 2147483647 h 404"/>
                <a:gd name="T28" fmla="*/ 2147483647 w 492"/>
                <a:gd name="T29" fmla="*/ 2147483647 h 404"/>
                <a:gd name="T30" fmla="*/ 2147483647 w 492"/>
                <a:gd name="T31" fmla="*/ 2147483647 h 404"/>
                <a:gd name="T32" fmla="*/ 2147483647 w 492"/>
                <a:gd name="T33" fmla="*/ 2147483647 h 404"/>
                <a:gd name="T34" fmla="*/ 2147483647 w 492"/>
                <a:gd name="T35" fmla="*/ 2147483647 h 404"/>
                <a:gd name="T36" fmla="*/ 2147483647 w 492"/>
                <a:gd name="T37" fmla="*/ 2147483647 h 404"/>
                <a:gd name="T38" fmla="*/ 2147483647 w 492"/>
                <a:gd name="T39" fmla="*/ 2147483647 h 404"/>
                <a:gd name="T40" fmla="*/ 2147483647 w 492"/>
                <a:gd name="T41" fmla="*/ 2147483647 h 404"/>
                <a:gd name="T42" fmla="*/ 2147483647 w 492"/>
                <a:gd name="T43" fmla="*/ 2147483647 h 404"/>
                <a:gd name="T44" fmla="*/ 2147483647 w 492"/>
                <a:gd name="T45" fmla="*/ 2147483647 h 404"/>
                <a:gd name="T46" fmla="*/ 2147483647 w 492"/>
                <a:gd name="T47" fmla="*/ 2147483647 h 404"/>
                <a:gd name="T48" fmla="*/ 0 w 492"/>
                <a:gd name="T49" fmla="*/ 2147483647 h 404"/>
                <a:gd name="T50" fmla="*/ 2147483647 w 492"/>
                <a:gd name="T51" fmla="*/ 0 h 404"/>
                <a:gd name="T52" fmla="*/ 2147483647 w 492"/>
                <a:gd name="T53" fmla="*/ 2147483647 h 404"/>
                <a:gd name="T54" fmla="*/ 2147483647 w 492"/>
                <a:gd name="T55" fmla="*/ 2147483647 h 404"/>
                <a:gd name="T56" fmla="*/ 2147483647 w 492"/>
                <a:gd name="T57" fmla="*/ 0 h 404"/>
                <a:gd name="T58" fmla="*/ 2147483647 w 492"/>
                <a:gd name="T59" fmla="*/ 2147483647 h 404"/>
                <a:gd name="T60" fmla="*/ 2147483647 w 492"/>
                <a:gd name="T61" fmla="*/ 2147483647 h 404"/>
                <a:gd name="T62" fmla="*/ 2147483647 w 492"/>
                <a:gd name="T63" fmla="*/ 2147483647 h 404"/>
                <a:gd name="T64" fmla="*/ 2147483647 w 492"/>
                <a:gd name="T65" fmla="*/ 2147483647 h 4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92"/>
                <a:gd name="T100" fmla="*/ 0 h 404"/>
                <a:gd name="T101" fmla="*/ 492 w 492"/>
                <a:gd name="T102" fmla="*/ 404 h 4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92" h="404">
                  <a:moveTo>
                    <a:pt x="313" y="30"/>
                  </a:moveTo>
                  <a:lnTo>
                    <a:pt x="325" y="131"/>
                  </a:lnTo>
                  <a:lnTo>
                    <a:pt x="436" y="215"/>
                  </a:lnTo>
                  <a:lnTo>
                    <a:pt x="492" y="249"/>
                  </a:lnTo>
                  <a:lnTo>
                    <a:pt x="460" y="275"/>
                  </a:lnTo>
                  <a:lnTo>
                    <a:pt x="435" y="312"/>
                  </a:lnTo>
                  <a:lnTo>
                    <a:pt x="415" y="339"/>
                  </a:lnTo>
                  <a:lnTo>
                    <a:pt x="375" y="347"/>
                  </a:lnTo>
                  <a:lnTo>
                    <a:pt x="346" y="377"/>
                  </a:lnTo>
                  <a:lnTo>
                    <a:pt x="310" y="399"/>
                  </a:lnTo>
                  <a:lnTo>
                    <a:pt x="294" y="392"/>
                  </a:lnTo>
                  <a:lnTo>
                    <a:pt x="187" y="404"/>
                  </a:lnTo>
                  <a:lnTo>
                    <a:pt x="165" y="369"/>
                  </a:lnTo>
                  <a:lnTo>
                    <a:pt x="144" y="345"/>
                  </a:lnTo>
                  <a:lnTo>
                    <a:pt x="120" y="332"/>
                  </a:lnTo>
                  <a:lnTo>
                    <a:pt x="121" y="293"/>
                  </a:lnTo>
                  <a:lnTo>
                    <a:pt x="144" y="270"/>
                  </a:lnTo>
                  <a:lnTo>
                    <a:pt x="88" y="242"/>
                  </a:lnTo>
                  <a:lnTo>
                    <a:pt x="51" y="224"/>
                  </a:lnTo>
                  <a:lnTo>
                    <a:pt x="25" y="165"/>
                  </a:lnTo>
                  <a:lnTo>
                    <a:pt x="7" y="123"/>
                  </a:lnTo>
                  <a:lnTo>
                    <a:pt x="19" y="77"/>
                  </a:lnTo>
                  <a:lnTo>
                    <a:pt x="40" y="44"/>
                  </a:lnTo>
                  <a:lnTo>
                    <a:pt x="12" y="27"/>
                  </a:lnTo>
                  <a:lnTo>
                    <a:pt x="0" y="12"/>
                  </a:lnTo>
                  <a:lnTo>
                    <a:pt x="42" y="0"/>
                  </a:lnTo>
                  <a:lnTo>
                    <a:pt x="78" y="3"/>
                  </a:lnTo>
                  <a:lnTo>
                    <a:pt x="99" y="11"/>
                  </a:lnTo>
                  <a:lnTo>
                    <a:pt x="117" y="0"/>
                  </a:lnTo>
                  <a:lnTo>
                    <a:pt x="130" y="11"/>
                  </a:lnTo>
                  <a:lnTo>
                    <a:pt x="193" y="33"/>
                  </a:lnTo>
                  <a:lnTo>
                    <a:pt x="286" y="53"/>
                  </a:lnTo>
                  <a:lnTo>
                    <a:pt x="313" y="30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179">
              <a:extLst>
                <a:ext uri="{FF2B5EF4-FFF2-40B4-BE49-F238E27FC236}">
                  <a16:creationId xmlns:a16="http://schemas.microsoft.com/office/drawing/2014/main" id="{B5BAAA81-2A1A-49A0-8121-B995FF447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0361" y="4038487"/>
              <a:ext cx="1061640" cy="891843"/>
            </a:xfrm>
            <a:custGeom>
              <a:avLst/>
              <a:gdLst>
                <a:gd name="T0" fmla="*/ 2147483647 w 769"/>
                <a:gd name="T1" fmla="*/ 2147483647 h 604"/>
                <a:gd name="T2" fmla="*/ 2147483647 w 769"/>
                <a:gd name="T3" fmla="*/ 0 h 604"/>
                <a:gd name="T4" fmla="*/ 2147483647 w 769"/>
                <a:gd name="T5" fmla="*/ 2147483647 h 604"/>
                <a:gd name="T6" fmla="*/ 2147483647 w 769"/>
                <a:gd name="T7" fmla="*/ 2147483647 h 604"/>
                <a:gd name="T8" fmla="*/ 2147483647 w 769"/>
                <a:gd name="T9" fmla="*/ 2147483647 h 604"/>
                <a:gd name="T10" fmla="*/ 2147483647 w 769"/>
                <a:gd name="T11" fmla="*/ 2147483647 h 604"/>
                <a:gd name="T12" fmla="*/ 2147483647 w 769"/>
                <a:gd name="T13" fmla="*/ 2147483647 h 604"/>
                <a:gd name="T14" fmla="*/ 2147483647 w 769"/>
                <a:gd name="T15" fmla="*/ 2147483647 h 604"/>
                <a:gd name="T16" fmla="*/ 2147483647 w 769"/>
                <a:gd name="T17" fmla="*/ 2147483647 h 604"/>
                <a:gd name="T18" fmla="*/ 2147483647 w 769"/>
                <a:gd name="T19" fmla="*/ 2147483647 h 604"/>
                <a:gd name="T20" fmla="*/ 2147483647 w 769"/>
                <a:gd name="T21" fmla="*/ 2147483647 h 604"/>
                <a:gd name="T22" fmla="*/ 2147483647 w 769"/>
                <a:gd name="T23" fmla="*/ 2147483647 h 604"/>
                <a:gd name="T24" fmla="*/ 2147483647 w 769"/>
                <a:gd name="T25" fmla="*/ 2147483647 h 604"/>
                <a:gd name="T26" fmla="*/ 2147483647 w 769"/>
                <a:gd name="T27" fmla="*/ 2147483647 h 604"/>
                <a:gd name="T28" fmla="*/ 2147483647 w 769"/>
                <a:gd name="T29" fmla="*/ 2147483647 h 604"/>
                <a:gd name="T30" fmla="*/ 2147483647 w 769"/>
                <a:gd name="T31" fmla="*/ 2147483647 h 604"/>
                <a:gd name="T32" fmla="*/ 2147483647 w 769"/>
                <a:gd name="T33" fmla="*/ 2147483647 h 604"/>
                <a:gd name="T34" fmla="*/ 2147483647 w 769"/>
                <a:gd name="T35" fmla="*/ 2147483647 h 604"/>
                <a:gd name="T36" fmla="*/ 2147483647 w 769"/>
                <a:gd name="T37" fmla="*/ 2147483647 h 604"/>
                <a:gd name="T38" fmla="*/ 2147483647 w 769"/>
                <a:gd name="T39" fmla="*/ 2147483647 h 604"/>
                <a:gd name="T40" fmla="*/ 2147483647 w 769"/>
                <a:gd name="T41" fmla="*/ 2147483647 h 604"/>
                <a:gd name="T42" fmla="*/ 2147483647 w 769"/>
                <a:gd name="T43" fmla="*/ 2147483647 h 604"/>
                <a:gd name="T44" fmla="*/ 2147483647 w 769"/>
                <a:gd name="T45" fmla="*/ 2147483647 h 604"/>
                <a:gd name="T46" fmla="*/ 2147483647 w 769"/>
                <a:gd name="T47" fmla="*/ 2147483647 h 604"/>
                <a:gd name="T48" fmla="*/ 2147483647 w 769"/>
                <a:gd name="T49" fmla="*/ 2147483647 h 604"/>
                <a:gd name="T50" fmla="*/ 2147483647 w 769"/>
                <a:gd name="T51" fmla="*/ 2147483647 h 604"/>
                <a:gd name="T52" fmla="*/ 2147483647 w 769"/>
                <a:gd name="T53" fmla="*/ 2147483647 h 604"/>
                <a:gd name="T54" fmla="*/ 2147483647 w 769"/>
                <a:gd name="T55" fmla="*/ 2147483647 h 604"/>
                <a:gd name="T56" fmla="*/ 2147483647 w 769"/>
                <a:gd name="T57" fmla="*/ 2147483647 h 604"/>
                <a:gd name="T58" fmla="*/ 2147483647 w 769"/>
                <a:gd name="T59" fmla="*/ 2147483647 h 604"/>
                <a:gd name="T60" fmla="*/ 2147483647 w 769"/>
                <a:gd name="T61" fmla="*/ 2147483647 h 604"/>
                <a:gd name="T62" fmla="*/ 2147483647 w 769"/>
                <a:gd name="T63" fmla="*/ 2147483647 h 604"/>
                <a:gd name="T64" fmla="*/ 2147483647 w 769"/>
                <a:gd name="T65" fmla="*/ 2147483647 h 604"/>
                <a:gd name="T66" fmla="*/ 2147483647 w 769"/>
                <a:gd name="T67" fmla="*/ 2147483647 h 604"/>
                <a:gd name="T68" fmla="*/ 2147483647 w 769"/>
                <a:gd name="T69" fmla="*/ 2147483647 h 604"/>
                <a:gd name="T70" fmla="*/ 2147483647 w 769"/>
                <a:gd name="T71" fmla="*/ 2147483647 h 604"/>
                <a:gd name="T72" fmla="*/ 2147483647 w 769"/>
                <a:gd name="T73" fmla="*/ 2147483647 h 604"/>
                <a:gd name="T74" fmla="*/ 2147483647 w 769"/>
                <a:gd name="T75" fmla="*/ 2147483647 h 604"/>
                <a:gd name="T76" fmla="*/ 2147483647 w 769"/>
                <a:gd name="T77" fmla="*/ 2147483647 h 604"/>
                <a:gd name="T78" fmla="*/ 2147483647 w 769"/>
                <a:gd name="T79" fmla="*/ 2147483647 h 604"/>
                <a:gd name="T80" fmla="*/ 2147483647 w 769"/>
                <a:gd name="T81" fmla="*/ 2147483647 h 604"/>
                <a:gd name="T82" fmla="*/ 2147483647 w 769"/>
                <a:gd name="T83" fmla="*/ 2147483647 h 604"/>
                <a:gd name="T84" fmla="*/ 2147483647 w 769"/>
                <a:gd name="T85" fmla="*/ 2147483647 h 604"/>
                <a:gd name="T86" fmla="*/ 0 w 769"/>
                <a:gd name="T87" fmla="*/ 2147483647 h 604"/>
                <a:gd name="T88" fmla="*/ 2147483647 w 769"/>
                <a:gd name="T89" fmla="*/ 2147483647 h 604"/>
                <a:gd name="T90" fmla="*/ 2147483647 w 769"/>
                <a:gd name="T91" fmla="*/ 2147483647 h 604"/>
                <a:gd name="T92" fmla="*/ 2147483647 w 769"/>
                <a:gd name="T93" fmla="*/ 2147483647 h 604"/>
                <a:gd name="T94" fmla="*/ 2147483647 w 769"/>
                <a:gd name="T95" fmla="*/ 2147483647 h 604"/>
                <a:gd name="T96" fmla="*/ 2147483647 w 769"/>
                <a:gd name="T97" fmla="*/ 2147483647 h 604"/>
                <a:gd name="T98" fmla="*/ 2147483647 w 769"/>
                <a:gd name="T99" fmla="*/ 2147483647 h 604"/>
                <a:gd name="T100" fmla="*/ 2147483647 w 769"/>
                <a:gd name="T101" fmla="*/ 2147483647 h 60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69"/>
                <a:gd name="T154" fmla="*/ 0 h 604"/>
                <a:gd name="T155" fmla="*/ 769 w 769"/>
                <a:gd name="T156" fmla="*/ 604 h 60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69" h="604">
                  <a:moveTo>
                    <a:pt x="298" y="37"/>
                  </a:moveTo>
                  <a:lnTo>
                    <a:pt x="405" y="0"/>
                  </a:lnTo>
                  <a:lnTo>
                    <a:pt x="417" y="37"/>
                  </a:lnTo>
                  <a:lnTo>
                    <a:pt x="379" y="93"/>
                  </a:lnTo>
                  <a:lnTo>
                    <a:pt x="408" y="111"/>
                  </a:lnTo>
                  <a:lnTo>
                    <a:pt x="493" y="78"/>
                  </a:lnTo>
                  <a:lnTo>
                    <a:pt x="510" y="25"/>
                  </a:lnTo>
                  <a:lnTo>
                    <a:pt x="555" y="60"/>
                  </a:lnTo>
                  <a:lnTo>
                    <a:pt x="573" y="211"/>
                  </a:lnTo>
                  <a:lnTo>
                    <a:pt x="612" y="220"/>
                  </a:lnTo>
                  <a:lnTo>
                    <a:pt x="732" y="238"/>
                  </a:lnTo>
                  <a:lnTo>
                    <a:pt x="715" y="346"/>
                  </a:lnTo>
                  <a:lnTo>
                    <a:pt x="721" y="451"/>
                  </a:lnTo>
                  <a:lnTo>
                    <a:pt x="721" y="468"/>
                  </a:lnTo>
                  <a:lnTo>
                    <a:pt x="769" y="531"/>
                  </a:lnTo>
                  <a:lnTo>
                    <a:pt x="700" y="562"/>
                  </a:lnTo>
                  <a:lnTo>
                    <a:pt x="582" y="604"/>
                  </a:lnTo>
                  <a:lnTo>
                    <a:pt x="594" y="580"/>
                  </a:lnTo>
                  <a:lnTo>
                    <a:pt x="655" y="558"/>
                  </a:lnTo>
                  <a:lnTo>
                    <a:pt x="678" y="535"/>
                  </a:lnTo>
                  <a:lnTo>
                    <a:pt x="676" y="513"/>
                  </a:lnTo>
                  <a:lnTo>
                    <a:pt x="649" y="516"/>
                  </a:lnTo>
                  <a:lnTo>
                    <a:pt x="598" y="481"/>
                  </a:lnTo>
                  <a:lnTo>
                    <a:pt x="535" y="442"/>
                  </a:lnTo>
                  <a:lnTo>
                    <a:pt x="552" y="382"/>
                  </a:lnTo>
                  <a:lnTo>
                    <a:pt x="570" y="352"/>
                  </a:lnTo>
                  <a:lnTo>
                    <a:pt x="538" y="313"/>
                  </a:lnTo>
                  <a:lnTo>
                    <a:pt x="514" y="300"/>
                  </a:lnTo>
                  <a:lnTo>
                    <a:pt x="511" y="286"/>
                  </a:lnTo>
                  <a:lnTo>
                    <a:pt x="453" y="267"/>
                  </a:lnTo>
                  <a:lnTo>
                    <a:pt x="396" y="246"/>
                  </a:lnTo>
                  <a:lnTo>
                    <a:pt x="358" y="226"/>
                  </a:lnTo>
                  <a:lnTo>
                    <a:pt x="334" y="207"/>
                  </a:lnTo>
                  <a:lnTo>
                    <a:pt x="286" y="225"/>
                  </a:lnTo>
                  <a:lnTo>
                    <a:pt x="250" y="228"/>
                  </a:lnTo>
                  <a:lnTo>
                    <a:pt x="231" y="241"/>
                  </a:lnTo>
                  <a:lnTo>
                    <a:pt x="204" y="262"/>
                  </a:lnTo>
                  <a:lnTo>
                    <a:pt x="193" y="252"/>
                  </a:lnTo>
                  <a:lnTo>
                    <a:pt x="163" y="268"/>
                  </a:lnTo>
                  <a:lnTo>
                    <a:pt x="151" y="280"/>
                  </a:lnTo>
                  <a:lnTo>
                    <a:pt x="82" y="289"/>
                  </a:lnTo>
                  <a:lnTo>
                    <a:pt x="73" y="261"/>
                  </a:lnTo>
                  <a:lnTo>
                    <a:pt x="76" y="229"/>
                  </a:lnTo>
                  <a:lnTo>
                    <a:pt x="0" y="190"/>
                  </a:lnTo>
                  <a:lnTo>
                    <a:pt x="102" y="175"/>
                  </a:lnTo>
                  <a:lnTo>
                    <a:pt x="121" y="184"/>
                  </a:lnTo>
                  <a:lnTo>
                    <a:pt x="157" y="160"/>
                  </a:lnTo>
                  <a:lnTo>
                    <a:pt x="180" y="135"/>
                  </a:lnTo>
                  <a:lnTo>
                    <a:pt x="226" y="126"/>
                  </a:lnTo>
                  <a:lnTo>
                    <a:pt x="265" y="61"/>
                  </a:lnTo>
                  <a:lnTo>
                    <a:pt x="298" y="37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reeform 180">
              <a:extLst>
                <a:ext uri="{FF2B5EF4-FFF2-40B4-BE49-F238E27FC236}">
                  <a16:creationId xmlns:a16="http://schemas.microsoft.com/office/drawing/2014/main" id="{CA1C23EF-1D76-4A6A-844B-A895F3329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9681" y="4341181"/>
              <a:ext cx="1698069" cy="1847177"/>
            </a:xfrm>
            <a:custGeom>
              <a:avLst/>
              <a:gdLst>
                <a:gd name="T0" fmla="*/ 2147483647 w 1230"/>
                <a:gd name="T1" fmla="*/ 2147483647 h 1251"/>
                <a:gd name="T2" fmla="*/ 2147483647 w 1230"/>
                <a:gd name="T3" fmla="*/ 2147483647 h 1251"/>
                <a:gd name="T4" fmla="*/ 2147483647 w 1230"/>
                <a:gd name="T5" fmla="*/ 2147483647 h 1251"/>
                <a:gd name="T6" fmla="*/ 2147483647 w 1230"/>
                <a:gd name="T7" fmla="*/ 2147483647 h 1251"/>
                <a:gd name="T8" fmla="*/ 2147483647 w 1230"/>
                <a:gd name="T9" fmla="*/ 2147483647 h 1251"/>
                <a:gd name="T10" fmla="*/ 2147483647 w 1230"/>
                <a:gd name="T11" fmla="*/ 2147483647 h 1251"/>
                <a:gd name="T12" fmla="*/ 2147483647 w 1230"/>
                <a:gd name="T13" fmla="*/ 2147483647 h 1251"/>
                <a:gd name="T14" fmla="*/ 2147483647 w 1230"/>
                <a:gd name="T15" fmla="*/ 2147483647 h 1251"/>
                <a:gd name="T16" fmla="*/ 2147483647 w 1230"/>
                <a:gd name="T17" fmla="*/ 2147483647 h 1251"/>
                <a:gd name="T18" fmla="*/ 2147483647 w 1230"/>
                <a:gd name="T19" fmla="*/ 2147483647 h 1251"/>
                <a:gd name="T20" fmla="*/ 2147483647 w 1230"/>
                <a:gd name="T21" fmla="*/ 2147483647 h 1251"/>
                <a:gd name="T22" fmla="*/ 2147483647 w 1230"/>
                <a:gd name="T23" fmla="*/ 2147483647 h 1251"/>
                <a:gd name="T24" fmla="*/ 2147483647 w 1230"/>
                <a:gd name="T25" fmla="*/ 2147483647 h 1251"/>
                <a:gd name="T26" fmla="*/ 2147483647 w 1230"/>
                <a:gd name="T27" fmla="*/ 2147483647 h 1251"/>
                <a:gd name="T28" fmla="*/ 2147483647 w 1230"/>
                <a:gd name="T29" fmla="*/ 2147483647 h 1251"/>
                <a:gd name="T30" fmla="*/ 2147483647 w 1230"/>
                <a:gd name="T31" fmla="*/ 2147483647 h 1251"/>
                <a:gd name="T32" fmla="*/ 0 w 1230"/>
                <a:gd name="T33" fmla="*/ 2147483647 h 1251"/>
                <a:gd name="T34" fmla="*/ 2147483647 w 1230"/>
                <a:gd name="T35" fmla="*/ 2147483647 h 1251"/>
                <a:gd name="T36" fmla="*/ 2147483647 w 1230"/>
                <a:gd name="T37" fmla="*/ 2147483647 h 1251"/>
                <a:gd name="T38" fmla="*/ 2147483647 w 1230"/>
                <a:gd name="T39" fmla="*/ 2147483647 h 1251"/>
                <a:gd name="T40" fmla="*/ 2147483647 w 1230"/>
                <a:gd name="T41" fmla="*/ 2147483647 h 1251"/>
                <a:gd name="T42" fmla="*/ 2147483647 w 1230"/>
                <a:gd name="T43" fmla="*/ 2147483647 h 1251"/>
                <a:gd name="T44" fmla="*/ 2147483647 w 1230"/>
                <a:gd name="T45" fmla="*/ 2147483647 h 1251"/>
                <a:gd name="T46" fmla="*/ 2147483647 w 1230"/>
                <a:gd name="T47" fmla="*/ 2147483647 h 1251"/>
                <a:gd name="T48" fmla="*/ 2147483647 w 1230"/>
                <a:gd name="T49" fmla="*/ 2147483647 h 1251"/>
                <a:gd name="T50" fmla="*/ 2147483647 w 1230"/>
                <a:gd name="T51" fmla="*/ 2147483647 h 1251"/>
                <a:gd name="T52" fmla="*/ 2147483647 w 1230"/>
                <a:gd name="T53" fmla="*/ 2147483647 h 1251"/>
                <a:gd name="T54" fmla="*/ 2147483647 w 1230"/>
                <a:gd name="T55" fmla="*/ 2147483647 h 1251"/>
                <a:gd name="T56" fmla="*/ 2147483647 w 1230"/>
                <a:gd name="T57" fmla="*/ 2147483647 h 1251"/>
                <a:gd name="T58" fmla="*/ 2147483647 w 1230"/>
                <a:gd name="T59" fmla="*/ 2147483647 h 1251"/>
                <a:gd name="T60" fmla="*/ 2147483647 w 1230"/>
                <a:gd name="T61" fmla="*/ 2147483647 h 1251"/>
                <a:gd name="T62" fmla="*/ 2147483647 w 1230"/>
                <a:gd name="T63" fmla="*/ 2147483647 h 1251"/>
                <a:gd name="T64" fmla="*/ 2147483647 w 1230"/>
                <a:gd name="T65" fmla="*/ 2147483647 h 1251"/>
                <a:gd name="T66" fmla="*/ 2147483647 w 1230"/>
                <a:gd name="T67" fmla="*/ 2147483647 h 1251"/>
                <a:gd name="T68" fmla="*/ 2147483647 w 1230"/>
                <a:gd name="T69" fmla="*/ 2147483647 h 1251"/>
                <a:gd name="T70" fmla="*/ 2147483647 w 1230"/>
                <a:gd name="T71" fmla="*/ 2147483647 h 1251"/>
                <a:gd name="T72" fmla="*/ 2147483647 w 1230"/>
                <a:gd name="T73" fmla="*/ 2147483647 h 1251"/>
                <a:gd name="T74" fmla="*/ 2147483647 w 1230"/>
                <a:gd name="T75" fmla="*/ 2147483647 h 1251"/>
                <a:gd name="T76" fmla="*/ 2147483647 w 1230"/>
                <a:gd name="T77" fmla="*/ 2147483647 h 1251"/>
                <a:gd name="T78" fmla="*/ 2147483647 w 1230"/>
                <a:gd name="T79" fmla="*/ 0 h 1251"/>
                <a:gd name="T80" fmla="*/ 2147483647 w 1230"/>
                <a:gd name="T81" fmla="*/ 2147483647 h 1251"/>
                <a:gd name="T82" fmla="*/ 2147483647 w 1230"/>
                <a:gd name="T83" fmla="*/ 2147483647 h 1251"/>
                <a:gd name="T84" fmla="*/ 2147483647 w 1230"/>
                <a:gd name="T85" fmla="*/ 2147483647 h 1251"/>
                <a:gd name="T86" fmla="*/ 2147483647 w 1230"/>
                <a:gd name="T87" fmla="*/ 2147483647 h 1251"/>
                <a:gd name="T88" fmla="*/ 2147483647 w 1230"/>
                <a:gd name="T89" fmla="*/ 2147483647 h 1251"/>
                <a:gd name="T90" fmla="*/ 2147483647 w 1230"/>
                <a:gd name="T91" fmla="*/ 2147483647 h 1251"/>
                <a:gd name="T92" fmla="*/ 2147483647 w 1230"/>
                <a:gd name="T93" fmla="*/ 2147483647 h 1251"/>
                <a:gd name="T94" fmla="*/ 2147483647 w 1230"/>
                <a:gd name="T95" fmla="*/ 2147483647 h 1251"/>
                <a:gd name="T96" fmla="*/ 2147483647 w 1230"/>
                <a:gd name="T97" fmla="*/ 2147483647 h 1251"/>
                <a:gd name="T98" fmla="*/ 2147483647 w 1230"/>
                <a:gd name="T99" fmla="*/ 2147483647 h 1251"/>
                <a:gd name="T100" fmla="*/ 2147483647 w 1230"/>
                <a:gd name="T101" fmla="*/ 2147483647 h 1251"/>
                <a:gd name="T102" fmla="*/ 2147483647 w 1230"/>
                <a:gd name="T103" fmla="*/ 2147483647 h 1251"/>
                <a:gd name="T104" fmla="*/ 2147483647 w 1230"/>
                <a:gd name="T105" fmla="*/ 2147483647 h 125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230"/>
                <a:gd name="T160" fmla="*/ 0 h 1251"/>
                <a:gd name="T161" fmla="*/ 1230 w 1230"/>
                <a:gd name="T162" fmla="*/ 1251 h 125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230" h="1251">
                  <a:moveTo>
                    <a:pt x="1140" y="390"/>
                  </a:moveTo>
                  <a:lnTo>
                    <a:pt x="1023" y="462"/>
                  </a:lnTo>
                  <a:lnTo>
                    <a:pt x="963" y="534"/>
                  </a:lnTo>
                  <a:lnTo>
                    <a:pt x="894" y="630"/>
                  </a:lnTo>
                  <a:lnTo>
                    <a:pt x="825" y="633"/>
                  </a:lnTo>
                  <a:lnTo>
                    <a:pt x="720" y="717"/>
                  </a:lnTo>
                  <a:lnTo>
                    <a:pt x="726" y="789"/>
                  </a:lnTo>
                  <a:lnTo>
                    <a:pt x="753" y="840"/>
                  </a:lnTo>
                  <a:lnTo>
                    <a:pt x="774" y="900"/>
                  </a:lnTo>
                  <a:lnTo>
                    <a:pt x="768" y="957"/>
                  </a:lnTo>
                  <a:lnTo>
                    <a:pt x="792" y="996"/>
                  </a:lnTo>
                  <a:lnTo>
                    <a:pt x="621" y="1215"/>
                  </a:lnTo>
                  <a:lnTo>
                    <a:pt x="543" y="1233"/>
                  </a:lnTo>
                  <a:lnTo>
                    <a:pt x="459" y="1251"/>
                  </a:lnTo>
                  <a:lnTo>
                    <a:pt x="279" y="501"/>
                  </a:lnTo>
                  <a:lnTo>
                    <a:pt x="255" y="459"/>
                  </a:lnTo>
                  <a:lnTo>
                    <a:pt x="0" y="303"/>
                  </a:lnTo>
                  <a:lnTo>
                    <a:pt x="120" y="276"/>
                  </a:lnTo>
                  <a:lnTo>
                    <a:pt x="234" y="267"/>
                  </a:lnTo>
                  <a:lnTo>
                    <a:pt x="252" y="246"/>
                  </a:lnTo>
                  <a:lnTo>
                    <a:pt x="345" y="255"/>
                  </a:lnTo>
                  <a:lnTo>
                    <a:pt x="462" y="237"/>
                  </a:lnTo>
                  <a:lnTo>
                    <a:pt x="501" y="210"/>
                  </a:lnTo>
                  <a:lnTo>
                    <a:pt x="522" y="183"/>
                  </a:lnTo>
                  <a:lnTo>
                    <a:pt x="561" y="195"/>
                  </a:lnTo>
                  <a:lnTo>
                    <a:pt x="591" y="240"/>
                  </a:lnTo>
                  <a:lnTo>
                    <a:pt x="639" y="255"/>
                  </a:lnTo>
                  <a:lnTo>
                    <a:pt x="621" y="216"/>
                  </a:lnTo>
                  <a:lnTo>
                    <a:pt x="618" y="189"/>
                  </a:lnTo>
                  <a:lnTo>
                    <a:pt x="645" y="171"/>
                  </a:lnTo>
                  <a:lnTo>
                    <a:pt x="639" y="144"/>
                  </a:lnTo>
                  <a:lnTo>
                    <a:pt x="648" y="114"/>
                  </a:lnTo>
                  <a:lnTo>
                    <a:pt x="633" y="75"/>
                  </a:lnTo>
                  <a:lnTo>
                    <a:pt x="663" y="78"/>
                  </a:lnTo>
                  <a:lnTo>
                    <a:pt x="702" y="69"/>
                  </a:lnTo>
                  <a:lnTo>
                    <a:pt x="735" y="42"/>
                  </a:lnTo>
                  <a:lnTo>
                    <a:pt x="759" y="54"/>
                  </a:lnTo>
                  <a:lnTo>
                    <a:pt x="795" y="24"/>
                  </a:lnTo>
                  <a:lnTo>
                    <a:pt x="849" y="15"/>
                  </a:lnTo>
                  <a:lnTo>
                    <a:pt x="888" y="0"/>
                  </a:lnTo>
                  <a:lnTo>
                    <a:pt x="933" y="39"/>
                  </a:lnTo>
                  <a:lnTo>
                    <a:pt x="1029" y="69"/>
                  </a:lnTo>
                  <a:lnTo>
                    <a:pt x="1065" y="81"/>
                  </a:lnTo>
                  <a:lnTo>
                    <a:pt x="1071" y="99"/>
                  </a:lnTo>
                  <a:lnTo>
                    <a:pt x="1095" y="114"/>
                  </a:lnTo>
                  <a:lnTo>
                    <a:pt x="1119" y="147"/>
                  </a:lnTo>
                  <a:lnTo>
                    <a:pt x="1095" y="183"/>
                  </a:lnTo>
                  <a:lnTo>
                    <a:pt x="1083" y="237"/>
                  </a:lnTo>
                  <a:lnTo>
                    <a:pt x="1185" y="303"/>
                  </a:lnTo>
                  <a:lnTo>
                    <a:pt x="1227" y="309"/>
                  </a:lnTo>
                  <a:lnTo>
                    <a:pt x="1230" y="327"/>
                  </a:lnTo>
                  <a:lnTo>
                    <a:pt x="1209" y="354"/>
                  </a:lnTo>
                  <a:lnTo>
                    <a:pt x="1140" y="390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2" name="Freeform 182">
              <a:extLst>
                <a:ext uri="{FF2B5EF4-FFF2-40B4-BE49-F238E27FC236}">
                  <a16:creationId xmlns:a16="http://schemas.microsoft.com/office/drawing/2014/main" id="{0E12E316-1C02-45C2-BD4C-C58D376DF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8384" y="3743176"/>
              <a:ext cx="1184508" cy="1045404"/>
            </a:xfrm>
            <a:custGeom>
              <a:avLst/>
              <a:gdLst>
                <a:gd name="T0" fmla="*/ 2147483647 w 858"/>
                <a:gd name="T1" fmla="*/ 0 h 708"/>
                <a:gd name="T2" fmla="*/ 2147483647 w 858"/>
                <a:gd name="T3" fmla="*/ 2147483647 h 708"/>
                <a:gd name="T4" fmla="*/ 2147483647 w 858"/>
                <a:gd name="T5" fmla="*/ 2147483647 h 708"/>
                <a:gd name="T6" fmla="*/ 2147483647 w 858"/>
                <a:gd name="T7" fmla="*/ 2147483647 h 708"/>
                <a:gd name="T8" fmla="*/ 2147483647 w 858"/>
                <a:gd name="T9" fmla="*/ 2147483647 h 708"/>
                <a:gd name="T10" fmla="*/ 2147483647 w 858"/>
                <a:gd name="T11" fmla="*/ 2147483647 h 708"/>
                <a:gd name="T12" fmla="*/ 2147483647 w 858"/>
                <a:gd name="T13" fmla="*/ 2147483647 h 708"/>
                <a:gd name="T14" fmla="*/ 2147483647 w 858"/>
                <a:gd name="T15" fmla="*/ 2147483647 h 708"/>
                <a:gd name="T16" fmla="*/ 2147483647 w 858"/>
                <a:gd name="T17" fmla="*/ 2147483647 h 708"/>
                <a:gd name="T18" fmla="*/ 2147483647 w 858"/>
                <a:gd name="T19" fmla="*/ 2147483647 h 708"/>
                <a:gd name="T20" fmla="*/ 2147483647 w 858"/>
                <a:gd name="T21" fmla="*/ 2147483647 h 708"/>
                <a:gd name="T22" fmla="*/ 2147483647 w 858"/>
                <a:gd name="T23" fmla="*/ 2147483647 h 708"/>
                <a:gd name="T24" fmla="*/ 2147483647 w 858"/>
                <a:gd name="T25" fmla="*/ 2147483647 h 708"/>
                <a:gd name="T26" fmla="*/ 2147483647 w 858"/>
                <a:gd name="T27" fmla="*/ 2147483647 h 708"/>
                <a:gd name="T28" fmla="*/ 2147483647 w 858"/>
                <a:gd name="T29" fmla="*/ 2147483647 h 708"/>
                <a:gd name="T30" fmla="*/ 2147483647 w 858"/>
                <a:gd name="T31" fmla="*/ 2147483647 h 708"/>
                <a:gd name="T32" fmla="*/ 2147483647 w 858"/>
                <a:gd name="T33" fmla="*/ 2147483647 h 708"/>
                <a:gd name="T34" fmla="*/ 2147483647 w 858"/>
                <a:gd name="T35" fmla="*/ 2147483647 h 708"/>
                <a:gd name="T36" fmla="*/ 2147483647 w 858"/>
                <a:gd name="T37" fmla="*/ 2147483647 h 708"/>
                <a:gd name="T38" fmla="*/ 2147483647 w 858"/>
                <a:gd name="T39" fmla="*/ 2147483647 h 708"/>
                <a:gd name="T40" fmla="*/ 2147483647 w 858"/>
                <a:gd name="T41" fmla="*/ 2147483647 h 708"/>
                <a:gd name="T42" fmla="*/ 2147483647 w 858"/>
                <a:gd name="T43" fmla="*/ 2147483647 h 708"/>
                <a:gd name="T44" fmla="*/ 2147483647 w 858"/>
                <a:gd name="T45" fmla="*/ 2147483647 h 708"/>
                <a:gd name="T46" fmla="*/ 2147483647 w 858"/>
                <a:gd name="T47" fmla="*/ 2147483647 h 708"/>
                <a:gd name="T48" fmla="*/ 2147483647 w 858"/>
                <a:gd name="T49" fmla="*/ 2147483647 h 708"/>
                <a:gd name="T50" fmla="*/ 2147483647 w 858"/>
                <a:gd name="T51" fmla="*/ 2147483647 h 708"/>
                <a:gd name="T52" fmla="*/ 2147483647 w 858"/>
                <a:gd name="T53" fmla="*/ 2147483647 h 708"/>
                <a:gd name="T54" fmla="*/ 2147483647 w 858"/>
                <a:gd name="T55" fmla="*/ 2147483647 h 708"/>
                <a:gd name="T56" fmla="*/ 2147483647 w 858"/>
                <a:gd name="T57" fmla="*/ 2147483647 h 708"/>
                <a:gd name="T58" fmla="*/ 2147483647 w 858"/>
                <a:gd name="T59" fmla="*/ 2147483647 h 708"/>
                <a:gd name="T60" fmla="*/ 2147483647 w 858"/>
                <a:gd name="T61" fmla="*/ 2147483647 h 708"/>
                <a:gd name="T62" fmla="*/ 2147483647 w 858"/>
                <a:gd name="T63" fmla="*/ 2147483647 h 708"/>
                <a:gd name="T64" fmla="*/ 2147483647 w 858"/>
                <a:gd name="T65" fmla="*/ 2147483647 h 708"/>
                <a:gd name="T66" fmla="*/ 2147483647 w 858"/>
                <a:gd name="T67" fmla="*/ 2147483647 h 708"/>
                <a:gd name="T68" fmla="*/ 2147483647 w 858"/>
                <a:gd name="T69" fmla="*/ 2147483647 h 708"/>
                <a:gd name="T70" fmla="*/ 2147483647 w 858"/>
                <a:gd name="T71" fmla="*/ 2147483647 h 708"/>
                <a:gd name="T72" fmla="*/ 2147483647 w 858"/>
                <a:gd name="T73" fmla="*/ 2147483647 h 708"/>
                <a:gd name="T74" fmla="*/ 2147483647 w 858"/>
                <a:gd name="T75" fmla="*/ 2147483647 h 708"/>
                <a:gd name="T76" fmla="*/ 2147483647 w 858"/>
                <a:gd name="T77" fmla="*/ 2147483647 h 708"/>
                <a:gd name="T78" fmla="*/ 2147483647 w 858"/>
                <a:gd name="T79" fmla="*/ 2147483647 h 708"/>
                <a:gd name="T80" fmla="*/ 0 w 858"/>
                <a:gd name="T81" fmla="*/ 2147483647 h 708"/>
                <a:gd name="T82" fmla="*/ 2147483647 w 858"/>
                <a:gd name="T83" fmla="*/ 2147483647 h 708"/>
                <a:gd name="T84" fmla="*/ 2147483647 w 858"/>
                <a:gd name="T85" fmla="*/ 2147483647 h 708"/>
                <a:gd name="T86" fmla="*/ 2147483647 w 858"/>
                <a:gd name="T87" fmla="*/ 2147483647 h 708"/>
                <a:gd name="T88" fmla="*/ 2147483647 w 858"/>
                <a:gd name="T89" fmla="*/ 2147483647 h 708"/>
                <a:gd name="T90" fmla="*/ 2147483647 w 858"/>
                <a:gd name="T91" fmla="*/ 2147483647 h 708"/>
                <a:gd name="T92" fmla="*/ 2147483647 w 858"/>
                <a:gd name="T93" fmla="*/ 2147483647 h 708"/>
                <a:gd name="T94" fmla="*/ 2147483647 w 858"/>
                <a:gd name="T95" fmla="*/ 2147483647 h 708"/>
                <a:gd name="T96" fmla="*/ 2147483647 w 858"/>
                <a:gd name="T97" fmla="*/ 2147483647 h 708"/>
                <a:gd name="T98" fmla="*/ 2147483647 w 858"/>
                <a:gd name="T99" fmla="*/ 2147483647 h 708"/>
                <a:gd name="T100" fmla="*/ 2147483647 w 858"/>
                <a:gd name="T101" fmla="*/ 2147483647 h 708"/>
                <a:gd name="T102" fmla="*/ 2147483647 w 858"/>
                <a:gd name="T103" fmla="*/ 2147483647 h 708"/>
                <a:gd name="T104" fmla="*/ 2147483647 w 858"/>
                <a:gd name="T105" fmla="*/ 2147483647 h 708"/>
                <a:gd name="T106" fmla="*/ 2147483647 w 858"/>
                <a:gd name="T107" fmla="*/ 2147483647 h 708"/>
                <a:gd name="T108" fmla="*/ 2147483647 w 858"/>
                <a:gd name="T109" fmla="*/ 2147483647 h 708"/>
                <a:gd name="T110" fmla="*/ 2147483647 w 858"/>
                <a:gd name="T111" fmla="*/ 2147483647 h 708"/>
                <a:gd name="T112" fmla="*/ 2147483647 w 858"/>
                <a:gd name="T113" fmla="*/ 2147483647 h 708"/>
                <a:gd name="T114" fmla="*/ 2147483647 w 858"/>
                <a:gd name="T115" fmla="*/ 2147483647 h 708"/>
                <a:gd name="T116" fmla="*/ 2147483647 w 858"/>
                <a:gd name="T117" fmla="*/ 0 h 7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58"/>
                <a:gd name="T178" fmla="*/ 0 h 708"/>
                <a:gd name="T179" fmla="*/ 858 w 858"/>
                <a:gd name="T180" fmla="*/ 708 h 7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58" h="708">
                  <a:moveTo>
                    <a:pt x="568" y="0"/>
                  </a:moveTo>
                  <a:lnTo>
                    <a:pt x="583" y="15"/>
                  </a:lnTo>
                  <a:lnTo>
                    <a:pt x="610" y="30"/>
                  </a:lnTo>
                  <a:lnTo>
                    <a:pt x="588" y="66"/>
                  </a:lnTo>
                  <a:lnTo>
                    <a:pt x="577" y="111"/>
                  </a:lnTo>
                  <a:lnTo>
                    <a:pt x="598" y="155"/>
                  </a:lnTo>
                  <a:lnTo>
                    <a:pt x="619" y="213"/>
                  </a:lnTo>
                  <a:lnTo>
                    <a:pt x="655" y="231"/>
                  </a:lnTo>
                  <a:lnTo>
                    <a:pt x="715" y="258"/>
                  </a:lnTo>
                  <a:lnTo>
                    <a:pt x="693" y="282"/>
                  </a:lnTo>
                  <a:lnTo>
                    <a:pt x="690" y="323"/>
                  </a:lnTo>
                  <a:lnTo>
                    <a:pt x="712" y="332"/>
                  </a:lnTo>
                  <a:lnTo>
                    <a:pt x="738" y="359"/>
                  </a:lnTo>
                  <a:lnTo>
                    <a:pt x="756" y="396"/>
                  </a:lnTo>
                  <a:lnTo>
                    <a:pt x="768" y="390"/>
                  </a:lnTo>
                  <a:lnTo>
                    <a:pt x="838" y="428"/>
                  </a:lnTo>
                  <a:lnTo>
                    <a:pt x="834" y="458"/>
                  </a:lnTo>
                  <a:lnTo>
                    <a:pt x="847" y="489"/>
                  </a:lnTo>
                  <a:lnTo>
                    <a:pt x="858" y="518"/>
                  </a:lnTo>
                  <a:lnTo>
                    <a:pt x="852" y="549"/>
                  </a:lnTo>
                  <a:lnTo>
                    <a:pt x="858" y="576"/>
                  </a:lnTo>
                  <a:lnTo>
                    <a:pt x="829" y="594"/>
                  </a:lnTo>
                  <a:lnTo>
                    <a:pt x="832" y="620"/>
                  </a:lnTo>
                  <a:lnTo>
                    <a:pt x="852" y="660"/>
                  </a:lnTo>
                  <a:lnTo>
                    <a:pt x="801" y="645"/>
                  </a:lnTo>
                  <a:lnTo>
                    <a:pt x="774" y="599"/>
                  </a:lnTo>
                  <a:lnTo>
                    <a:pt x="738" y="590"/>
                  </a:lnTo>
                  <a:lnTo>
                    <a:pt x="715" y="609"/>
                  </a:lnTo>
                  <a:lnTo>
                    <a:pt x="676" y="642"/>
                  </a:lnTo>
                  <a:lnTo>
                    <a:pt x="640" y="644"/>
                  </a:lnTo>
                  <a:lnTo>
                    <a:pt x="553" y="662"/>
                  </a:lnTo>
                  <a:lnTo>
                    <a:pt x="463" y="644"/>
                  </a:lnTo>
                  <a:lnTo>
                    <a:pt x="442" y="675"/>
                  </a:lnTo>
                  <a:lnTo>
                    <a:pt x="334" y="678"/>
                  </a:lnTo>
                  <a:lnTo>
                    <a:pt x="210" y="708"/>
                  </a:lnTo>
                  <a:lnTo>
                    <a:pt x="210" y="669"/>
                  </a:lnTo>
                  <a:lnTo>
                    <a:pt x="199" y="555"/>
                  </a:lnTo>
                  <a:lnTo>
                    <a:pt x="114" y="488"/>
                  </a:lnTo>
                  <a:lnTo>
                    <a:pt x="118" y="464"/>
                  </a:lnTo>
                  <a:lnTo>
                    <a:pt x="9" y="423"/>
                  </a:lnTo>
                  <a:lnTo>
                    <a:pt x="0" y="330"/>
                  </a:lnTo>
                  <a:lnTo>
                    <a:pt x="36" y="314"/>
                  </a:lnTo>
                  <a:lnTo>
                    <a:pt x="82" y="293"/>
                  </a:lnTo>
                  <a:lnTo>
                    <a:pt x="120" y="246"/>
                  </a:lnTo>
                  <a:lnTo>
                    <a:pt x="187" y="207"/>
                  </a:lnTo>
                  <a:lnTo>
                    <a:pt x="237" y="167"/>
                  </a:lnTo>
                  <a:lnTo>
                    <a:pt x="297" y="128"/>
                  </a:lnTo>
                  <a:lnTo>
                    <a:pt x="333" y="95"/>
                  </a:lnTo>
                  <a:lnTo>
                    <a:pt x="334" y="48"/>
                  </a:lnTo>
                  <a:lnTo>
                    <a:pt x="367" y="45"/>
                  </a:lnTo>
                  <a:lnTo>
                    <a:pt x="391" y="54"/>
                  </a:lnTo>
                  <a:lnTo>
                    <a:pt x="411" y="53"/>
                  </a:lnTo>
                  <a:lnTo>
                    <a:pt x="427" y="29"/>
                  </a:lnTo>
                  <a:lnTo>
                    <a:pt x="457" y="44"/>
                  </a:lnTo>
                  <a:lnTo>
                    <a:pt x="474" y="50"/>
                  </a:lnTo>
                  <a:lnTo>
                    <a:pt x="486" y="23"/>
                  </a:lnTo>
                  <a:lnTo>
                    <a:pt x="501" y="9"/>
                  </a:lnTo>
                  <a:lnTo>
                    <a:pt x="535" y="5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184">
              <a:extLst>
                <a:ext uri="{FF2B5EF4-FFF2-40B4-BE49-F238E27FC236}">
                  <a16:creationId xmlns:a16="http://schemas.microsoft.com/office/drawing/2014/main" id="{88EC19AF-0ACA-4D2A-BEFF-8B68C43B4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516" y="3565987"/>
              <a:ext cx="583969" cy="664452"/>
            </a:xfrm>
            <a:custGeom>
              <a:avLst/>
              <a:gdLst>
                <a:gd name="T0" fmla="*/ 2147483647 w 423"/>
                <a:gd name="T1" fmla="*/ 2147483647 h 450"/>
                <a:gd name="T2" fmla="*/ 2147483647 w 423"/>
                <a:gd name="T3" fmla="*/ 2147483647 h 450"/>
                <a:gd name="T4" fmla="*/ 2147483647 w 423"/>
                <a:gd name="T5" fmla="*/ 2147483647 h 450"/>
                <a:gd name="T6" fmla="*/ 0 w 423"/>
                <a:gd name="T7" fmla="*/ 2147483647 h 450"/>
                <a:gd name="T8" fmla="*/ 2147483647 w 423"/>
                <a:gd name="T9" fmla="*/ 2147483647 h 450"/>
                <a:gd name="T10" fmla="*/ 2147483647 w 423"/>
                <a:gd name="T11" fmla="*/ 2147483647 h 450"/>
                <a:gd name="T12" fmla="*/ 2147483647 w 423"/>
                <a:gd name="T13" fmla="*/ 2147483647 h 450"/>
                <a:gd name="T14" fmla="*/ 2147483647 w 423"/>
                <a:gd name="T15" fmla="*/ 2147483647 h 450"/>
                <a:gd name="T16" fmla="*/ 2147483647 w 423"/>
                <a:gd name="T17" fmla="*/ 2147483647 h 450"/>
                <a:gd name="T18" fmla="*/ 2147483647 w 423"/>
                <a:gd name="T19" fmla="*/ 0 h 450"/>
                <a:gd name="T20" fmla="*/ 2147483647 w 423"/>
                <a:gd name="T21" fmla="*/ 2147483647 h 450"/>
                <a:gd name="T22" fmla="*/ 2147483647 w 423"/>
                <a:gd name="T23" fmla="*/ 2147483647 h 450"/>
                <a:gd name="T24" fmla="*/ 2147483647 w 423"/>
                <a:gd name="T25" fmla="*/ 2147483647 h 450"/>
                <a:gd name="T26" fmla="*/ 2147483647 w 423"/>
                <a:gd name="T27" fmla="*/ 2147483647 h 450"/>
                <a:gd name="T28" fmla="*/ 2147483647 w 423"/>
                <a:gd name="T29" fmla="*/ 2147483647 h 450"/>
                <a:gd name="T30" fmla="*/ 2147483647 w 423"/>
                <a:gd name="T31" fmla="*/ 2147483647 h 450"/>
                <a:gd name="T32" fmla="*/ 2147483647 w 423"/>
                <a:gd name="T33" fmla="*/ 2147483647 h 450"/>
                <a:gd name="T34" fmla="*/ 2147483647 w 423"/>
                <a:gd name="T35" fmla="*/ 2147483647 h 450"/>
                <a:gd name="T36" fmla="*/ 2147483647 w 423"/>
                <a:gd name="T37" fmla="*/ 2147483647 h 450"/>
                <a:gd name="T38" fmla="*/ 2147483647 w 423"/>
                <a:gd name="T39" fmla="*/ 2147483647 h 450"/>
                <a:gd name="T40" fmla="*/ 2147483647 w 423"/>
                <a:gd name="T41" fmla="*/ 2147483647 h 450"/>
                <a:gd name="T42" fmla="*/ 2147483647 w 423"/>
                <a:gd name="T43" fmla="*/ 2147483647 h 450"/>
                <a:gd name="T44" fmla="*/ 2147483647 w 423"/>
                <a:gd name="T45" fmla="*/ 2147483647 h 450"/>
                <a:gd name="T46" fmla="*/ 2147483647 w 423"/>
                <a:gd name="T47" fmla="*/ 2147483647 h 450"/>
                <a:gd name="T48" fmla="*/ 2147483647 w 423"/>
                <a:gd name="T49" fmla="*/ 2147483647 h 450"/>
                <a:gd name="T50" fmla="*/ 2147483647 w 423"/>
                <a:gd name="T51" fmla="*/ 2147483647 h 450"/>
                <a:gd name="T52" fmla="*/ 2147483647 w 423"/>
                <a:gd name="T53" fmla="*/ 2147483647 h 45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23"/>
                <a:gd name="T82" fmla="*/ 0 h 450"/>
                <a:gd name="T83" fmla="*/ 423 w 423"/>
                <a:gd name="T84" fmla="*/ 450 h 45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23" h="450">
                  <a:moveTo>
                    <a:pt x="90" y="450"/>
                  </a:moveTo>
                  <a:lnTo>
                    <a:pt x="60" y="425"/>
                  </a:lnTo>
                  <a:lnTo>
                    <a:pt x="12" y="321"/>
                  </a:lnTo>
                  <a:lnTo>
                    <a:pt x="0" y="182"/>
                  </a:lnTo>
                  <a:lnTo>
                    <a:pt x="47" y="114"/>
                  </a:lnTo>
                  <a:lnTo>
                    <a:pt x="90" y="120"/>
                  </a:lnTo>
                  <a:lnTo>
                    <a:pt x="129" y="78"/>
                  </a:lnTo>
                  <a:lnTo>
                    <a:pt x="132" y="8"/>
                  </a:lnTo>
                  <a:lnTo>
                    <a:pt x="164" y="14"/>
                  </a:lnTo>
                  <a:lnTo>
                    <a:pt x="204" y="0"/>
                  </a:lnTo>
                  <a:lnTo>
                    <a:pt x="198" y="15"/>
                  </a:lnTo>
                  <a:lnTo>
                    <a:pt x="185" y="24"/>
                  </a:lnTo>
                  <a:lnTo>
                    <a:pt x="218" y="54"/>
                  </a:lnTo>
                  <a:lnTo>
                    <a:pt x="198" y="80"/>
                  </a:lnTo>
                  <a:lnTo>
                    <a:pt x="221" y="87"/>
                  </a:lnTo>
                  <a:lnTo>
                    <a:pt x="243" y="102"/>
                  </a:lnTo>
                  <a:lnTo>
                    <a:pt x="272" y="135"/>
                  </a:lnTo>
                  <a:lnTo>
                    <a:pt x="315" y="137"/>
                  </a:lnTo>
                  <a:lnTo>
                    <a:pt x="320" y="165"/>
                  </a:lnTo>
                  <a:lnTo>
                    <a:pt x="423" y="171"/>
                  </a:lnTo>
                  <a:lnTo>
                    <a:pt x="423" y="215"/>
                  </a:lnTo>
                  <a:lnTo>
                    <a:pt x="389" y="248"/>
                  </a:lnTo>
                  <a:lnTo>
                    <a:pt x="330" y="285"/>
                  </a:lnTo>
                  <a:lnTo>
                    <a:pt x="275" y="330"/>
                  </a:lnTo>
                  <a:lnTo>
                    <a:pt x="209" y="366"/>
                  </a:lnTo>
                  <a:lnTo>
                    <a:pt x="168" y="416"/>
                  </a:lnTo>
                  <a:lnTo>
                    <a:pt x="90" y="450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Freeform 185">
              <a:extLst>
                <a:ext uri="{FF2B5EF4-FFF2-40B4-BE49-F238E27FC236}">
                  <a16:creationId xmlns:a16="http://schemas.microsoft.com/office/drawing/2014/main" id="{B7A099BA-6BBC-48A9-A009-B49FF036E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129" y="2749448"/>
              <a:ext cx="644713" cy="714656"/>
            </a:xfrm>
            <a:custGeom>
              <a:avLst/>
              <a:gdLst>
                <a:gd name="T0" fmla="*/ 2147483647 w 467"/>
                <a:gd name="T1" fmla="*/ 2147483647 h 484"/>
                <a:gd name="T2" fmla="*/ 2147483647 w 467"/>
                <a:gd name="T3" fmla="*/ 2147483647 h 484"/>
                <a:gd name="T4" fmla="*/ 2147483647 w 467"/>
                <a:gd name="T5" fmla="*/ 2147483647 h 484"/>
                <a:gd name="T6" fmla="*/ 2147483647 w 467"/>
                <a:gd name="T7" fmla="*/ 2147483647 h 484"/>
                <a:gd name="T8" fmla="*/ 2147483647 w 467"/>
                <a:gd name="T9" fmla="*/ 2147483647 h 484"/>
                <a:gd name="T10" fmla="*/ 2147483647 w 467"/>
                <a:gd name="T11" fmla="*/ 2147483647 h 484"/>
                <a:gd name="T12" fmla="*/ 2147483647 w 467"/>
                <a:gd name="T13" fmla="*/ 2147483647 h 484"/>
                <a:gd name="T14" fmla="*/ 2147483647 w 467"/>
                <a:gd name="T15" fmla="*/ 2147483647 h 484"/>
                <a:gd name="T16" fmla="*/ 2147483647 w 467"/>
                <a:gd name="T17" fmla="*/ 2147483647 h 484"/>
                <a:gd name="T18" fmla="*/ 2147483647 w 467"/>
                <a:gd name="T19" fmla="*/ 2147483647 h 484"/>
                <a:gd name="T20" fmla="*/ 2147483647 w 467"/>
                <a:gd name="T21" fmla="*/ 2147483647 h 484"/>
                <a:gd name="T22" fmla="*/ 2147483647 w 467"/>
                <a:gd name="T23" fmla="*/ 2147483647 h 484"/>
                <a:gd name="T24" fmla="*/ 2147483647 w 467"/>
                <a:gd name="T25" fmla="*/ 2147483647 h 484"/>
                <a:gd name="T26" fmla="*/ 2147483647 w 467"/>
                <a:gd name="T27" fmla="*/ 2147483647 h 484"/>
                <a:gd name="T28" fmla="*/ 2147483647 w 467"/>
                <a:gd name="T29" fmla="*/ 2147483647 h 484"/>
                <a:gd name="T30" fmla="*/ 2147483647 w 467"/>
                <a:gd name="T31" fmla="*/ 2147483647 h 484"/>
                <a:gd name="T32" fmla="*/ 2147483647 w 467"/>
                <a:gd name="T33" fmla="*/ 2147483647 h 484"/>
                <a:gd name="T34" fmla="*/ 2147483647 w 467"/>
                <a:gd name="T35" fmla="*/ 2147483647 h 484"/>
                <a:gd name="T36" fmla="*/ 2147483647 w 467"/>
                <a:gd name="T37" fmla="*/ 2147483647 h 484"/>
                <a:gd name="T38" fmla="*/ 2147483647 w 467"/>
                <a:gd name="T39" fmla="*/ 2147483647 h 484"/>
                <a:gd name="T40" fmla="*/ 2147483647 w 467"/>
                <a:gd name="T41" fmla="*/ 2147483647 h 484"/>
                <a:gd name="T42" fmla="*/ 2147483647 w 467"/>
                <a:gd name="T43" fmla="*/ 2147483647 h 484"/>
                <a:gd name="T44" fmla="*/ 2147483647 w 467"/>
                <a:gd name="T45" fmla="*/ 2147483647 h 484"/>
                <a:gd name="T46" fmla="*/ 2147483647 w 467"/>
                <a:gd name="T47" fmla="*/ 2147483647 h 484"/>
                <a:gd name="T48" fmla="*/ 2147483647 w 467"/>
                <a:gd name="T49" fmla="*/ 2147483647 h 484"/>
                <a:gd name="T50" fmla="*/ 2147483647 w 467"/>
                <a:gd name="T51" fmla="*/ 2147483647 h 484"/>
                <a:gd name="T52" fmla="*/ 2147483647 w 467"/>
                <a:gd name="T53" fmla="*/ 2147483647 h 484"/>
                <a:gd name="T54" fmla="*/ 2147483647 w 467"/>
                <a:gd name="T55" fmla="*/ 0 h 484"/>
                <a:gd name="T56" fmla="*/ 2147483647 w 467"/>
                <a:gd name="T57" fmla="*/ 2147483647 h 484"/>
                <a:gd name="T58" fmla="*/ 2147483647 w 467"/>
                <a:gd name="T59" fmla="*/ 2147483647 h 484"/>
                <a:gd name="T60" fmla="*/ 2147483647 w 467"/>
                <a:gd name="T61" fmla="*/ 2147483647 h 484"/>
                <a:gd name="T62" fmla="*/ 2147483647 w 467"/>
                <a:gd name="T63" fmla="*/ 2147483647 h 484"/>
                <a:gd name="T64" fmla="*/ 2147483647 w 467"/>
                <a:gd name="T65" fmla="*/ 2147483647 h 484"/>
                <a:gd name="T66" fmla="*/ 2147483647 w 467"/>
                <a:gd name="T67" fmla="*/ 2147483647 h 484"/>
                <a:gd name="T68" fmla="*/ 2147483647 w 467"/>
                <a:gd name="T69" fmla="*/ 2147483647 h 484"/>
                <a:gd name="T70" fmla="*/ 2147483647 w 467"/>
                <a:gd name="T71" fmla="*/ 2147483647 h 484"/>
                <a:gd name="T72" fmla="*/ 2147483647 w 467"/>
                <a:gd name="T73" fmla="*/ 2147483647 h 484"/>
                <a:gd name="T74" fmla="*/ 2147483647 w 467"/>
                <a:gd name="T75" fmla="*/ 2147483647 h 484"/>
                <a:gd name="T76" fmla="*/ 2147483647 w 467"/>
                <a:gd name="T77" fmla="*/ 2147483647 h 484"/>
                <a:gd name="T78" fmla="*/ 2147483647 w 467"/>
                <a:gd name="T79" fmla="*/ 2147483647 h 484"/>
                <a:gd name="T80" fmla="*/ 2147483647 w 467"/>
                <a:gd name="T81" fmla="*/ 2147483647 h 484"/>
                <a:gd name="T82" fmla="*/ 0 w 467"/>
                <a:gd name="T83" fmla="*/ 2147483647 h 484"/>
                <a:gd name="T84" fmla="*/ 2147483647 w 467"/>
                <a:gd name="T85" fmla="*/ 2147483647 h 484"/>
                <a:gd name="T86" fmla="*/ 2147483647 w 467"/>
                <a:gd name="T87" fmla="*/ 2147483647 h 48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67"/>
                <a:gd name="T133" fmla="*/ 0 h 484"/>
                <a:gd name="T134" fmla="*/ 467 w 467"/>
                <a:gd name="T135" fmla="*/ 484 h 48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67" h="484">
                  <a:moveTo>
                    <a:pt x="50" y="439"/>
                  </a:moveTo>
                  <a:lnTo>
                    <a:pt x="140" y="484"/>
                  </a:lnTo>
                  <a:lnTo>
                    <a:pt x="198" y="447"/>
                  </a:lnTo>
                  <a:lnTo>
                    <a:pt x="236" y="448"/>
                  </a:lnTo>
                  <a:lnTo>
                    <a:pt x="297" y="411"/>
                  </a:lnTo>
                  <a:lnTo>
                    <a:pt x="335" y="391"/>
                  </a:lnTo>
                  <a:lnTo>
                    <a:pt x="347" y="382"/>
                  </a:lnTo>
                  <a:lnTo>
                    <a:pt x="350" y="369"/>
                  </a:lnTo>
                  <a:lnTo>
                    <a:pt x="368" y="346"/>
                  </a:lnTo>
                  <a:lnTo>
                    <a:pt x="372" y="330"/>
                  </a:lnTo>
                  <a:lnTo>
                    <a:pt x="417" y="313"/>
                  </a:lnTo>
                  <a:lnTo>
                    <a:pt x="438" y="300"/>
                  </a:lnTo>
                  <a:lnTo>
                    <a:pt x="441" y="268"/>
                  </a:lnTo>
                  <a:lnTo>
                    <a:pt x="440" y="253"/>
                  </a:lnTo>
                  <a:lnTo>
                    <a:pt x="392" y="232"/>
                  </a:lnTo>
                  <a:lnTo>
                    <a:pt x="392" y="213"/>
                  </a:lnTo>
                  <a:lnTo>
                    <a:pt x="408" y="193"/>
                  </a:lnTo>
                  <a:lnTo>
                    <a:pt x="437" y="163"/>
                  </a:lnTo>
                  <a:lnTo>
                    <a:pt x="467" y="138"/>
                  </a:lnTo>
                  <a:lnTo>
                    <a:pt x="458" y="105"/>
                  </a:lnTo>
                  <a:lnTo>
                    <a:pt x="423" y="97"/>
                  </a:lnTo>
                  <a:lnTo>
                    <a:pt x="410" y="90"/>
                  </a:lnTo>
                  <a:lnTo>
                    <a:pt x="402" y="66"/>
                  </a:lnTo>
                  <a:lnTo>
                    <a:pt x="362" y="64"/>
                  </a:lnTo>
                  <a:lnTo>
                    <a:pt x="351" y="45"/>
                  </a:lnTo>
                  <a:lnTo>
                    <a:pt x="308" y="34"/>
                  </a:lnTo>
                  <a:lnTo>
                    <a:pt x="245" y="3"/>
                  </a:lnTo>
                  <a:lnTo>
                    <a:pt x="209" y="0"/>
                  </a:lnTo>
                  <a:lnTo>
                    <a:pt x="198" y="9"/>
                  </a:lnTo>
                  <a:lnTo>
                    <a:pt x="176" y="57"/>
                  </a:lnTo>
                  <a:lnTo>
                    <a:pt x="161" y="61"/>
                  </a:lnTo>
                  <a:lnTo>
                    <a:pt x="137" y="43"/>
                  </a:lnTo>
                  <a:lnTo>
                    <a:pt x="102" y="52"/>
                  </a:lnTo>
                  <a:lnTo>
                    <a:pt x="75" y="66"/>
                  </a:lnTo>
                  <a:lnTo>
                    <a:pt x="90" y="138"/>
                  </a:lnTo>
                  <a:lnTo>
                    <a:pt x="56" y="178"/>
                  </a:lnTo>
                  <a:lnTo>
                    <a:pt x="72" y="219"/>
                  </a:lnTo>
                  <a:lnTo>
                    <a:pt x="117" y="228"/>
                  </a:lnTo>
                  <a:lnTo>
                    <a:pt x="105" y="259"/>
                  </a:lnTo>
                  <a:lnTo>
                    <a:pt x="86" y="327"/>
                  </a:lnTo>
                  <a:lnTo>
                    <a:pt x="62" y="352"/>
                  </a:lnTo>
                  <a:lnTo>
                    <a:pt x="0" y="372"/>
                  </a:lnTo>
                  <a:lnTo>
                    <a:pt x="68" y="420"/>
                  </a:lnTo>
                  <a:lnTo>
                    <a:pt x="50" y="439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reeform 186">
              <a:extLst>
                <a:ext uri="{FF2B5EF4-FFF2-40B4-BE49-F238E27FC236}">
                  <a16:creationId xmlns:a16="http://schemas.microsoft.com/office/drawing/2014/main" id="{07B6C186-4DFB-4C14-A6A0-16C44331A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571" y="2936971"/>
              <a:ext cx="574306" cy="801773"/>
            </a:xfrm>
            <a:custGeom>
              <a:avLst/>
              <a:gdLst>
                <a:gd name="T0" fmla="*/ 2147483647 w 416"/>
                <a:gd name="T1" fmla="*/ 2147483647 h 543"/>
                <a:gd name="T2" fmla="*/ 2147483647 w 416"/>
                <a:gd name="T3" fmla="*/ 2147483647 h 543"/>
                <a:gd name="T4" fmla="*/ 2147483647 w 416"/>
                <a:gd name="T5" fmla="*/ 2147483647 h 543"/>
                <a:gd name="T6" fmla="*/ 2147483647 w 416"/>
                <a:gd name="T7" fmla="*/ 2147483647 h 543"/>
                <a:gd name="T8" fmla="*/ 2147483647 w 416"/>
                <a:gd name="T9" fmla="*/ 2147483647 h 543"/>
                <a:gd name="T10" fmla="*/ 2147483647 w 416"/>
                <a:gd name="T11" fmla="*/ 2147483647 h 543"/>
                <a:gd name="T12" fmla="*/ 2147483647 w 416"/>
                <a:gd name="T13" fmla="*/ 2147483647 h 543"/>
                <a:gd name="T14" fmla="*/ 2147483647 w 416"/>
                <a:gd name="T15" fmla="*/ 2147483647 h 543"/>
                <a:gd name="T16" fmla="*/ 2147483647 w 416"/>
                <a:gd name="T17" fmla="*/ 2147483647 h 543"/>
                <a:gd name="T18" fmla="*/ 2147483647 w 416"/>
                <a:gd name="T19" fmla="*/ 2147483647 h 543"/>
                <a:gd name="T20" fmla="*/ 2147483647 w 416"/>
                <a:gd name="T21" fmla="*/ 2147483647 h 543"/>
                <a:gd name="T22" fmla="*/ 2147483647 w 416"/>
                <a:gd name="T23" fmla="*/ 2147483647 h 543"/>
                <a:gd name="T24" fmla="*/ 2147483647 w 416"/>
                <a:gd name="T25" fmla="*/ 2147483647 h 543"/>
                <a:gd name="T26" fmla="*/ 2147483647 w 416"/>
                <a:gd name="T27" fmla="*/ 2147483647 h 543"/>
                <a:gd name="T28" fmla="*/ 2147483647 w 416"/>
                <a:gd name="T29" fmla="*/ 0 h 543"/>
                <a:gd name="T30" fmla="*/ 2147483647 w 416"/>
                <a:gd name="T31" fmla="*/ 2147483647 h 543"/>
                <a:gd name="T32" fmla="*/ 2147483647 w 416"/>
                <a:gd name="T33" fmla="*/ 2147483647 h 543"/>
                <a:gd name="T34" fmla="*/ 2147483647 w 416"/>
                <a:gd name="T35" fmla="*/ 2147483647 h 543"/>
                <a:gd name="T36" fmla="*/ 2147483647 w 416"/>
                <a:gd name="T37" fmla="*/ 2147483647 h 543"/>
                <a:gd name="T38" fmla="*/ 2147483647 w 416"/>
                <a:gd name="T39" fmla="*/ 2147483647 h 543"/>
                <a:gd name="T40" fmla="*/ 2147483647 w 416"/>
                <a:gd name="T41" fmla="*/ 2147483647 h 543"/>
                <a:gd name="T42" fmla="*/ 2147483647 w 416"/>
                <a:gd name="T43" fmla="*/ 2147483647 h 543"/>
                <a:gd name="T44" fmla="*/ 2147483647 w 416"/>
                <a:gd name="T45" fmla="*/ 2147483647 h 543"/>
                <a:gd name="T46" fmla="*/ 2147483647 w 416"/>
                <a:gd name="T47" fmla="*/ 2147483647 h 543"/>
                <a:gd name="T48" fmla="*/ 2147483647 w 416"/>
                <a:gd name="T49" fmla="*/ 2147483647 h 543"/>
                <a:gd name="T50" fmla="*/ 2147483647 w 416"/>
                <a:gd name="T51" fmla="*/ 2147483647 h 543"/>
                <a:gd name="T52" fmla="*/ 2147483647 w 416"/>
                <a:gd name="T53" fmla="*/ 2147483647 h 543"/>
                <a:gd name="T54" fmla="*/ 2147483647 w 416"/>
                <a:gd name="T55" fmla="*/ 2147483647 h 543"/>
                <a:gd name="T56" fmla="*/ 2147483647 w 416"/>
                <a:gd name="T57" fmla="*/ 2147483647 h 543"/>
                <a:gd name="T58" fmla="*/ 2147483647 w 416"/>
                <a:gd name="T59" fmla="*/ 2147483647 h 543"/>
                <a:gd name="T60" fmla="*/ 2147483647 w 416"/>
                <a:gd name="T61" fmla="*/ 2147483647 h 543"/>
                <a:gd name="T62" fmla="*/ 2147483647 w 416"/>
                <a:gd name="T63" fmla="*/ 2147483647 h 543"/>
                <a:gd name="T64" fmla="*/ 2147483647 w 416"/>
                <a:gd name="T65" fmla="*/ 2147483647 h 543"/>
                <a:gd name="T66" fmla="*/ 2147483647 w 416"/>
                <a:gd name="T67" fmla="*/ 2147483647 h 543"/>
                <a:gd name="T68" fmla="*/ 2147483647 w 416"/>
                <a:gd name="T69" fmla="*/ 2147483647 h 543"/>
                <a:gd name="T70" fmla="*/ 2147483647 w 416"/>
                <a:gd name="T71" fmla="*/ 2147483647 h 543"/>
                <a:gd name="T72" fmla="*/ 2147483647 w 416"/>
                <a:gd name="T73" fmla="*/ 2147483647 h 543"/>
                <a:gd name="T74" fmla="*/ 2147483647 w 416"/>
                <a:gd name="T75" fmla="*/ 2147483647 h 543"/>
                <a:gd name="T76" fmla="*/ 2147483647 w 416"/>
                <a:gd name="T77" fmla="*/ 2147483647 h 543"/>
                <a:gd name="T78" fmla="*/ 2147483647 w 416"/>
                <a:gd name="T79" fmla="*/ 2147483647 h 543"/>
                <a:gd name="T80" fmla="*/ 2147483647 w 416"/>
                <a:gd name="T81" fmla="*/ 2147483647 h 543"/>
                <a:gd name="T82" fmla="*/ 2147483647 w 416"/>
                <a:gd name="T83" fmla="*/ 2147483647 h 543"/>
                <a:gd name="T84" fmla="*/ 2147483647 w 416"/>
                <a:gd name="T85" fmla="*/ 2147483647 h 543"/>
                <a:gd name="T86" fmla="*/ 2147483647 w 416"/>
                <a:gd name="T87" fmla="*/ 2147483647 h 543"/>
                <a:gd name="T88" fmla="*/ 2147483647 w 416"/>
                <a:gd name="T89" fmla="*/ 2147483647 h 543"/>
                <a:gd name="T90" fmla="*/ 2147483647 w 416"/>
                <a:gd name="T91" fmla="*/ 2147483647 h 543"/>
                <a:gd name="T92" fmla="*/ 2147483647 w 416"/>
                <a:gd name="T93" fmla="*/ 2147483647 h 543"/>
                <a:gd name="T94" fmla="*/ 2147483647 w 416"/>
                <a:gd name="T95" fmla="*/ 2147483647 h 543"/>
                <a:gd name="T96" fmla="*/ 2147483647 w 416"/>
                <a:gd name="T97" fmla="*/ 2147483647 h 543"/>
                <a:gd name="T98" fmla="*/ 2147483647 w 416"/>
                <a:gd name="T99" fmla="*/ 2147483647 h 543"/>
                <a:gd name="T100" fmla="*/ 2147483647 w 416"/>
                <a:gd name="T101" fmla="*/ 2147483647 h 543"/>
                <a:gd name="T102" fmla="*/ 2147483647 w 416"/>
                <a:gd name="T103" fmla="*/ 2147483647 h 543"/>
                <a:gd name="T104" fmla="*/ 0 w 416"/>
                <a:gd name="T105" fmla="*/ 2147483647 h 543"/>
                <a:gd name="T106" fmla="*/ 2147483647 w 416"/>
                <a:gd name="T107" fmla="*/ 2147483647 h 543"/>
                <a:gd name="T108" fmla="*/ 2147483647 w 416"/>
                <a:gd name="T109" fmla="*/ 2147483647 h 543"/>
                <a:gd name="T110" fmla="*/ 2147483647 w 416"/>
                <a:gd name="T111" fmla="*/ 2147483647 h 543"/>
                <a:gd name="T112" fmla="*/ 2147483647 w 416"/>
                <a:gd name="T113" fmla="*/ 2147483647 h 54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16"/>
                <a:gd name="T172" fmla="*/ 0 h 543"/>
                <a:gd name="T173" fmla="*/ 416 w 416"/>
                <a:gd name="T174" fmla="*/ 543 h 54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16" h="543">
                  <a:moveTo>
                    <a:pt x="8" y="266"/>
                  </a:moveTo>
                  <a:lnTo>
                    <a:pt x="20" y="254"/>
                  </a:lnTo>
                  <a:lnTo>
                    <a:pt x="24" y="240"/>
                  </a:lnTo>
                  <a:lnTo>
                    <a:pt x="42" y="218"/>
                  </a:lnTo>
                  <a:lnTo>
                    <a:pt x="45" y="200"/>
                  </a:lnTo>
                  <a:lnTo>
                    <a:pt x="95" y="185"/>
                  </a:lnTo>
                  <a:lnTo>
                    <a:pt x="113" y="170"/>
                  </a:lnTo>
                  <a:lnTo>
                    <a:pt x="114" y="140"/>
                  </a:lnTo>
                  <a:lnTo>
                    <a:pt x="116" y="125"/>
                  </a:lnTo>
                  <a:lnTo>
                    <a:pt x="62" y="105"/>
                  </a:lnTo>
                  <a:lnTo>
                    <a:pt x="65" y="84"/>
                  </a:lnTo>
                  <a:lnTo>
                    <a:pt x="80" y="62"/>
                  </a:lnTo>
                  <a:lnTo>
                    <a:pt x="108" y="35"/>
                  </a:lnTo>
                  <a:lnTo>
                    <a:pt x="141" y="8"/>
                  </a:lnTo>
                  <a:lnTo>
                    <a:pt x="176" y="0"/>
                  </a:lnTo>
                  <a:lnTo>
                    <a:pt x="198" y="2"/>
                  </a:lnTo>
                  <a:lnTo>
                    <a:pt x="195" y="42"/>
                  </a:lnTo>
                  <a:lnTo>
                    <a:pt x="194" y="59"/>
                  </a:lnTo>
                  <a:lnTo>
                    <a:pt x="236" y="89"/>
                  </a:lnTo>
                  <a:lnTo>
                    <a:pt x="255" y="95"/>
                  </a:lnTo>
                  <a:lnTo>
                    <a:pt x="249" y="116"/>
                  </a:lnTo>
                  <a:lnTo>
                    <a:pt x="288" y="146"/>
                  </a:lnTo>
                  <a:lnTo>
                    <a:pt x="345" y="171"/>
                  </a:lnTo>
                  <a:lnTo>
                    <a:pt x="387" y="200"/>
                  </a:lnTo>
                  <a:lnTo>
                    <a:pt x="408" y="210"/>
                  </a:lnTo>
                  <a:lnTo>
                    <a:pt x="401" y="233"/>
                  </a:lnTo>
                  <a:lnTo>
                    <a:pt x="398" y="275"/>
                  </a:lnTo>
                  <a:lnTo>
                    <a:pt x="366" y="285"/>
                  </a:lnTo>
                  <a:lnTo>
                    <a:pt x="354" y="308"/>
                  </a:lnTo>
                  <a:lnTo>
                    <a:pt x="324" y="375"/>
                  </a:lnTo>
                  <a:lnTo>
                    <a:pt x="414" y="405"/>
                  </a:lnTo>
                  <a:lnTo>
                    <a:pt x="416" y="423"/>
                  </a:lnTo>
                  <a:lnTo>
                    <a:pt x="356" y="456"/>
                  </a:lnTo>
                  <a:lnTo>
                    <a:pt x="314" y="485"/>
                  </a:lnTo>
                  <a:lnTo>
                    <a:pt x="267" y="482"/>
                  </a:lnTo>
                  <a:lnTo>
                    <a:pt x="255" y="491"/>
                  </a:lnTo>
                  <a:lnTo>
                    <a:pt x="303" y="522"/>
                  </a:lnTo>
                  <a:lnTo>
                    <a:pt x="299" y="539"/>
                  </a:lnTo>
                  <a:lnTo>
                    <a:pt x="267" y="525"/>
                  </a:lnTo>
                  <a:lnTo>
                    <a:pt x="251" y="522"/>
                  </a:lnTo>
                  <a:lnTo>
                    <a:pt x="212" y="543"/>
                  </a:lnTo>
                  <a:lnTo>
                    <a:pt x="201" y="537"/>
                  </a:lnTo>
                  <a:lnTo>
                    <a:pt x="213" y="513"/>
                  </a:lnTo>
                  <a:lnTo>
                    <a:pt x="219" y="471"/>
                  </a:lnTo>
                  <a:lnTo>
                    <a:pt x="194" y="455"/>
                  </a:lnTo>
                  <a:lnTo>
                    <a:pt x="137" y="416"/>
                  </a:lnTo>
                  <a:lnTo>
                    <a:pt x="108" y="396"/>
                  </a:lnTo>
                  <a:lnTo>
                    <a:pt x="95" y="368"/>
                  </a:lnTo>
                  <a:lnTo>
                    <a:pt x="123" y="353"/>
                  </a:lnTo>
                  <a:lnTo>
                    <a:pt x="107" y="339"/>
                  </a:lnTo>
                  <a:lnTo>
                    <a:pt x="95" y="350"/>
                  </a:lnTo>
                  <a:lnTo>
                    <a:pt x="29" y="344"/>
                  </a:lnTo>
                  <a:lnTo>
                    <a:pt x="0" y="326"/>
                  </a:lnTo>
                  <a:lnTo>
                    <a:pt x="21" y="305"/>
                  </a:lnTo>
                  <a:lnTo>
                    <a:pt x="21" y="294"/>
                  </a:lnTo>
                  <a:lnTo>
                    <a:pt x="14" y="279"/>
                  </a:lnTo>
                  <a:lnTo>
                    <a:pt x="8" y="266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187">
              <a:extLst>
                <a:ext uri="{FF2B5EF4-FFF2-40B4-BE49-F238E27FC236}">
                  <a16:creationId xmlns:a16="http://schemas.microsoft.com/office/drawing/2014/main" id="{211E6C1E-03B1-4B60-9015-8620CA073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1333" y="2182448"/>
              <a:ext cx="426589" cy="407531"/>
            </a:xfrm>
            <a:custGeom>
              <a:avLst/>
              <a:gdLst>
                <a:gd name="T0" fmla="*/ 2147483647 w 309"/>
                <a:gd name="T1" fmla="*/ 2147483647 h 276"/>
                <a:gd name="T2" fmla="*/ 2147483647 w 309"/>
                <a:gd name="T3" fmla="*/ 2147483647 h 276"/>
                <a:gd name="T4" fmla="*/ 2147483647 w 309"/>
                <a:gd name="T5" fmla="*/ 2147483647 h 276"/>
                <a:gd name="T6" fmla="*/ 2147483647 w 309"/>
                <a:gd name="T7" fmla="*/ 2147483647 h 276"/>
                <a:gd name="T8" fmla="*/ 0 w 309"/>
                <a:gd name="T9" fmla="*/ 2147483647 h 276"/>
                <a:gd name="T10" fmla="*/ 2147483647 w 309"/>
                <a:gd name="T11" fmla="*/ 2147483647 h 276"/>
                <a:gd name="T12" fmla="*/ 2147483647 w 309"/>
                <a:gd name="T13" fmla="*/ 2147483647 h 276"/>
                <a:gd name="T14" fmla="*/ 2147483647 w 309"/>
                <a:gd name="T15" fmla="*/ 2147483647 h 276"/>
                <a:gd name="T16" fmla="*/ 2147483647 w 309"/>
                <a:gd name="T17" fmla="*/ 2147483647 h 276"/>
                <a:gd name="T18" fmla="*/ 2147483647 w 309"/>
                <a:gd name="T19" fmla="*/ 2147483647 h 276"/>
                <a:gd name="T20" fmla="*/ 2147483647 w 309"/>
                <a:gd name="T21" fmla="*/ 2147483647 h 276"/>
                <a:gd name="T22" fmla="*/ 2147483647 w 309"/>
                <a:gd name="T23" fmla="*/ 2147483647 h 276"/>
                <a:gd name="T24" fmla="*/ 2147483647 w 309"/>
                <a:gd name="T25" fmla="*/ 2147483647 h 276"/>
                <a:gd name="T26" fmla="*/ 2147483647 w 309"/>
                <a:gd name="T27" fmla="*/ 2147483647 h 276"/>
                <a:gd name="T28" fmla="*/ 2147483647 w 309"/>
                <a:gd name="T29" fmla="*/ 2147483647 h 276"/>
                <a:gd name="T30" fmla="*/ 2147483647 w 309"/>
                <a:gd name="T31" fmla="*/ 2147483647 h 276"/>
                <a:gd name="T32" fmla="*/ 2147483647 w 309"/>
                <a:gd name="T33" fmla="*/ 2147483647 h 276"/>
                <a:gd name="T34" fmla="*/ 2147483647 w 309"/>
                <a:gd name="T35" fmla="*/ 2147483647 h 276"/>
                <a:gd name="T36" fmla="*/ 2147483647 w 309"/>
                <a:gd name="T37" fmla="*/ 2147483647 h 276"/>
                <a:gd name="T38" fmla="*/ 2147483647 w 309"/>
                <a:gd name="T39" fmla="*/ 2147483647 h 276"/>
                <a:gd name="T40" fmla="*/ 2147483647 w 309"/>
                <a:gd name="T41" fmla="*/ 2147483647 h 276"/>
                <a:gd name="T42" fmla="*/ 2147483647 w 309"/>
                <a:gd name="T43" fmla="*/ 2147483647 h 276"/>
                <a:gd name="T44" fmla="*/ 2147483647 w 309"/>
                <a:gd name="T45" fmla="*/ 2147483647 h 276"/>
                <a:gd name="T46" fmla="*/ 2147483647 w 309"/>
                <a:gd name="T47" fmla="*/ 2147483647 h 276"/>
                <a:gd name="T48" fmla="*/ 2147483647 w 309"/>
                <a:gd name="T49" fmla="*/ 2147483647 h 276"/>
                <a:gd name="T50" fmla="*/ 2147483647 w 309"/>
                <a:gd name="T51" fmla="*/ 2147483647 h 276"/>
                <a:gd name="T52" fmla="*/ 2147483647 w 309"/>
                <a:gd name="T53" fmla="*/ 0 h 276"/>
                <a:gd name="T54" fmla="*/ 2147483647 w 309"/>
                <a:gd name="T55" fmla="*/ 2147483647 h 276"/>
                <a:gd name="T56" fmla="*/ 2147483647 w 309"/>
                <a:gd name="T57" fmla="*/ 2147483647 h 276"/>
                <a:gd name="T58" fmla="*/ 2147483647 w 309"/>
                <a:gd name="T59" fmla="*/ 2147483647 h 276"/>
                <a:gd name="T60" fmla="*/ 2147483647 w 309"/>
                <a:gd name="T61" fmla="*/ 2147483647 h 27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09"/>
                <a:gd name="T94" fmla="*/ 0 h 276"/>
                <a:gd name="T95" fmla="*/ 309 w 309"/>
                <a:gd name="T96" fmla="*/ 276 h 27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09" h="276">
                  <a:moveTo>
                    <a:pt x="57" y="108"/>
                  </a:moveTo>
                  <a:lnTo>
                    <a:pt x="62" y="141"/>
                  </a:lnTo>
                  <a:lnTo>
                    <a:pt x="59" y="156"/>
                  </a:lnTo>
                  <a:lnTo>
                    <a:pt x="20" y="178"/>
                  </a:lnTo>
                  <a:lnTo>
                    <a:pt x="0" y="189"/>
                  </a:lnTo>
                  <a:lnTo>
                    <a:pt x="15" y="205"/>
                  </a:lnTo>
                  <a:lnTo>
                    <a:pt x="38" y="219"/>
                  </a:lnTo>
                  <a:lnTo>
                    <a:pt x="66" y="228"/>
                  </a:lnTo>
                  <a:lnTo>
                    <a:pt x="66" y="255"/>
                  </a:lnTo>
                  <a:lnTo>
                    <a:pt x="60" y="271"/>
                  </a:lnTo>
                  <a:lnTo>
                    <a:pt x="98" y="265"/>
                  </a:lnTo>
                  <a:lnTo>
                    <a:pt x="156" y="268"/>
                  </a:lnTo>
                  <a:lnTo>
                    <a:pt x="185" y="276"/>
                  </a:lnTo>
                  <a:lnTo>
                    <a:pt x="203" y="256"/>
                  </a:lnTo>
                  <a:lnTo>
                    <a:pt x="245" y="237"/>
                  </a:lnTo>
                  <a:lnTo>
                    <a:pt x="276" y="177"/>
                  </a:lnTo>
                  <a:lnTo>
                    <a:pt x="278" y="159"/>
                  </a:lnTo>
                  <a:lnTo>
                    <a:pt x="309" y="132"/>
                  </a:lnTo>
                  <a:lnTo>
                    <a:pt x="300" y="115"/>
                  </a:lnTo>
                  <a:lnTo>
                    <a:pt x="297" y="94"/>
                  </a:lnTo>
                  <a:lnTo>
                    <a:pt x="273" y="106"/>
                  </a:lnTo>
                  <a:lnTo>
                    <a:pt x="273" y="75"/>
                  </a:lnTo>
                  <a:lnTo>
                    <a:pt x="252" y="58"/>
                  </a:lnTo>
                  <a:lnTo>
                    <a:pt x="213" y="70"/>
                  </a:lnTo>
                  <a:lnTo>
                    <a:pt x="185" y="60"/>
                  </a:lnTo>
                  <a:lnTo>
                    <a:pt x="191" y="6"/>
                  </a:lnTo>
                  <a:lnTo>
                    <a:pt x="158" y="0"/>
                  </a:lnTo>
                  <a:lnTo>
                    <a:pt x="131" y="51"/>
                  </a:lnTo>
                  <a:lnTo>
                    <a:pt x="104" y="48"/>
                  </a:lnTo>
                  <a:lnTo>
                    <a:pt x="93" y="64"/>
                  </a:lnTo>
                  <a:lnTo>
                    <a:pt x="57" y="108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reeform 188">
              <a:extLst>
                <a:ext uri="{FF2B5EF4-FFF2-40B4-BE49-F238E27FC236}">
                  <a16:creationId xmlns:a16="http://schemas.microsoft.com/office/drawing/2014/main" id="{F9669D9F-CF86-4C15-9169-50FAC18E4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2571" y="2538300"/>
              <a:ext cx="538413" cy="713178"/>
            </a:xfrm>
            <a:custGeom>
              <a:avLst/>
              <a:gdLst>
                <a:gd name="T0" fmla="*/ 2147483647 w 390"/>
                <a:gd name="T1" fmla="*/ 2147483647 h 483"/>
                <a:gd name="T2" fmla="*/ 2147483647 w 390"/>
                <a:gd name="T3" fmla="*/ 2147483647 h 483"/>
                <a:gd name="T4" fmla="*/ 2147483647 w 390"/>
                <a:gd name="T5" fmla="*/ 2147483647 h 483"/>
                <a:gd name="T6" fmla="*/ 0 w 390"/>
                <a:gd name="T7" fmla="*/ 2147483647 h 483"/>
                <a:gd name="T8" fmla="*/ 2147483647 w 390"/>
                <a:gd name="T9" fmla="*/ 2147483647 h 483"/>
                <a:gd name="T10" fmla="*/ 2147483647 w 390"/>
                <a:gd name="T11" fmla="*/ 2147483647 h 483"/>
                <a:gd name="T12" fmla="*/ 2147483647 w 390"/>
                <a:gd name="T13" fmla="*/ 2147483647 h 483"/>
                <a:gd name="T14" fmla="*/ 2147483647 w 390"/>
                <a:gd name="T15" fmla="*/ 2147483647 h 483"/>
                <a:gd name="T16" fmla="*/ 2147483647 w 390"/>
                <a:gd name="T17" fmla="*/ 2147483647 h 483"/>
                <a:gd name="T18" fmla="*/ 2147483647 w 390"/>
                <a:gd name="T19" fmla="*/ 2147483647 h 483"/>
                <a:gd name="T20" fmla="*/ 2147483647 w 390"/>
                <a:gd name="T21" fmla="*/ 2147483647 h 483"/>
                <a:gd name="T22" fmla="*/ 2147483647 w 390"/>
                <a:gd name="T23" fmla="*/ 2147483647 h 483"/>
                <a:gd name="T24" fmla="*/ 2147483647 w 390"/>
                <a:gd name="T25" fmla="*/ 2147483647 h 483"/>
                <a:gd name="T26" fmla="*/ 2147483647 w 390"/>
                <a:gd name="T27" fmla="*/ 2147483647 h 483"/>
                <a:gd name="T28" fmla="*/ 2147483647 w 390"/>
                <a:gd name="T29" fmla="*/ 2147483647 h 483"/>
                <a:gd name="T30" fmla="*/ 2147483647 w 390"/>
                <a:gd name="T31" fmla="*/ 2147483647 h 483"/>
                <a:gd name="T32" fmla="*/ 2147483647 w 390"/>
                <a:gd name="T33" fmla="*/ 2147483647 h 483"/>
                <a:gd name="T34" fmla="*/ 2147483647 w 390"/>
                <a:gd name="T35" fmla="*/ 0 h 483"/>
                <a:gd name="T36" fmla="*/ 2147483647 w 390"/>
                <a:gd name="T37" fmla="*/ 2147483647 h 483"/>
                <a:gd name="T38" fmla="*/ 2147483647 w 390"/>
                <a:gd name="T39" fmla="*/ 2147483647 h 483"/>
                <a:gd name="T40" fmla="*/ 2147483647 w 390"/>
                <a:gd name="T41" fmla="*/ 2147483647 h 483"/>
                <a:gd name="T42" fmla="*/ 2147483647 w 390"/>
                <a:gd name="T43" fmla="*/ 2147483647 h 483"/>
                <a:gd name="T44" fmla="*/ 2147483647 w 390"/>
                <a:gd name="T45" fmla="*/ 2147483647 h 483"/>
                <a:gd name="T46" fmla="*/ 2147483647 w 390"/>
                <a:gd name="T47" fmla="*/ 2147483647 h 483"/>
                <a:gd name="T48" fmla="*/ 2147483647 w 390"/>
                <a:gd name="T49" fmla="*/ 2147483647 h 483"/>
                <a:gd name="T50" fmla="*/ 2147483647 w 390"/>
                <a:gd name="T51" fmla="*/ 2147483647 h 483"/>
                <a:gd name="T52" fmla="*/ 2147483647 w 390"/>
                <a:gd name="T53" fmla="*/ 2147483647 h 483"/>
                <a:gd name="T54" fmla="*/ 2147483647 w 390"/>
                <a:gd name="T55" fmla="*/ 2147483647 h 483"/>
                <a:gd name="T56" fmla="*/ 2147483647 w 390"/>
                <a:gd name="T57" fmla="*/ 2147483647 h 483"/>
                <a:gd name="T58" fmla="*/ 2147483647 w 390"/>
                <a:gd name="T59" fmla="*/ 2147483647 h 483"/>
                <a:gd name="T60" fmla="*/ 2147483647 w 390"/>
                <a:gd name="T61" fmla="*/ 2147483647 h 483"/>
                <a:gd name="T62" fmla="*/ 2147483647 w 390"/>
                <a:gd name="T63" fmla="*/ 2147483647 h 483"/>
                <a:gd name="T64" fmla="*/ 2147483647 w 390"/>
                <a:gd name="T65" fmla="*/ 2147483647 h 483"/>
                <a:gd name="T66" fmla="*/ 2147483647 w 390"/>
                <a:gd name="T67" fmla="*/ 2147483647 h 483"/>
                <a:gd name="T68" fmla="*/ 2147483647 w 390"/>
                <a:gd name="T69" fmla="*/ 2147483647 h 483"/>
                <a:gd name="T70" fmla="*/ 2147483647 w 390"/>
                <a:gd name="T71" fmla="*/ 2147483647 h 483"/>
                <a:gd name="T72" fmla="*/ 2147483647 w 390"/>
                <a:gd name="T73" fmla="*/ 2147483647 h 48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0"/>
                <a:gd name="T112" fmla="*/ 0 h 483"/>
                <a:gd name="T113" fmla="*/ 390 w 390"/>
                <a:gd name="T114" fmla="*/ 483 h 48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0" h="483">
                  <a:moveTo>
                    <a:pt x="67" y="267"/>
                  </a:moveTo>
                  <a:lnTo>
                    <a:pt x="57" y="245"/>
                  </a:lnTo>
                  <a:lnTo>
                    <a:pt x="9" y="204"/>
                  </a:lnTo>
                  <a:lnTo>
                    <a:pt x="0" y="186"/>
                  </a:lnTo>
                  <a:lnTo>
                    <a:pt x="3" y="164"/>
                  </a:lnTo>
                  <a:lnTo>
                    <a:pt x="27" y="179"/>
                  </a:lnTo>
                  <a:lnTo>
                    <a:pt x="42" y="185"/>
                  </a:lnTo>
                  <a:lnTo>
                    <a:pt x="94" y="162"/>
                  </a:lnTo>
                  <a:lnTo>
                    <a:pt x="76" y="135"/>
                  </a:lnTo>
                  <a:lnTo>
                    <a:pt x="84" y="98"/>
                  </a:lnTo>
                  <a:lnTo>
                    <a:pt x="99" y="75"/>
                  </a:lnTo>
                  <a:lnTo>
                    <a:pt x="138" y="53"/>
                  </a:lnTo>
                  <a:lnTo>
                    <a:pt x="183" y="27"/>
                  </a:lnTo>
                  <a:lnTo>
                    <a:pt x="222" y="26"/>
                  </a:lnTo>
                  <a:lnTo>
                    <a:pt x="271" y="24"/>
                  </a:lnTo>
                  <a:lnTo>
                    <a:pt x="300" y="36"/>
                  </a:lnTo>
                  <a:lnTo>
                    <a:pt x="310" y="15"/>
                  </a:lnTo>
                  <a:lnTo>
                    <a:pt x="352" y="0"/>
                  </a:lnTo>
                  <a:lnTo>
                    <a:pt x="345" y="29"/>
                  </a:lnTo>
                  <a:lnTo>
                    <a:pt x="375" y="48"/>
                  </a:lnTo>
                  <a:lnTo>
                    <a:pt x="340" y="131"/>
                  </a:lnTo>
                  <a:lnTo>
                    <a:pt x="390" y="207"/>
                  </a:lnTo>
                  <a:lnTo>
                    <a:pt x="384" y="261"/>
                  </a:lnTo>
                  <a:lnTo>
                    <a:pt x="346" y="321"/>
                  </a:lnTo>
                  <a:lnTo>
                    <a:pt x="349" y="350"/>
                  </a:lnTo>
                  <a:lnTo>
                    <a:pt x="376" y="413"/>
                  </a:lnTo>
                  <a:lnTo>
                    <a:pt x="315" y="434"/>
                  </a:lnTo>
                  <a:lnTo>
                    <a:pt x="298" y="483"/>
                  </a:lnTo>
                  <a:lnTo>
                    <a:pt x="262" y="468"/>
                  </a:lnTo>
                  <a:lnTo>
                    <a:pt x="232" y="440"/>
                  </a:lnTo>
                  <a:lnTo>
                    <a:pt x="178" y="420"/>
                  </a:lnTo>
                  <a:lnTo>
                    <a:pt x="135" y="387"/>
                  </a:lnTo>
                  <a:lnTo>
                    <a:pt x="142" y="365"/>
                  </a:lnTo>
                  <a:lnTo>
                    <a:pt x="120" y="357"/>
                  </a:lnTo>
                  <a:lnTo>
                    <a:pt x="78" y="333"/>
                  </a:lnTo>
                  <a:lnTo>
                    <a:pt x="87" y="270"/>
                  </a:lnTo>
                  <a:lnTo>
                    <a:pt x="67" y="267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Freeform 189">
              <a:extLst>
                <a:ext uri="{FF2B5EF4-FFF2-40B4-BE49-F238E27FC236}">
                  <a16:creationId xmlns:a16="http://schemas.microsoft.com/office/drawing/2014/main" id="{E70ACF54-E852-4F30-A56F-6529EC377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7912" y="2333058"/>
              <a:ext cx="447296" cy="612774"/>
            </a:xfrm>
            <a:custGeom>
              <a:avLst/>
              <a:gdLst>
                <a:gd name="T0" fmla="*/ 2147483647 w 324"/>
                <a:gd name="T1" fmla="*/ 2147483647 h 415"/>
                <a:gd name="T2" fmla="*/ 2147483647 w 324"/>
                <a:gd name="T3" fmla="*/ 2147483647 h 415"/>
                <a:gd name="T4" fmla="*/ 2147483647 w 324"/>
                <a:gd name="T5" fmla="*/ 2147483647 h 415"/>
                <a:gd name="T6" fmla="*/ 2147483647 w 324"/>
                <a:gd name="T7" fmla="*/ 2147483647 h 415"/>
                <a:gd name="T8" fmla="*/ 2147483647 w 324"/>
                <a:gd name="T9" fmla="*/ 2147483647 h 415"/>
                <a:gd name="T10" fmla="*/ 2147483647 w 324"/>
                <a:gd name="T11" fmla="*/ 2147483647 h 415"/>
                <a:gd name="T12" fmla="*/ 2147483647 w 324"/>
                <a:gd name="T13" fmla="*/ 2147483647 h 415"/>
                <a:gd name="T14" fmla="*/ 2147483647 w 324"/>
                <a:gd name="T15" fmla="*/ 2147483647 h 415"/>
                <a:gd name="T16" fmla="*/ 2147483647 w 324"/>
                <a:gd name="T17" fmla="*/ 2147483647 h 415"/>
                <a:gd name="T18" fmla="*/ 2147483647 w 324"/>
                <a:gd name="T19" fmla="*/ 2147483647 h 415"/>
                <a:gd name="T20" fmla="*/ 2147483647 w 324"/>
                <a:gd name="T21" fmla="*/ 2147483647 h 415"/>
                <a:gd name="T22" fmla="*/ 2147483647 w 324"/>
                <a:gd name="T23" fmla="*/ 2147483647 h 415"/>
                <a:gd name="T24" fmla="*/ 0 w 324"/>
                <a:gd name="T25" fmla="*/ 2147483647 h 415"/>
                <a:gd name="T26" fmla="*/ 2147483647 w 324"/>
                <a:gd name="T27" fmla="*/ 2147483647 h 415"/>
                <a:gd name="T28" fmla="*/ 2147483647 w 324"/>
                <a:gd name="T29" fmla="*/ 2147483647 h 415"/>
                <a:gd name="T30" fmla="*/ 2147483647 w 324"/>
                <a:gd name="T31" fmla="*/ 2147483647 h 415"/>
                <a:gd name="T32" fmla="*/ 2147483647 w 324"/>
                <a:gd name="T33" fmla="*/ 2147483647 h 415"/>
                <a:gd name="T34" fmla="*/ 2147483647 w 324"/>
                <a:gd name="T35" fmla="*/ 2147483647 h 415"/>
                <a:gd name="T36" fmla="*/ 2147483647 w 324"/>
                <a:gd name="T37" fmla="*/ 0 h 415"/>
                <a:gd name="T38" fmla="*/ 2147483647 w 324"/>
                <a:gd name="T39" fmla="*/ 2147483647 h 415"/>
                <a:gd name="T40" fmla="*/ 2147483647 w 324"/>
                <a:gd name="T41" fmla="*/ 2147483647 h 415"/>
                <a:gd name="T42" fmla="*/ 2147483647 w 324"/>
                <a:gd name="T43" fmla="*/ 2147483647 h 415"/>
                <a:gd name="T44" fmla="*/ 2147483647 w 324"/>
                <a:gd name="T45" fmla="*/ 2147483647 h 415"/>
                <a:gd name="T46" fmla="*/ 2147483647 w 324"/>
                <a:gd name="T47" fmla="*/ 2147483647 h 415"/>
                <a:gd name="T48" fmla="*/ 2147483647 w 324"/>
                <a:gd name="T49" fmla="*/ 2147483647 h 415"/>
                <a:gd name="T50" fmla="*/ 2147483647 w 324"/>
                <a:gd name="T51" fmla="*/ 2147483647 h 415"/>
                <a:gd name="T52" fmla="*/ 2147483647 w 324"/>
                <a:gd name="T53" fmla="*/ 2147483647 h 415"/>
                <a:gd name="T54" fmla="*/ 2147483647 w 324"/>
                <a:gd name="T55" fmla="*/ 2147483647 h 415"/>
                <a:gd name="T56" fmla="*/ 2147483647 w 324"/>
                <a:gd name="T57" fmla="*/ 2147483647 h 415"/>
                <a:gd name="T58" fmla="*/ 2147483647 w 324"/>
                <a:gd name="T59" fmla="*/ 2147483647 h 415"/>
                <a:gd name="T60" fmla="*/ 2147483647 w 324"/>
                <a:gd name="T61" fmla="*/ 2147483647 h 415"/>
                <a:gd name="T62" fmla="*/ 2147483647 w 324"/>
                <a:gd name="T63" fmla="*/ 2147483647 h 415"/>
                <a:gd name="T64" fmla="*/ 2147483647 w 324"/>
                <a:gd name="T65" fmla="*/ 2147483647 h 415"/>
                <a:gd name="T66" fmla="*/ 2147483647 w 324"/>
                <a:gd name="T67" fmla="*/ 2147483647 h 415"/>
                <a:gd name="T68" fmla="*/ 2147483647 w 324"/>
                <a:gd name="T69" fmla="*/ 2147483647 h 415"/>
                <a:gd name="T70" fmla="*/ 2147483647 w 324"/>
                <a:gd name="T71" fmla="*/ 2147483647 h 415"/>
                <a:gd name="T72" fmla="*/ 2147483647 w 324"/>
                <a:gd name="T73" fmla="*/ 2147483647 h 415"/>
                <a:gd name="T74" fmla="*/ 2147483647 w 324"/>
                <a:gd name="T75" fmla="*/ 2147483647 h 415"/>
                <a:gd name="T76" fmla="*/ 2147483647 w 324"/>
                <a:gd name="T77" fmla="*/ 2147483647 h 415"/>
                <a:gd name="T78" fmla="*/ 2147483647 w 324"/>
                <a:gd name="T79" fmla="*/ 2147483647 h 415"/>
                <a:gd name="T80" fmla="*/ 2147483647 w 324"/>
                <a:gd name="T81" fmla="*/ 2147483647 h 415"/>
                <a:gd name="T82" fmla="*/ 2147483647 w 324"/>
                <a:gd name="T83" fmla="*/ 2147483647 h 415"/>
                <a:gd name="T84" fmla="*/ 2147483647 w 324"/>
                <a:gd name="T85" fmla="*/ 2147483647 h 415"/>
                <a:gd name="T86" fmla="*/ 2147483647 w 324"/>
                <a:gd name="T87" fmla="*/ 2147483647 h 415"/>
                <a:gd name="T88" fmla="*/ 2147483647 w 324"/>
                <a:gd name="T89" fmla="*/ 2147483647 h 415"/>
                <a:gd name="T90" fmla="*/ 2147483647 w 324"/>
                <a:gd name="T91" fmla="*/ 2147483647 h 415"/>
                <a:gd name="T92" fmla="*/ 2147483647 w 324"/>
                <a:gd name="T93" fmla="*/ 2147483647 h 415"/>
                <a:gd name="T94" fmla="*/ 2147483647 w 324"/>
                <a:gd name="T95" fmla="*/ 2147483647 h 415"/>
                <a:gd name="T96" fmla="*/ 2147483647 w 324"/>
                <a:gd name="T97" fmla="*/ 2147483647 h 415"/>
                <a:gd name="T98" fmla="*/ 2147483647 w 324"/>
                <a:gd name="T99" fmla="*/ 2147483647 h 4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24"/>
                <a:gd name="T151" fmla="*/ 0 h 415"/>
                <a:gd name="T152" fmla="*/ 324 w 324"/>
                <a:gd name="T153" fmla="*/ 415 h 41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24" h="415">
                  <a:moveTo>
                    <a:pt x="36" y="318"/>
                  </a:moveTo>
                  <a:lnTo>
                    <a:pt x="27" y="291"/>
                  </a:lnTo>
                  <a:lnTo>
                    <a:pt x="42" y="264"/>
                  </a:lnTo>
                  <a:lnTo>
                    <a:pt x="54" y="235"/>
                  </a:lnTo>
                  <a:lnTo>
                    <a:pt x="81" y="219"/>
                  </a:lnTo>
                  <a:lnTo>
                    <a:pt x="91" y="172"/>
                  </a:lnTo>
                  <a:lnTo>
                    <a:pt x="85" y="156"/>
                  </a:lnTo>
                  <a:lnTo>
                    <a:pt x="39" y="132"/>
                  </a:lnTo>
                  <a:lnTo>
                    <a:pt x="42" y="105"/>
                  </a:lnTo>
                  <a:lnTo>
                    <a:pt x="37" y="76"/>
                  </a:lnTo>
                  <a:lnTo>
                    <a:pt x="15" y="66"/>
                  </a:lnTo>
                  <a:lnTo>
                    <a:pt x="31" y="42"/>
                  </a:lnTo>
                  <a:lnTo>
                    <a:pt x="0" y="12"/>
                  </a:lnTo>
                  <a:lnTo>
                    <a:pt x="40" y="4"/>
                  </a:lnTo>
                  <a:lnTo>
                    <a:pt x="79" y="39"/>
                  </a:lnTo>
                  <a:lnTo>
                    <a:pt x="108" y="27"/>
                  </a:lnTo>
                  <a:lnTo>
                    <a:pt x="145" y="37"/>
                  </a:lnTo>
                  <a:lnTo>
                    <a:pt x="163" y="18"/>
                  </a:lnTo>
                  <a:lnTo>
                    <a:pt x="202" y="0"/>
                  </a:lnTo>
                  <a:lnTo>
                    <a:pt x="261" y="18"/>
                  </a:lnTo>
                  <a:lnTo>
                    <a:pt x="312" y="6"/>
                  </a:lnTo>
                  <a:lnTo>
                    <a:pt x="318" y="28"/>
                  </a:lnTo>
                  <a:lnTo>
                    <a:pt x="316" y="52"/>
                  </a:lnTo>
                  <a:lnTo>
                    <a:pt x="304" y="61"/>
                  </a:lnTo>
                  <a:lnTo>
                    <a:pt x="256" y="90"/>
                  </a:lnTo>
                  <a:lnTo>
                    <a:pt x="280" y="111"/>
                  </a:lnTo>
                  <a:lnTo>
                    <a:pt x="324" y="127"/>
                  </a:lnTo>
                  <a:lnTo>
                    <a:pt x="321" y="153"/>
                  </a:lnTo>
                  <a:lnTo>
                    <a:pt x="315" y="174"/>
                  </a:lnTo>
                  <a:lnTo>
                    <a:pt x="273" y="199"/>
                  </a:lnTo>
                  <a:lnTo>
                    <a:pt x="241" y="210"/>
                  </a:lnTo>
                  <a:lnTo>
                    <a:pt x="228" y="235"/>
                  </a:lnTo>
                  <a:lnTo>
                    <a:pt x="219" y="274"/>
                  </a:lnTo>
                  <a:lnTo>
                    <a:pt x="235" y="297"/>
                  </a:lnTo>
                  <a:lnTo>
                    <a:pt x="186" y="322"/>
                  </a:lnTo>
                  <a:lnTo>
                    <a:pt x="165" y="316"/>
                  </a:lnTo>
                  <a:lnTo>
                    <a:pt x="142" y="304"/>
                  </a:lnTo>
                  <a:lnTo>
                    <a:pt x="139" y="318"/>
                  </a:lnTo>
                  <a:lnTo>
                    <a:pt x="151" y="343"/>
                  </a:lnTo>
                  <a:lnTo>
                    <a:pt x="195" y="382"/>
                  </a:lnTo>
                  <a:lnTo>
                    <a:pt x="208" y="405"/>
                  </a:lnTo>
                  <a:lnTo>
                    <a:pt x="187" y="415"/>
                  </a:lnTo>
                  <a:lnTo>
                    <a:pt x="165" y="414"/>
                  </a:lnTo>
                  <a:lnTo>
                    <a:pt x="162" y="387"/>
                  </a:lnTo>
                  <a:lnTo>
                    <a:pt x="139" y="382"/>
                  </a:lnTo>
                  <a:lnTo>
                    <a:pt x="115" y="373"/>
                  </a:lnTo>
                  <a:lnTo>
                    <a:pt x="102" y="346"/>
                  </a:lnTo>
                  <a:lnTo>
                    <a:pt x="63" y="343"/>
                  </a:lnTo>
                  <a:lnTo>
                    <a:pt x="54" y="324"/>
                  </a:lnTo>
                  <a:lnTo>
                    <a:pt x="36" y="318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190">
              <a:extLst>
                <a:ext uri="{FF2B5EF4-FFF2-40B4-BE49-F238E27FC236}">
                  <a16:creationId xmlns:a16="http://schemas.microsoft.com/office/drawing/2014/main" id="{0111310C-6492-4052-81C0-09F707844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3449" y="2352254"/>
              <a:ext cx="488712" cy="490220"/>
            </a:xfrm>
            <a:custGeom>
              <a:avLst/>
              <a:gdLst>
                <a:gd name="T0" fmla="*/ 2147483647 w 354"/>
                <a:gd name="T1" fmla="*/ 2147483647 h 332"/>
                <a:gd name="T2" fmla="*/ 0 w 354"/>
                <a:gd name="T3" fmla="*/ 2147483647 h 332"/>
                <a:gd name="T4" fmla="*/ 2147483647 w 354"/>
                <a:gd name="T5" fmla="*/ 2147483647 h 332"/>
                <a:gd name="T6" fmla="*/ 2147483647 w 354"/>
                <a:gd name="T7" fmla="*/ 2147483647 h 332"/>
                <a:gd name="T8" fmla="*/ 2147483647 w 354"/>
                <a:gd name="T9" fmla="*/ 2147483647 h 332"/>
                <a:gd name="T10" fmla="*/ 2147483647 w 354"/>
                <a:gd name="T11" fmla="*/ 2147483647 h 332"/>
                <a:gd name="T12" fmla="*/ 2147483647 w 354"/>
                <a:gd name="T13" fmla="*/ 2147483647 h 332"/>
                <a:gd name="T14" fmla="*/ 2147483647 w 354"/>
                <a:gd name="T15" fmla="*/ 2147483647 h 332"/>
                <a:gd name="T16" fmla="*/ 2147483647 w 354"/>
                <a:gd name="T17" fmla="*/ 2147483647 h 332"/>
                <a:gd name="T18" fmla="*/ 2147483647 w 354"/>
                <a:gd name="T19" fmla="*/ 2147483647 h 332"/>
                <a:gd name="T20" fmla="*/ 2147483647 w 354"/>
                <a:gd name="T21" fmla="*/ 0 h 332"/>
                <a:gd name="T22" fmla="*/ 2147483647 w 354"/>
                <a:gd name="T23" fmla="*/ 2147483647 h 332"/>
                <a:gd name="T24" fmla="*/ 2147483647 w 354"/>
                <a:gd name="T25" fmla="*/ 2147483647 h 332"/>
                <a:gd name="T26" fmla="*/ 2147483647 w 354"/>
                <a:gd name="T27" fmla="*/ 2147483647 h 332"/>
                <a:gd name="T28" fmla="*/ 2147483647 w 354"/>
                <a:gd name="T29" fmla="*/ 2147483647 h 332"/>
                <a:gd name="T30" fmla="*/ 2147483647 w 354"/>
                <a:gd name="T31" fmla="*/ 2147483647 h 332"/>
                <a:gd name="T32" fmla="*/ 2147483647 w 354"/>
                <a:gd name="T33" fmla="*/ 2147483647 h 332"/>
                <a:gd name="T34" fmla="*/ 2147483647 w 354"/>
                <a:gd name="T35" fmla="*/ 2147483647 h 332"/>
                <a:gd name="T36" fmla="*/ 2147483647 w 354"/>
                <a:gd name="T37" fmla="*/ 2147483647 h 332"/>
                <a:gd name="T38" fmla="*/ 2147483647 w 354"/>
                <a:gd name="T39" fmla="*/ 2147483647 h 332"/>
                <a:gd name="T40" fmla="*/ 2147483647 w 354"/>
                <a:gd name="T41" fmla="*/ 2147483647 h 332"/>
                <a:gd name="T42" fmla="*/ 2147483647 w 354"/>
                <a:gd name="T43" fmla="*/ 2147483647 h 332"/>
                <a:gd name="T44" fmla="*/ 2147483647 w 354"/>
                <a:gd name="T45" fmla="*/ 2147483647 h 332"/>
                <a:gd name="T46" fmla="*/ 2147483647 w 354"/>
                <a:gd name="T47" fmla="*/ 2147483647 h 332"/>
                <a:gd name="T48" fmla="*/ 2147483647 w 354"/>
                <a:gd name="T49" fmla="*/ 2147483647 h 332"/>
                <a:gd name="T50" fmla="*/ 2147483647 w 354"/>
                <a:gd name="T51" fmla="*/ 2147483647 h 332"/>
                <a:gd name="T52" fmla="*/ 2147483647 w 354"/>
                <a:gd name="T53" fmla="*/ 2147483647 h 332"/>
                <a:gd name="T54" fmla="*/ 2147483647 w 354"/>
                <a:gd name="T55" fmla="*/ 2147483647 h 332"/>
                <a:gd name="T56" fmla="*/ 2147483647 w 354"/>
                <a:gd name="T57" fmla="*/ 2147483647 h 3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54"/>
                <a:gd name="T88" fmla="*/ 0 h 332"/>
                <a:gd name="T89" fmla="*/ 354 w 354"/>
                <a:gd name="T90" fmla="*/ 332 h 33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54" h="332">
                  <a:moveTo>
                    <a:pt x="42" y="332"/>
                  </a:moveTo>
                  <a:lnTo>
                    <a:pt x="0" y="297"/>
                  </a:lnTo>
                  <a:lnTo>
                    <a:pt x="4" y="209"/>
                  </a:lnTo>
                  <a:lnTo>
                    <a:pt x="52" y="129"/>
                  </a:lnTo>
                  <a:lnTo>
                    <a:pt x="15" y="90"/>
                  </a:lnTo>
                  <a:lnTo>
                    <a:pt x="51" y="71"/>
                  </a:lnTo>
                  <a:lnTo>
                    <a:pt x="69" y="29"/>
                  </a:lnTo>
                  <a:lnTo>
                    <a:pt x="115" y="9"/>
                  </a:lnTo>
                  <a:lnTo>
                    <a:pt x="175" y="6"/>
                  </a:lnTo>
                  <a:lnTo>
                    <a:pt x="238" y="3"/>
                  </a:lnTo>
                  <a:lnTo>
                    <a:pt x="265" y="0"/>
                  </a:lnTo>
                  <a:lnTo>
                    <a:pt x="294" y="26"/>
                  </a:lnTo>
                  <a:lnTo>
                    <a:pt x="280" y="53"/>
                  </a:lnTo>
                  <a:lnTo>
                    <a:pt x="304" y="65"/>
                  </a:lnTo>
                  <a:lnTo>
                    <a:pt x="306" y="86"/>
                  </a:lnTo>
                  <a:lnTo>
                    <a:pt x="298" y="120"/>
                  </a:lnTo>
                  <a:lnTo>
                    <a:pt x="351" y="141"/>
                  </a:lnTo>
                  <a:lnTo>
                    <a:pt x="354" y="158"/>
                  </a:lnTo>
                  <a:lnTo>
                    <a:pt x="346" y="207"/>
                  </a:lnTo>
                  <a:lnTo>
                    <a:pt x="315" y="221"/>
                  </a:lnTo>
                  <a:lnTo>
                    <a:pt x="291" y="275"/>
                  </a:lnTo>
                  <a:lnTo>
                    <a:pt x="303" y="314"/>
                  </a:lnTo>
                  <a:lnTo>
                    <a:pt x="270" y="302"/>
                  </a:lnTo>
                  <a:lnTo>
                    <a:pt x="213" y="275"/>
                  </a:lnTo>
                  <a:lnTo>
                    <a:pt x="174" y="267"/>
                  </a:lnTo>
                  <a:lnTo>
                    <a:pt x="163" y="276"/>
                  </a:lnTo>
                  <a:lnTo>
                    <a:pt x="142" y="327"/>
                  </a:lnTo>
                  <a:lnTo>
                    <a:pt x="126" y="330"/>
                  </a:lnTo>
                  <a:lnTo>
                    <a:pt x="99" y="309"/>
                  </a:lnTo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191">
              <a:extLst>
                <a:ext uri="{FF2B5EF4-FFF2-40B4-BE49-F238E27FC236}">
                  <a16:creationId xmlns:a16="http://schemas.microsoft.com/office/drawing/2014/main" id="{83BAA0B6-802A-421E-8823-AEF94E5FD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7426" y="1985577"/>
              <a:ext cx="491475" cy="398672"/>
            </a:xfrm>
            <a:custGeom>
              <a:avLst/>
              <a:gdLst>
                <a:gd name="T0" fmla="*/ 2147483647 w 356"/>
                <a:gd name="T1" fmla="*/ 2147483647 h 270"/>
                <a:gd name="T2" fmla="*/ 2147483647 w 356"/>
                <a:gd name="T3" fmla="*/ 2147483647 h 270"/>
                <a:gd name="T4" fmla="*/ 0 w 356"/>
                <a:gd name="T5" fmla="*/ 2147483647 h 270"/>
                <a:gd name="T6" fmla="*/ 2147483647 w 356"/>
                <a:gd name="T7" fmla="*/ 2147483647 h 270"/>
                <a:gd name="T8" fmla="*/ 2147483647 w 356"/>
                <a:gd name="T9" fmla="*/ 2147483647 h 270"/>
                <a:gd name="T10" fmla="*/ 2147483647 w 356"/>
                <a:gd name="T11" fmla="*/ 2147483647 h 270"/>
                <a:gd name="T12" fmla="*/ 2147483647 w 356"/>
                <a:gd name="T13" fmla="*/ 2147483647 h 270"/>
                <a:gd name="T14" fmla="*/ 2147483647 w 356"/>
                <a:gd name="T15" fmla="*/ 2147483647 h 270"/>
                <a:gd name="T16" fmla="*/ 2147483647 w 356"/>
                <a:gd name="T17" fmla="*/ 2147483647 h 270"/>
                <a:gd name="T18" fmla="*/ 2147483647 w 356"/>
                <a:gd name="T19" fmla="*/ 2147483647 h 270"/>
                <a:gd name="T20" fmla="*/ 2147483647 w 356"/>
                <a:gd name="T21" fmla="*/ 2147483647 h 270"/>
                <a:gd name="T22" fmla="*/ 2147483647 w 356"/>
                <a:gd name="T23" fmla="*/ 2147483647 h 270"/>
                <a:gd name="T24" fmla="*/ 2147483647 w 356"/>
                <a:gd name="T25" fmla="*/ 0 h 270"/>
                <a:gd name="T26" fmla="*/ 2147483647 w 356"/>
                <a:gd name="T27" fmla="*/ 2147483647 h 270"/>
                <a:gd name="T28" fmla="*/ 2147483647 w 356"/>
                <a:gd name="T29" fmla="*/ 2147483647 h 270"/>
                <a:gd name="T30" fmla="*/ 2147483647 w 356"/>
                <a:gd name="T31" fmla="*/ 2147483647 h 270"/>
                <a:gd name="T32" fmla="*/ 2147483647 w 356"/>
                <a:gd name="T33" fmla="*/ 2147483647 h 270"/>
                <a:gd name="T34" fmla="*/ 2147483647 w 356"/>
                <a:gd name="T35" fmla="*/ 2147483647 h 270"/>
                <a:gd name="T36" fmla="*/ 2147483647 w 356"/>
                <a:gd name="T37" fmla="*/ 2147483647 h 270"/>
                <a:gd name="T38" fmla="*/ 2147483647 w 356"/>
                <a:gd name="T39" fmla="*/ 2147483647 h 270"/>
                <a:gd name="T40" fmla="*/ 2147483647 w 356"/>
                <a:gd name="T41" fmla="*/ 2147483647 h 270"/>
                <a:gd name="T42" fmla="*/ 2147483647 w 356"/>
                <a:gd name="T43" fmla="*/ 2147483647 h 270"/>
                <a:gd name="T44" fmla="*/ 2147483647 w 356"/>
                <a:gd name="T45" fmla="*/ 2147483647 h 270"/>
                <a:gd name="T46" fmla="*/ 2147483647 w 356"/>
                <a:gd name="T47" fmla="*/ 2147483647 h 270"/>
                <a:gd name="T48" fmla="*/ 2147483647 w 356"/>
                <a:gd name="T49" fmla="*/ 2147483647 h 270"/>
                <a:gd name="T50" fmla="*/ 2147483647 w 356"/>
                <a:gd name="T51" fmla="*/ 2147483647 h 270"/>
                <a:gd name="T52" fmla="*/ 2147483647 w 356"/>
                <a:gd name="T53" fmla="*/ 2147483647 h 270"/>
                <a:gd name="T54" fmla="*/ 2147483647 w 356"/>
                <a:gd name="T55" fmla="*/ 2147483647 h 270"/>
                <a:gd name="T56" fmla="*/ 2147483647 w 356"/>
                <a:gd name="T57" fmla="*/ 2147483647 h 27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56"/>
                <a:gd name="T88" fmla="*/ 0 h 270"/>
                <a:gd name="T89" fmla="*/ 356 w 356"/>
                <a:gd name="T90" fmla="*/ 270 h 27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56" h="270">
                  <a:moveTo>
                    <a:pt x="92" y="268"/>
                  </a:moveTo>
                  <a:lnTo>
                    <a:pt x="101" y="238"/>
                  </a:lnTo>
                  <a:lnTo>
                    <a:pt x="0" y="220"/>
                  </a:lnTo>
                  <a:lnTo>
                    <a:pt x="65" y="171"/>
                  </a:lnTo>
                  <a:lnTo>
                    <a:pt x="120" y="165"/>
                  </a:lnTo>
                  <a:lnTo>
                    <a:pt x="116" y="126"/>
                  </a:lnTo>
                  <a:lnTo>
                    <a:pt x="98" y="81"/>
                  </a:lnTo>
                  <a:lnTo>
                    <a:pt x="140" y="108"/>
                  </a:lnTo>
                  <a:lnTo>
                    <a:pt x="198" y="81"/>
                  </a:lnTo>
                  <a:lnTo>
                    <a:pt x="188" y="57"/>
                  </a:lnTo>
                  <a:lnTo>
                    <a:pt x="192" y="15"/>
                  </a:lnTo>
                  <a:lnTo>
                    <a:pt x="266" y="15"/>
                  </a:lnTo>
                  <a:lnTo>
                    <a:pt x="284" y="0"/>
                  </a:lnTo>
                  <a:lnTo>
                    <a:pt x="303" y="9"/>
                  </a:lnTo>
                  <a:lnTo>
                    <a:pt x="299" y="30"/>
                  </a:lnTo>
                  <a:lnTo>
                    <a:pt x="324" y="43"/>
                  </a:lnTo>
                  <a:lnTo>
                    <a:pt x="297" y="76"/>
                  </a:lnTo>
                  <a:lnTo>
                    <a:pt x="306" y="97"/>
                  </a:lnTo>
                  <a:lnTo>
                    <a:pt x="335" y="99"/>
                  </a:lnTo>
                  <a:lnTo>
                    <a:pt x="341" y="112"/>
                  </a:lnTo>
                  <a:lnTo>
                    <a:pt x="336" y="144"/>
                  </a:lnTo>
                  <a:lnTo>
                    <a:pt x="356" y="175"/>
                  </a:lnTo>
                  <a:lnTo>
                    <a:pt x="347" y="211"/>
                  </a:lnTo>
                  <a:lnTo>
                    <a:pt x="333" y="234"/>
                  </a:lnTo>
                  <a:lnTo>
                    <a:pt x="296" y="243"/>
                  </a:lnTo>
                  <a:lnTo>
                    <a:pt x="227" y="250"/>
                  </a:lnTo>
                  <a:lnTo>
                    <a:pt x="152" y="253"/>
                  </a:lnTo>
                  <a:lnTo>
                    <a:pt x="102" y="270"/>
                  </a:lnTo>
                  <a:lnTo>
                    <a:pt x="92" y="268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reeform 192">
              <a:extLst>
                <a:ext uri="{FF2B5EF4-FFF2-40B4-BE49-F238E27FC236}">
                  <a16:creationId xmlns:a16="http://schemas.microsoft.com/office/drawing/2014/main" id="{9231EEC5-76AF-473E-AC8A-F4388BFAA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262" y="3326783"/>
              <a:ext cx="871125" cy="496124"/>
            </a:xfrm>
            <a:custGeom>
              <a:avLst/>
              <a:gdLst>
                <a:gd name="T0" fmla="*/ 0 w 631"/>
                <a:gd name="T1" fmla="*/ 2147483647 h 336"/>
                <a:gd name="T2" fmla="*/ 2147483647 w 631"/>
                <a:gd name="T3" fmla="*/ 2147483647 h 336"/>
                <a:gd name="T4" fmla="*/ 2147483647 w 631"/>
                <a:gd name="T5" fmla="*/ 2147483647 h 336"/>
                <a:gd name="T6" fmla="*/ 2147483647 w 631"/>
                <a:gd name="T7" fmla="*/ 2147483647 h 336"/>
                <a:gd name="T8" fmla="*/ 2147483647 w 631"/>
                <a:gd name="T9" fmla="*/ 2147483647 h 336"/>
                <a:gd name="T10" fmla="*/ 2147483647 w 631"/>
                <a:gd name="T11" fmla="*/ 2147483647 h 336"/>
                <a:gd name="T12" fmla="*/ 2147483647 w 631"/>
                <a:gd name="T13" fmla="*/ 2147483647 h 336"/>
                <a:gd name="T14" fmla="*/ 2147483647 w 631"/>
                <a:gd name="T15" fmla="*/ 2147483647 h 336"/>
                <a:gd name="T16" fmla="*/ 2147483647 w 631"/>
                <a:gd name="T17" fmla="*/ 2147483647 h 336"/>
                <a:gd name="T18" fmla="*/ 2147483647 w 631"/>
                <a:gd name="T19" fmla="*/ 2147483647 h 336"/>
                <a:gd name="T20" fmla="*/ 2147483647 w 631"/>
                <a:gd name="T21" fmla="*/ 2147483647 h 336"/>
                <a:gd name="T22" fmla="*/ 2147483647 w 631"/>
                <a:gd name="T23" fmla="*/ 2147483647 h 336"/>
                <a:gd name="T24" fmla="*/ 2147483647 w 631"/>
                <a:gd name="T25" fmla="*/ 2147483647 h 336"/>
                <a:gd name="T26" fmla="*/ 2147483647 w 631"/>
                <a:gd name="T27" fmla="*/ 2147483647 h 336"/>
                <a:gd name="T28" fmla="*/ 2147483647 w 631"/>
                <a:gd name="T29" fmla="*/ 2147483647 h 336"/>
                <a:gd name="T30" fmla="*/ 2147483647 w 631"/>
                <a:gd name="T31" fmla="*/ 2147483647 h 336"/>
                <a:gd name="T32" fmla="*/ 2147483647 w 631"/>
                <a:gd name="T33" fmla="*/ 2147483647 h 336"/>
                <a:gd name="T34" fmla="*/ 2147483647 w 631"/>
                <a:gd name="T35" fmla="*/ 2147483647 h 336"/>
                <a:gd name="T36" fmla="*/ 2147483647 w 631"/>
                <a:gd name="T37" fmla="*/ 2147483647 h 336"/>
                <a:gd name="T38" fmla="*/ 2147483647 w 631"/>
                <a:gd name="T39" fmla="*/ 2147483647 h 336"/>
                <a:gd name="T40" fmla="*/ 2147483647 w 631"/>
                <a:gd name="T41" fmla="*/ 2147483647 h 336"/>
                <a:gd name="T42" fmla="*/ 2147483647 w 631"/>
                <a:gd name="T43" fmla="*/ 2147483647 h 336"/>
                <a:gd name="T44" fmla="*/ 2147483647 w 631"/>
                <a:gd name="T45" fmla="*/ 2147483647 h 336"/>
                <a:gd name="T46" fmla="*/ 2147483647 w 631"/>
                <a:gd name="T47" fmla="*/ 2147483647 h 336"/>
                <a:gd name="T48" fmla="*/ 2147483647 w 631"/>
                <a:gd name="T49" fmla="*/ 2147483647 h 336"/>
                <a:gd name="T50" fmla="*/ 2147483647 w 631"/>
                <a:gd name="T51" fmla="*/ 2147483647 h 336"/>
                <a:gd name="T52" fmla="*/ 2147483647 w 631"/>
                <a:gd name="T53" fmla="*/ 2147483647 h 336"/>
                <a:gd name="T54" fmla="*/ 2147483647 w 631"/>
                <a:gd name="T55" fmla="*/ 2147483647 h 336"/>
                <a:gd name="T56" fmla="*/ 2147483647 w 631"/>
                <a:gd name="T57" fmla="*/ 2147483647 h 336"/>
                <a:gd name="T58" fmla="*/ 2147483647 w 631"/>
                <a:gd name="T59" fmla="*/ 2147483647 h 336"/>
                <a:gd name="T60" fmla="*/ 2147483647 w 631"/>
                <a:gd name="T61" fmla="*/ 2147483647 h 336"/>
                <a:gd name="T62" fmla="*/ 2147483647 w 631"/>
                <a:gd name="T63" fmla="*/ 2147483647 h 336"/>
                <a:gd name="T64" fmla="*/ 2147483647 w 631"/>
                <a:gd name="T65" fmla="*/ 2147483647 h 336"/>
                <a:gd name="T66" fmla="*/ 2147483647 w 631"/>
                <a:gd name="T67" fmla="*/ 2147483647 h 336"/>
                <a:gd name="T68" fmla="*/ 2147483647 w 631"/>
                <a:gd name="T69" fmla="*/ 2147483647 h 336"/>
                <a:gd name="T70" fmla="*/ 2147483647 w 631"/>
                <a:gd name="T71" fmla="*/ 2147483647 h 336"/>
                <a:gd name="T72" fmla="*/ 2147483647 w 631"/>
                <a:gd name="T73" fmla="*/ 2147483647 h 336"/>
                <a:gd name="T74" fmla="*/ 2147483647 w 631"/>
                <a:gd name="T75" fmla="*/ 0 h 336"/>
                <a:gd name="T76" fmla="*/ 2147483647 w 631"/>
                <a:gd name="T77" fmla="*/ 2147483647 h 336"/>
                <a:gd name="T78" fmla="*/ 2147483647 w 631"/>
                <a:gd name="T79" fmla="*/ 2147483647 h 336"/>
                <a:gd name="T80" fmla="*/ 2147483647 w 631"/>
                <a:gd name="T81" fmla="*/ 2147483647 h 336"/>
                <a:gd name="T82" fmla="*/ 2147483647 w 631"/>
                <a:gd name="T83" fmla="*/ 2147483647 h 336"/>
                <a:gd name="T84" fmla="*/ 2147483647 w 631"/>
                <a:gd name="T85" fmla="*/ 2147483647 h 336"/>
                <a:gd name="T86" fmla="*/ 2147483647 w 631"/>
                <a:gd name="T87" fmla="*/ 2147483647 h 336"/>
                <a:gd name="T88" fmla="*/ 2147483647 w 631"/>
                <a:gd name="T89" fmla="*/ 2147483647 h 336"/>
                <a:gd name="T90" fmla="*/ 2147483647 w 631"/>
                <a:gd name="T91" fmla="*/ 2147483647 h 336"/>
                <a:gd name="T92" fmla="*/ 2147483647 w 631"/>
                <a:gd name="T93" fmla="*/ 2147483647 h 336"/>
                <a:gd name="T94" fmla="*/ 0 w 631"/>
                <a:gd name="T95" fmla="*/ 2147483647 h 3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31"/>
                <a:gd name="T145" fmla="*/ 0 h 336"/>
                <a:gd name="T146" fmla="*/ 631 w 631"/>
                <a:gd name="T147" fmla="*/ 336 h 3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31" h="336">
                  <a:moveTo>
                    <a:pt x="0" y="177"/>
                  </a:moveTo>
                  <a:lnTo>
                    <a:pt x="46" y="159"/>
                  </a:lnTo>
                  <a:lnTo>
                    <a:pt x="36" y="176"/>
                  </a:lnTo>
                  <a:lnTo>
                    <a:pt x="19" y="189"/>
                  </a:lnTo>
                  <a:lnTo>
                    <a:pt x="61" y="219"/>
                  </a:lnTo>
                  <a:lnTo>
                    <a:pt x="43" y="243"/>
                  </a:lnTo>
                  <a:lnTo>
                    <a:pt x="63" y="252"/>
                  </a:lnTo>
                  <a:lnTo>
                    <a:pt x="87" y="263"/>
                  </a:lnTo>
                  <a:lnTo>
                    <a:pt x="114" y="299"/>
                  </a:lnTo>
                  <a:lnTo>
                    <a:pt x="151" y="299"/>
                  </a:lnTo>
                  <a:lnTo>
                    <a:pt x="162" y="329"/>
                  </a:lnTo>
                  <a:lnTo>
                    <a:pt x="262" y="333"/>
                  </a:lnTo>
                  <a:lnTo>
                    <a:pt x="297" y="329"/>
                  </a:lnTo>
                  <a:lnTo>
                    <a:pt x="318" y="333"/>
                  </a:lnTo>
                  <a:lnTo>
                    <a:pt x="340" y="336"/>
                  </a:lnTo>
                  <a:lnTo>
                    <a:pt x="355" y="311"/>
                  </a:lnTo>
                  <a:lnTo>
                    <a:pt x="405" y="332"/>
                  </a:lnTo>
                  <a:lnTo>
                    <a:pt x="414" y="311"/>
                  </a:lnTo>
                  <a:lnTo>
                    <a:pt x="429" y="291"/>
                  </a:lnTo>
                  <a:lnTo>
                    <a:pt x="502" y="284"/>
                  </a:lnTo>
                  <a:lnTo>
                    <a:pt x="541" y="267"/>
                  </a:lnTo>
                  <a:lnTo>
                    <a:pt x="574" y="272"/>
                  </a:lnTo>
                  <a:lnTo>
                    <a:pt x="598" y="285"/>
                  </a:lnTo>
                  <a:lnTo>
                    <a:pt x="616" y="269"/>
                  </a:lnTo>
                  <a:lnTo>
                    <a:pt x="627" y="249"/>
                  </a:lnTo>
                  <a:lnTo>
                    <a:pt x="631" y="207"/>
                  </a:lnTo>
                  <a:lnTo>
                    <a:pt x="613" y="192"/>
                  </a:lnTo>
                  <a:lnTo>
                    <a:pt x="588" y="179"/>
                  </a:lnTo>
                  <a:lnTo>
                    <a:pt x="523" y="131"/>
                  </a:lnTo>
                  <a:lnTo>
                    <a:pt x="511" y="110"/>
                  </a:lnTo>
                  <a:lnTo>
                    <a:pt x="535" y="89"/>
                  </a:lnTo>
                  <a:lnTo>
                    <a:pt x="519" y="75"/>
                  </a:lnTo>
                  <a:lnTo>
                    <a:pt x="508" y="87"/>
                  </a:lnTo>
                  <a:lnTo>
                    <a:pt x="441" y="77"/>
                  </a:lnTo>
                  <a:lnTo>
                    <a:pt x="415" y="60"/>
                  </a:lnTo>
                  <a:lnTo>
                    <a:pt x="436" y="38"/>
                  </a:lnTo>
                  <a:lnTo>
                    <a:pt x="429" y="17"/>
                  </a:lnTo>
                  <a:lnTo>
                    <a:pt x="415" y="0"/>
                  </a:lnTo>
                  <a:lnTo>
                    <a:pt x="382" y="15"/>
                  </a:lnTo>
                  <a:lnTo>
                    <a:pt x="351" y="35"/>
                  </a:lnTo>
                  <a:lnTo>
                    <a:pt x="322" y="53"/>
                  </a:lnTo>
                  <a:lnTo>
                    <a:pt x="277" y="57"/>
                  </a:lnTo>
                  <a:lnTo>
                    <a:pt x="249" y="78"/>
                  </a:lnTo>
                  <a:lnTo>
                    <a:pt x="226" y="93"/>
                  </a:lnTo>
                  <a:lnTo>
                    <a:pt x="135" y="47"/>
                  </a:lnTo>
                  <a:lnTo>
                    <a:pt x="121" y="66"/>
                  </a:lnTo>
                  <a:lnTo>
                    <a:pt x="118" y="101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Oval 223">
              <a:extLst>
                <a:ext uri="{FF2B5EF4-FFF2-40B4-BE49-F238E27FC236}">
                  <a16:creationId xmlns:a16="http://schemas.microsoft.com/office/drawing/2014/main" id="{D15F153C-F207-4648-9305-8348EA40E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3767" y="2067848"/>
              <a:ext cx="60743" cy="64968"/>
            </a:xfrm>
            <a:prstGeom prst="ellipse">
              <a:avLst/>
            </a:pr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reeform 267">
              <a:extLst>
                <a:ext uri="{FF2B5EF4-FFF2-40B4-BE49-F238E27FC236}">
                  <a16:creationId xmlns:a16="http://schemas.microsoft.com/office/drawing/2014/main" id="{F3C46538-7F33-44D4-B90F-8DFE4EE75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9347" y="1846370"/>
              <a:ext cx="439464" cy="560570"/>
            </a:xfrm>
            <a:custGeom>
              <a:avLst/>
              <a:gdLst>
                <a:gd name="T0" fmla="*/ 2147483647 w 293"/>
                <a:gd name="T1" fmla="*/ 2147483647 h 326"/>
                <a:gd name="T2" fmla="*/ 2147483647 w 293"/>
                <a:gd name="T3" fmla="*/ 2147483647 h 326"/>
                <a:gd name="T4" fmla="*/ 2147483647 w 293"/>
                <a:gd name="T5" fmla="*/ 2147483647 h 326"/>
                <a:gd name="T6" fmla="*/ 2147483647 w 293"/>
                <a:gd name="T7" fmla="*/ 2147483647 h 326"/>
                <a:gd name="T8" fmla="*/ 2147483647 w 293"/>
                <a:gd name="T9" fmla="*/ 0 h 326"/>
                <a:gd name="T10" fmla="*/ 2147483647 w 293"/>
                <a:gd name="T11" fmla="*/ 2147483647 h 326"/>
                <a:gd name="T12" fmla="*/ 2147483647 w 293"/>
                <a:gd name="T13" fmla="*/ 2147483647 h 326"/>
                <a:gd name="T14" fmla="*/ 2147483647 w 293"/>
                <a:gd name="T15" fmla="*/ 2147483647 h 326"/>
                <a:gd name="T16" fmla="*/ 2147483647 w 293"/>
                <a:gd name="T17" fmla="*/ 2147483647 h 326"/>
                <a:gd name="T18" fmla="*/ 2147483647 w 293"/>
                <a:gd name="T19" fmla="*/ 2147483647 h 326"/>
                <a:gd name="T20" fmla="*/ 2147483647 w 293"/>
                <a:gd name="T21" fmla="*/ 2147483647 h 326"/>
                <a:gd name="T22" fmla="*/ 2147483647 w 293"/>
                <a:gd name="T23" fmla="*/ 2147483647 h 326"/>
                <a:gd name="T24" fmla="*/ 2147483647 w 293"/>
                <a:gd name="T25" fmla="*/ 2147483647 h 326"/>
                <a:gd name="T26" fmla="*/ 0 w 293"/>
                <a:gd name="T27" fmla="*/ 2147483647 h 326"/>
                <a:gd name="T28" fmla="*/ 2147483647 w 293"/>
                <a:gd name="T29" fmla="*/ 2147483647 h 326"/>
                <a:gd name="T30" fmla="*/ 2147483647 w 293"/>
                <a:gd name="T31" fmla="*/ 2147483647 h 326"/>
                <a:gd name="T32" fmla="*/ 2147483647 w 293"/>
                <a:gd name="T33" fmla="*/ 2147483647 h 326"/>
                <a:gd name="T34" fmla="*/ 2147483647 w 293"/>
                <a:gd name="T35" fmla="*/ 2147483647 h 3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3"/>
                <a:gd name="T55" fmla="*/ 0 h 326"/>
                <a:gd name="T56" fmla="*/ 293 w 293"/>
                <a:gd name="T57" fmla="*/ 326 h 32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3" h="326">
                  <a:moveTo>
                    <a:pt x="45" y="167"/>
                  </a:moveTo>
                  <a:lnTo>
                    <a:pt x="92" y="86"/>
                  </a:lnTo>
                  <a:lnTo>
                    <a:pt x="134" y="95"/>
                  </a:lnTo>
                  <a:lnTo>
                    <a:pt x="185" y="68"/>
                  </a:lnTo>
                  <a:lnTo>
                    <a:pt x="266" y="0"/>
                  </a:lnTo>
                  <a:lnTo>
                    <a:pt x="293" y="104"/>
                  </a:lnTo>
                  <a:lnTo>
                    <a:pt x="252" y="122"/>
                  </a:lnTo>
                  <a:lnTo>
                    <a:pt x="197" y="207"/>
                  </a:lnTo>
                  <a:lnTo>
                    <a:pt x="180" y="287"/>
                  </a:lnTo>
                  <a:lnTo>
                    <a:pt x="114" y="293"/>
                  </a:lnTo>
                  <a:lnTo>
                    <a:pt x="78" y="326"/>
                  </a:lnTo>
                  <a:lnTo>
                    <a:pt x="57" y="312"/>
                  </a:lnTo>
                  <a:lnTo>
                    <a:pt x="9" y="312"/>
                  </a:lnTo>
                  <a:lnTo>
                    <a:pt x="0" y="288"/>
                  </a:lnTo>
                  <a:lnTo>
                    <a:pt x="2" y="272"/>
                  </a:lnTo>
                  <a:lnTo>
                    <a:pt x="20" y="233"/>
                  </a:lnTo>
                  <a:lnTo>
                    <a:pt x="14" y="198"/>
                  </a:lnTo>
                  <a:lnTo>
                    <a:pt x="45" y="167"/>
                  </a:lnTo>
                  <a:close/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270">
              <a:extLst>
                <a:ext uri="{FF2B5EF4-FFF2-40B4-BE49-F238E27FC236}">
                  <a16:creationId xmlns:a16="http://schemas.microsoft.com/office/drawing/2014/main" id="{BB6C1118-9D79-4BC0-B11D-C688E90F3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5104" y="1912771"/>
              <a:ext cx="407243" cy="351444"/>
            </a:xfrm>
            <a:custGeom>
              <a:avLst/>
              <a:gdLst>
                <a:gd name="T0" fmla="*/ 2147483647 w 366"/>
                <a:gd name="T1" fmla="*/ 2147483647 h 292"/>
                <a:gd name="T2" fmla="*/ 2147483647 w 366"/>
                <a:gd name="T3" fmla="*/ 2147483647 h 292"/>
                <a:gd name="T4" fmla="*/ 2147483647 w 366"/>
                <a:gd name="T5" fmla="*/ 2147483647 h 292"/>
                <a:gd name="T6" fmla="*/ 2147483647 w 366"/>
                <a:gd name="T7" fmla="*/ 2147483647 h 292"/>
                <a:gd name="T8" fmla="*/ 2147483647 w 366"/>
                <a:gd name="T9" fmla="*/ 2147483647 h 292"/>
                <a:gd name="T10" fmla="*/ 2147483647 w 366"/>
                <a:gd name="T11" fmla="*/ 2147483647 h 292"/>
                <a:gd name="T12" fmla="*/ 2147483647 w 366"/>
                <a:gd name="T13" fmla="*/ 2147483647 h 292"/>
                <a:gd name="T14" fmla="*/ 2147483647 w 366"/>
                <a:gd name="T15" fmla="*/ 2147483647 h 292"/>
                <a:gd name="T16" fmla="*/ 2147483647 w 366"/>
                <a:gd name="T17" fmla="*/ 2147483647 h 292"/>
                <a:gd name="T18" fmla="*/ 2147483647 w 366"/>
                <a:gd name="T19" fmla="*/ 2147483647 h 292"/>
                <a:gd name="T20" fmla="*/ 2147483647 w 366"/>
                <a:gd name="T21" fmla="*/ 2147483647 h 292"/>
                <a:gd name="T22" fmla="*/ 2147483647 w 366"/>
                <a:gd name="T23" fmla="*/ 2147483647 h 292"/>
                <a:gd name="T24" fmla="*/ 2147483647 w 366"/>
                <a:gd name="T25" fmla="*/ 2147483647 h 292"/>
                <a:gd name="T26" fmla="*/ 2147483647 w 366"/>
                <a:gd name="T27" fmla="*/ 2147483647 h 292"/>
                <a:gd name="T28" fmla="*/ 2147483647 w 366"/>
                <a:gd name="T29" fmla="*/ 2147483647 h 292"/>
                <a:gd name="T30" fmla="*/ 2147483647 w 366"/>
                <a:gd name="T31" fmla="*/ 2147483647 h 292"/>
                <a:gd name="T32" fmla="*/ 2147483647 w 366"/>
                <a:gd name="T33" fmla="*/ 2147483647 h 292"/>
                <a:gd name="T34" fmla="*/ 2147483647 w 366"/>
                <a:gd name="T35" fmla="*/ 2147483647 h 292"/>
                <a:gd name="T36" fmla="*/ 2147483647 w 366"/>
                <a:gd name="T37" fmla="*/ 2147483647 h 292"/>
                <a:gd name="T38" fmla="*/ 2147483647 w 366"/>
                <a:gd name="T39" fmla="*/ 2147483647 h 292"/>
                <a:gd name="T40" fmla="*/ 2147483647 w 366"/>
                <a:gd name="T41" fmla="*/ 2147483647 h 292"/>
                <a:gd name="T42" fmla="*/ 2147483647 w 366"/>
                <a:gd name="T43" fmla="*/ 2147483647 h 292"/>
                <a:gd name="T44" fmla="*/ 2147483647 w 366"/>
                <a:gd name="T45" fmla="*/ 2147483647 h 292"/>
                <a:gd name="T46" fmla="*/ 2147483647 w 366"/>
                <a:gd name="T47" fmla="*/ 2147483647 h 292"/>
                <a:gd name="T48" fmla="*/ 2147483647 w 366"/>
                <a:gd name="T49" fmla="*/ 2147483647 h 292"/>
                <a:gd name="T50" fmla="*/ 2147483647 w 366"/>
                <a:gd name="T51" fmla="*/ 2147483647 h 292"/>
                <a:gd name="T52" fmla="*/ 2147483647 w 366"/>
                <a:gd name="T53" fmla="*/ 2147483647 h 292"/>
                <a:gd name="T54" fmla="*/ 0 w 366"/>
                <a:gd name="T55" fmla="*/ 2147483647 h 292"/>
                <a:gd name="T56" fmla="*/ 2147483647 w 366"/>
                <a:gd name="T57" fmla="*/ 2147483647 h 292"/>
                <a:gd name="T58" fmla="*/ 2147483647 w 366"/>
                <a:gd name="T59" fmla="*/ 2147483647 h 292"/>
                <a:gd name="T60" fmla="*/ 2147483647 w 366"/>
                <a:gd name="T61" fmla="*/ 2147483647 h 292"/>
                <a:gd name="T62" fmla="*/ 2147483647 w 366"/>
                <a:gd name="T63" fmla="*/ 2147483647 h 292"/>
                <a:gd name="T64" fmla="*/ 2147483647 w 366"/>
                <a:gd name="T65" fmla="*/ 2147483647 h 292"/>
                <a:gd name="T66" fmla="*/ 2147483647 w 366"/>
                <a:gd name="T67" fmla="*/ 2147483647 h 292"/>
                <a:gd name="T68" fmla="*/ 2147483647 w 366"/>
                <a:gd name="T69" fmla="*/ 2147483647 h 292"/>
                <a:gd name="T70" fmla="*/ 2147483647 w 366"/>
                <a:gd name="T71" fmla="*/ 2147483647 h 292"/>
                <a:gd name="T72" fmla="*/ 2147483647 w 366"/>
                <a:gd name="T73" fmla="*/ 0 h 292"/>
                <a:gd name="T74" fmla="*/ 2147483647 w 366"/>
                <a:gd name="T75" fmla="*/ 2147483647 h 2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6"/>
                <a:gd name="T115" fmla="*/ 0 h 292"/>
                <a:gd name="T116" fmla="*/ 366 w 366"/>
                <a:gd name="T117" fmla="*/ 292 h 292"/>
                <a:gd name="connsiteX0" fmla="*/ 6557 w 10000"/>
                <a:gd name="connsiteY0" fmla="*/ 342 h 10000"/>
                <a:gd name="connsiteX1" fmla="*/ 6995 w 10000"/>
                <a:gd name="connsiteY1" fmla="*/ 2295 h 10000"/>
                <a:gd name="connsiteX2" fmla="*/ 8060 w 10000"/>
                <a:gd name="connsiteY2" fmla="*/ 3014 h 10000"/>
                <a:gd name="connsiteX3" fmla="*/ 7705 w 10000"/>
                <a:gd name="connsiteY3" fmla="*/ 3493 h 10000"/>
                <a:gd name="connsiteX4" fmla="*/ 7131 w 10000"/>
                <a:gd name="connsiteY4" fmla="*/ 3801 h 10000"/>
                <a:gd name="connsiteX5" fmla="*/ 6339 w 10000"/>
                <a:gd name="connsiteY5" fmla="*/ 3527 h 10000"/>
                <a:gd name="connsiteX6" fmla="*/ 5273 w 10000"/>
                <a:gd name="connsiteY6" fmla="*/ 4110 h 10000"/>
                <a:gd name="connsiteX7" fmla="*/ 5191 w 10000"/>
                <a:gd name="connsiteY7" fmla="*/ 5137 h 10000"/>
                <a:gd name="connsiteX8" fmla="*/ 5638 w 10000"/>
                <a:gd name="connsiteY8" fmla="*/ 6636 h 10000"/>
                <a:gd name="connsiteX9" fmla="*/ 5847 w 10000"/>
                <a:gd name="connsiteY9" fmla="*/ 6062 h 10000"/>
                <a:gd name="connsiteX10" fmla="*/ 7158 w 10000"/>
                <a:gd name="connsiteY10" fmla="*/ 5274 h 10000"/>
                <a:gd name="connsiteX11" fmla="*/ 7951 w 10000"/>
                <a:gd name="connsiteY11" fmla="*/ 5342 h 10000"/>
                <a:gd name="connsiteX12" fmla="*/ 10000 w 10000"/>
                <a:gd name="connsiteY12" fmla="*/ 5685 h 10000"/>
                <a:gd name="connsiteX13" fmla="*/ 9098 w 10000"/>
                <a:gd name="connsiteY13" fmla="*/ 6884 h 10000"/>
                <a:gd name="connsiteX14" fmla="*/ 9208 w 10000"/>
                <a:gd name="connsiteY14" fmla="*/ 8014 h 10000"/>
                <a:gd name="connsiteX15" fmla="*/ 8770 w 10000"/>
                <a:gd name="connsiteY15" fmla="*/ 9589 h 10000"/>
                <a:gd name="connsiteX16" fmla="*/ 7951 w 10000"/>
                <a:gd name="connsiteY16" fmla="*/ 10000 h 10000"/>
                <a:gd name="connsiteX17" fmla="*/ 7978 w 10000"/>
                <a:gd name="connsiteY17" fmla="*/ 8938 h 10000"/>
                <a:gd name="connsiteX18" fmla="*/ 7322 w 10000"/>
                <a:gd name="connsiteY18" fmla="*/ 8425 h 10000"/>
                <a:gd name="connsiteX19" fmla="*/ 6421 w 10000"/>
                <a:gd name="connsiteY19" fmla="*/ 8836 h 10000"/>
                <a:gd name="connsiteX20" fmla="*/ 5492 w 10000"/>
                <a:gd name="connsiteY20" fmla="*/ 8322 h 10000"/>
                <a:gd name="connsiteX21" fmla="*/ 5683 w 10000"/>
                <a:gd name="connsiteY21" fmla="*/ 6610 h 10000"/>
                <a:gd name="connsiteX22" fmla="*/ 4836 w 10000"/>
                <a:gd name="connsiteY22" fmla="*/ 6473 h 10000"/>
                <a:gd name="connsiteX23" fmla="*/ 4044 w 10000"/>
                <a:gd name="connsiteY23" fmla="*/ 8116 h 10000"/>
                <a:gd name="connsiteX24" fmla="*/ 3443 w 10000"/>
                <a:gd name="connsiteY24" fmla="*/ 8151 h 10000"/>
                <a:gd name="connsiteX25" fmla="*/ 2486 w 10000"/>
                <a:gd name="connsiteY25" fmla="*/ 6096 h 10000"/>
                <a:gd name="connsiteX26" fmla="*/ 1339 w 10000"/>
                <a:gd name="connsiteY26" fmla="*/ 5582 h 10000"/>
                <a:gd name="connsiteX27" fmla="*/ 437 w 10000"/>
                <a:gd name="connsiteY27" fmla="*/ 5068 h 10000"/>
                <a:gd name="connsiteX28" fmla="*/ 0 w 10000"/>
                <a:gd name="connsiteY28" fmla="*/ 4418 h 10000"/>
                <a:gd name="connsiteX29" fmla="*/ 328 w 10000"/>
                <a:gd name="connsiteY29" fmla="*/ 3904 h 10000"/>
                <a:gd name="connsiteX30" fmla="*/ 1557 w 10000"/>
                <a:gd name="connsiteY30" fmla="*/ 3219 h 10000"/>
                <a:gd name="connsiteX31" fmla="*/ 2787 w 10000"/>
                <a:gd name="connsiteY31" fmla="*/ 2877 h 10000"/>
                <a:gd name="connsiteX32" fmla="*/ 2978 w 10000"/>
                <a:gd name="connsiteY32" fmla="*/ 2295 h 10000"/>
                <a:gd name="connsiteX33" fmla="*/ 4126 w 10000"/>
                <a:gd name="connsiteY33" fmla="*/ 2397 h 10000"/>
                <a:gd name="connsiteX34" fmla="*/ 4918 w 10000"/>
                <a:gd name="connsiteY34" fmla="*/ 3116 h 10000"/>
                <a:gd name="connsiteX35" fmla="*/ 5355 w 10000"/>
                <a:gd name="connsiteY35" fmla="*/ 2705 h 10000"/>
                <a:gd name="connsiteX36" fmla="*/ 5765 w 10000"/>
                <a:gd name="connsiteY36" fmla="*/ 1267 h 10000"/>
                <a:gd name="connsiteX37" fmla="*/ 6393 w 10000"/>
                <a:gd name="connsiteY37" fmla="*/ 0 h 10000"/>
                <a:gd name="connsiteX38" fmla="*/ 6557 w 10000"/>
                <a:gd name="connsiteY38" fmla="*/ 342 h 10000"/>
                <a:gd name="connsiteX0" fmla="*/ 6557 w 10000"/>
                <a:gd name="connsiteY0" fmla="*/ 342 h 10000"/>
                <a:gd name="connsiteX1" fmla="*/ 6995 w 10000"/>
                <a:gd name="connsiteY1" fmla="*/ 2295 h 10000"/>
                <a:gd name="connsiteX2" fmla="*/ 8060 w 10000"/>
                <a:gd name="connsiteY2" fmla="*/ 3014 h 10000"/>
                <a:gd name="connsiteX3" fmla="*/ 7705 w 10000"/>
                <a:gd name="connsiteY3" fmla="*/ 3493 h 10000"/>
                <a:gd name="connsiteX4" fmla="*/ 7131 w 10000"/>
                <a:gd name="connsiteY4" fmla="*/ 3801 h 10000"/>
                <a:gd name="connsiteX5" fmla="*/ 6339 w 10000"/>
                <a:gd name="connsiteY5" fmla="*/ 3527 h 10000"/>
                <a:gd name="connsiteX6" fmla="*/ 5273 w 10000"/>
                <a:gd name="connsiteY6" fmla="*/ 4110 h 10000"/>
                <a:gd name="connsiteX7" fmla="*/ 5191 w 10000"/>
                <a:gd name="connsiteY7" fmla="*/ 5137 h 10000"/>
                <a:gd name="connsiteX8" fmla="*/ 5638 w 10000"/>
                <a:gd name="connsiteY8" fmla="*/ 6636 h 10000"/>
                <a:gd name="connsiteX9" fmla="*/ 5847 w 10000"/>
                <a:gd name="connsiteY9" fmla="*/ 6062 h 10000"/>
                <a:gd name="connsiteX10" fmla="*/ 8156 w 10000"/>
                <a:gd name="connsiteY10" fmla="*/ 5728 h 10000"/>
                <a:gd name="connsiteX11" fmla="*/ 7951 w 10000"/>
                <a:gd name="connsiteY11" fmla="*/ 5342 h 10000"/>
                <a:gd name="connsiteX12" fmla="*/ 10000 w 10000"/>
                <a:gd name="connsiteY12" fmla="*/ 5685 h 10000"/>
                <a:gd name="connsiteX13" fmla="*/ 9098 w 10000"/>
                <a:gd name="connsiteY13" fmla="*/ 6884 h 10000"/>
                <a:gd name="connsiteX14" fmla="*/ 9208 w 10000"/>
                <a:gd name="connsiteY14" fmla="*/ 8014 h 10000"/>
                <a:gd name="connsiteX15" fmla="*/ 8770 w 10000"/>
                <a:gd name="connsiteY15" fmla="*/ 9589 h 10000"/>
                <a:gd name="connsiteX16" fmla="*/ 7951 w 10000"/>
                <a:gd name="connsiteY16" fmla="*/ 10000 h 10000"/>
                <a:gd name="connsiteX17" fmla="*/ 7978 w 10000"/>
                <a:gd name="connsiteY17" fmla="*/ 8938 h 10000"/>
                <a:gd name="connsiteX18" fmla="*/ 7322 w 10000"/>
                <a:gd name="connsiteY18" fmla="*/ 8425 h 10000"/>
                <a:gd name="connsiteX19" fmla="*/ 6421 w 10000"/>
                <a:gd name="connsiteY19" fmla="*/ 8836 h 10000"/>
                <a:gd name="connsiteX20" fmla="*/ 5492 w 10000"/>
                <a:gd name="connsiteY20" fmla="*/ 8322 h 10000"/>
                <a:gd name="connsiteX21" fmla="*/ 5683 w 10000"/>
                <a:gd name="connsiteY21" fmla="*/ 6610 h 10000"/>
                <a:gd name="connsiteX22" fmla="*/ 4836 w 10000"/>
                <a:gd name="connsiteY22" fmla="*/ 6473 h 10000"/>
                <a:gd name="connsiteX23" fmla="*/ 4044 w 10000"/>
                <a:gd name="connsiteY23" fmla="*/ 8116 h 10000"/>
                <a:gd name="connsiteX24" fmla="*/ 3443 w 10000"/>
                <a:gd name="connsiteY24" fmla="*/ 8151 h 10000"/>
                <a:gd name="connsiteX25" fmla="*/ 2486 w 10000"/>
                <a:gd name="connsiteY25" fmla="*/ 6096 h 10000"/>
                <a:gd name="connsiteX26" fmla="*/ 1339 w 10000"/>
                <a:gd name="connsiteY26" fmla="*/ 5582 h 10000"/>
                <a:gd name="connsiteX27" fmla="*/ 437 w 10000"/>
                <a:gd name="connsiteY27" fmla="*/ 5068 h 10000"/>
                <a:gd name="connsiteX28" fmla="*/ 0 w 10000"/>
                <a:gd name="connsiteY28" fmla="*/ 4418 h 10000"/>
                <a:gd name="connsiteX29" fmla="*/ 328 w 10000"/>
                <a:gd name="connsiteY29" fmla="*/ 3904 h 10000"/>
                <a:gd name="connsiteX30" fmla="*/ 1557 w 10000"/>
                <a:gd name="connsiteY30" fmla="*/ 3219 h 10000"/>
                <a:gd name="connsiteX31" fmla="*/ 2787 w 10000"/>
                <a:gd name="connsiteY31" fmla="*/ 2877 h 10000"/>
                <a:gd name="connsiteX32" fmla="*/ 2978 w 10000"/>
                <a:gd name="connsiteY32" fmla="*/ 2295 h 10000"/>
                <a:gd name="connsiteX33" fmla="*/ 4126 w 10000"/>
                <a:gd name="connsiteY33" fmla="*/ 2397 h 10000"/>
                <a:gd name="connsiteX34" fmla="*/ 4918 w 10000"/>
                <a:gd name="connsiteY34" fmla="*/ 3116 h 10000"/>
                <a:gd name="connsiteX35" fmla="*/ 5355 w 10000"/>
                <a:gd name="connsiteY35" fmla="*/ 2705 h 10000"/>
                <a:gd name="connsiteX36" fmla="*/ 5765 w 10000"/>
                <a:gd name="connsiteY36" fmla="*/ 1267 h 10000"/>
                <a:gd name="connsiteX37" fmla="*/ 6393 w 10000"/>
                <a:gd name="connsiteY37" fmla="*/ 0 h 10000"/>
                <a:gd name="connsiteX38" fmla="*/ 6557 w 10000"/>
                <a:gd name="connsiteY38" fmla="*/ 342 h 10000"/>
                <a:gd name="connsiteX0" fmla="*/ 6557 w 10000"/>
                <a:gd name="connsiteY0" fmla="*/ 342 h 10000"/>
                <a:gd name="connsiteX1" fmla="*/ 6995 w 10000"/>
                <a:gd name="connsiteY1" fmla="*/ 2295 h 10000"/>
                <a:gd name="connsiteX2" fmla="*/ 8060 w 10000"/>
                <a:gd name="connsiteY2" fmla="*/ 3014 h 10000"/>
                <a:gd name="connsiteX3" fmla="*/ 7705 w 10000"/>
                <a:gd name="connsiteY3" fmla="*/ 3493 h 10000"/>
                <a:gd name="connsiteX4" fmla="*/ 7131 w 10000"/>
                <a:gd name="connsiteY4" fmla="*/ 3801 h 10000"/>
                <a:gd name="connsiteX5" fmla="*/ 6339 w 10000"/>
                <a:gd name="connsiteY5" fmla="*/ 3527 h 10000"/>
                <a:gd name="connsiteX6" fmla="*/ 5273 w 10000"/>
                <a:gd name="connsiteY6" fmla="*/ 4110 h 10000"/>
                <a:gd name="connsiteX7" fmla="*/ 5191 w 10000"/>
                <a:gd name="connsiteY7" fmla="*/ 5137 h 10000"/>
                <a:gd name="connsiteX8" fmla="*/ 5638 w 10000"/>
                <a:gd name="connsiteY8" fmla="*/ 6636 h 10000"/>
                <a:gd name="connsiteX9" fmla="*/ 5847 w 10000"/>
                <a:gd name="connsiteY9" fmla="*/ 6062 h 10000"/>
                <a:gd name="connsiteX10" fmla="*/ 7951 w 10000"/>
                <a:gd name="connsiteY10" fmla="*/ 5342 h 10000"/>
                <a:gd name="connsiteX11" fmla="*/ 10000 w 10000"/>
                <a:gd name="connsiteY11" fmla="*/ 5685 h 10000"/>
                <a:gd name="connsiteX12" fmla="*/ 9098 w 10000"/>
                <a:gd name="connsiteY12" fmla="*/ 6884 h 10000"/>
                <a:gd name="connsiteX13" fmla="*/ 9208 w 10000"/>
                <a:gd name="connsiteY13" fmla="*/ 8014 h 10000"/>
                <a:gd name="connsiteX14" fmla="*/ 8770 w 10000"/>
                <a:gd name="connsiteY14" fmla="*/ 9589 h 10000"/>
                <a:gd name="connsiteX15" fmla="*/ 7951 w 10000"/>
                <a:gd name="connsiteY15" fmla="*/ 10000 h 10000"/>
                <a:gd name="connsiteX16" fmla="*/ 7978 w 10000"/>
                <a:gd name="connsiteY16" fmla="*/ 8938 h 10000"/>
                <a:gd name="connsiteX17" fmla="*/ 7322 w 10000"/>
                <a:gd name="connsiteY17" fmla="*/ 8425 h 10000"/>
                <a:gd name="connsiteX18" fmla="*/ 6421 w 10000"/>
                <a:gd name="connsiteY18" fmla="*/ 8836 h 10000"/>
                <a:gd name="connsiteX19" fmla="*/ 5492 w 10000"/>
                <a:gd name="connsiteY19" fmla="*/ 8322 h 10000"/>
                <a:gd name="connsiteX20" fmla="*/ 5683 w 10000"/>
                <a:gd name="connsiteY20" fmla="*/ 6610 h 10000"/>
                <a:gd name="connsiteX21" fmla="*/ 4836 w 10000"/>
                <a:gd name="connsiteY21" fmla="*/ 6473 h 10000"/>
                <a:gd name="connsiteX22" fmla="*/ 4044 w 10000"/>
                <a:gd name="connsiteY22" fmla="*/ 8116 h 10000"/>
                <a:gd name="connsiteX23" fmla="*/ 3443 w 10000"/>
                <a:gd name="connsiteY23" fmla="*/ 8151 h 10000"/>
                <a:gd name="connsiteX24" fmla="*/ 2486 w 10000"/>
                <a:gd name="connsiteY24" fmla="*/ 6096 h 10000"/>
                <a:gd name="connsiteX25" fmla="*/ 1339 w 10000"/>
                <a:gd name="connsiteY25" fmla="*/ 5582 h 10000"/>
                <a:gd name="connsiteX26" fmla="*/ 437 w 10000"/>
                <a:gd name="connsiteY26" fmla="*/ 5068 h 10000"/>
                <a:gd name="connsiteX27" fmla="*/ 0 w 10000"/>
                <a:gd name="connsiteY27" fmla="*/ 4418 h 10000"/>
                <a:gd name="connsiteX28" fmla="*/ 328 w 10000"/>
                <a:gd name="connsiteY28" fmla="*/ 3904 h 10000"/>
                <a:gd name="connsiteX29" fmla="*/ 1557 w 10000"/>
                <a:gd name="connsiteY29" fmla="*/ 3219 h 10000"/>
                <a:gd name="connsiteX30" fmla="*/ 2787 w 10000"/>
                <a:gd name="connsiteY30" fmla="*/ 2877 h 10000"/>
                <a:gd name="connsiteX31" fmla="*/ 2978 w 10000"/>
                <a:gd name="connsiteY31" fmla="*/ 2295 h 10000"/>
                <a:gd name="connsiteX32" fmla="*/ 4126 w 10000"/>
                <a:gd name="connsiteY32" fmla="*/ 2397 h 10000"/>
                <a:gd name="connsiteX33" fmla="*/ 4918 w 10000"/>
                <a:gd name="connsiteY33" fmla="*/ 3116 h 10000"/>
                <a:gd name="connsiteX34" fmla="*/ 5355 w 10000"/>
                <a:gd name="connsiteY34" fmla="*/ 2705 h 10000"/>
                <a:gd name="connsiteX35" fmla="*/ 5765 w 10000"/>
                <a:gd name="connsiteY35" fmla="*/ 1267 h 10000"/>
                <a:gd name="connsiteX36" fmla="*/ 6393 w 10000"/>
                <a:gd name="connsiteY36" fmla="*/ 0 h 10000"/>
                <a:gd name="connsiteX37" fmla="*/ 6557 w 10000"/>
                <a:gd name="connsiteY37" fmla="*/ 342 h 10000"/>
                <a:gd name="connsiteX0" fmla="*/ 6557 w 10000"/>
                <a:gd name="connsiteY0" fmla="*/ 342 h 10000"/>
                <a:gd name="connsiteX1" fmla="*/ 6995 w 10000"/>
                <a:gd name="connsiteY1" fmla="*/ 2295 h 10000"/>
                <a:gd name="connsiteX2" fmla="*/ 8060 w 10000"/>
                <a:gd name="connsiteY2" fmla="*/ 3014 h 10000"/>
                <a:gd name="connsiteX3" fmla="*/ 7705 w 10000"/>
                <a:gd name="connsiteY3" fmla="*/ 3493 h 10000"/>
                <a:gd name="connsiteX4" fmla="*/ 7131 w 10000"/>
                <a:gd name="connsiteY4" fmla="*/ 3801 h 10000"/>
                <a:gd name="connsiteX5" fmla="*/ 6339 w 10000"/>
                <a:gd name="connsiteY5" fmla="*/ 3527 h 10000"/>
                <a:gd name="connsiteX6" fmla="*/ 5273 w 10000"/>
                <a:gd name="connsiteY6" fmla="*/ 4110 h 10000"/>
                <a:gd name="connsiteX7" fmla="*/ 5191 w 10000"/>
                <a:gd name="connsiteY7" fmla="*/ 5137 h 10000"/>
                <a:gd name="connsiteX8" fmla="*/ 5638 w 10000"/>
                <a:gd name="connsiteY8" fmla="*/ 6636 h 10000"/>
                <a:gd name="connsiteX9" fmla="*/ 5847 w 10000"/>
                <a:gd name="connsiteY9" fmla="*/ 6062 h 10000"/>
                <a:gd name="connsiteX10" fmla="*/ 10000 w 10000"/>
                <a:gd name="connsiteY10" fmla="*/ 5685 h 10000"/>
                <a:gd name="connsiteX11" fmla="*/ 9098 w 10000"/>
                <a:gd name="connsiteY11" fmla="*/ 6884 h 10000"/>
                <a:gd name="connsiteX12" fmla="*/ 9208 w 10000"/>
                <a:gd name="connsiteY12" fmla="*/ 8014 h 10000"/>
                <a:gd name="connsiteX13" fmla="*/ 8770 w 10000"/>
                <a:gd name="connsiteY13" fmla="*/ 9589 h 10000"/>
                <a:gd name="connsiteX14" fmla="*/ 7951 w 10000"/>
                <a:gd name="connsiteY14" fmla="*/ 10000 h 10000"/>
                <a:gd name="connsiteX15" fmla="*/ 7978 w 10000"/>
                <a:gd name="connsiteY15" fmla="*/ 8938 h 10000"/>
                <a:gd name="connsiteX16" fmla="*/ 7322 w 10000"/>
                <a:gd name="connsiteY16" fmla="*/ 8425 h 10000"/>
                <a:gd name="connsiteX17" fmla="*/ 6421 w 10000"/>
                <a:gd name="connsiteY17" fmla="*/ 8836 h 10000"/>
                <a:gd name="connsiteX18" fmla="*/ 5492 w 10000"/>
                <a:gd name="connsiteY18" fmla="*/ 8322 h 10000"/>
                <a:gd name="connsiteX19" fmla="*/ 5683 w 10000"/>
                <a:gd name="connsiteY19" fmla="*/ 6610 h 10000"/>
                <a:gd name="connsiteX20" fmla="*/ 4836 w 10000"/>
                <a:gd name="connsiteY20" fmla="*/ 6473 h 10000"/>
                <a:gd name="connsiteX21" fmla="*/ 4044 w 10000"/>
                <a:gd name="connsiteY21" fmla="*/ 8116 h 10000"/>
                <a:gd name="connsiteX22" fmla="*/ 3443 w 10000"/>
                <a:gd name="connsiteY22" fmla="*/ 8151 h 10000"/>
                <a:gd name="connsiteX23" fmla="*/ 2486 w 10000"/>
                <a:gd name="connsiteY23" fmla="*/ 6096 h 10000"/>
                <a:gd name="connsiteX24" fmla="*/ 1339 w 10000"/>
                <a:gd name="connsiteY24" fmla="*/ 5582 h 10000"/>
                <a:gd name="connsiteX25" fmla="*/ 437 w 10000"/>
                <a:gd name="connsiteY25" fmla="*/ 5068 h 10000"/>
                <a:gd name="connsiteX26" fmla="*/ 0 w 10000"/>
                <a:gd name="connsiteY26" fmla="*/ 4418 h 10000"/>
                <a:gd name="connsiteX27" fmla="*/ 328 w 10000"/>
                <a:gd name="connsiteY27" fmla="*/ 3904 h 10000"/>
                <a:gd name="connsiteX28" fmla="*/ 1557 w 10000"/>
                <a:gd name="connsiteY28" fmla="*/ 3219 h 10000"/>
                <a:gd name="connsiteX29" fmla="*/ 2787 w 10000"/>
                <a:gd name="connsiteY29" fmla="*/ 2877 h 10000"/>
                <a:gd name="connsiteX30" fmla="*/ 2978 w 10000"/>
                <a:gd name="connsiteY30" fmla="*/ 2295 h 10000"/>
                <a:gd name="connsiteX31" fmla="*/ 4126 w 10000"/>
                <a:gd name="connsiteY31" fmla="*/ 2397 h 10000"/>
                <a:gd name="connsiteX32" fmla="*/ 4918 w 10000"/>
                <a:gd name="connsiteY32" fmla="*/ 3116 h 10000"/>
                <a:gd name="connsiteX33" fmla="*/ 5355 w 10000"/>
                <a:gd name="connsiteY33" fmla="*/ 2705 h 10000"/>
                <a:gd name="connsiteX34" fmla="*/ 5765 w 10000"/>
                <a:gd name="connsiteY34" fmla="*/ 1267 h 10000"/>
                <a:gd name="connsiteX35" fmla="*/ 6393 w 10000"/>
                <a:gd name="connsiteY35" fmla="*/ 0 h 10000"/>
                <a:gd name="connsiteX36" fmla="*/ 6557 w 10000"/>
                <a:gd name="connsiteY36" fmla="*/ 342 h 10000"/>
                <a:gd name="connsiteX0" fmla="*/ 6557 w 9208"/>
                <a:gd name="connsiteY0" fmla="*/ 342 h 10000"/>
                <a:gd name="connsiteX1" fmla="*/ 6995 w 9208"/>
                <a:gd name="connsiteY1" fmla="*/ 2295 h 10000"/>
                <a:gd name="connsiteX2" fmla="*/ 8060 w 9208"/>
                <a:gd name="connsiteY2" fmla="*/ 3014 h 10000"/>
                <a:gd name="connsiteX3" fmla="*/ 7705 w 9208"/>
                <a:gd name="connsiteY3" fmla="*/ 3493 h 10000"/>
                <a:gd name="connsiteX4" fmla="*/ 7131 w 9208"/>
                <a:gd name="connsiteY4" fmla="*/ 3801 h 10000"/>
                <a:gd name="connsiteX5" fmla="*/ 6339 w 9208"/>
                <a:gd name="connsiteY5" fmla="*/ 3527 h 10000"/>
                <a:gd name="connsiteX6" fmla="*/ 5273 w 9208"/>
                <a:gd name="connsiteY6" fmla="*/ 4110 h 10000"/>
                <a:gd name="connsiteX7" fmla="*/ 5191 w 9208"/>
                <a:gd name="connsiteY7" fmla="*/ 5137 h 10000"/>
                <a:gd name="connsiteX8" fmla="*/ 5638 w 9208"/>
                <a:gd name="connsiteY8" fmla="*/ 6636 h 10000"/>
                <a:gd name="connsiteX9" fmla="*/ 5847 w 9208"/>
                <a:gd name="connsiteY9" fmla="*/ 6062 h 10000"/>
                <a:gd name="connsiteX10" fmla="*/ 9098 w 9208"/>
                <a:gd name="connsiteY10" fmla="*/ 6884 h 10000"/>
                <a:gd name="connsiteX11" fmla="*/ 9208 w 9208"/>
                <a:gd name="connsiteY11" fmla="*/ 8014 h 10000"/>
                <a:gd name="connsiteX12" fmla="*/ 8770 w 9208"/>
                <a:gd name="connsiteY12" fmla="*/ 9589 h 10000"/>
                <a:gd name="connsiteX13" fmla="*/ 7951 w 9208"/>
                <a:gd name="connsiteY13" fmla="*/ 10000 h 10000"/>
                <a:gd name="connsiteX14" fmla="*/ 7978 w 9208"/>
                <a:gd name="connsiteY14" fmla="*/ 8938 h 10000"/>
                <a:gd name="connsiteX15" fmla="*/ 7322 w 9208"/>
                <a:gd name="connsiteY15" fmla="*/ 8425 h 10000"/>
                <a:gd name="connsiteX16" fmla="*/ 6421 w 9208"/>
                <a:gd name="connsiteY16" fmla="*/ 8836 h 10000"/>
                <a:gd name="connsiteX17" fmla="*/ 5492 w 9208"/>
                <a:gd name="connsiteY17" fmla="*/ 8322 h 10000"/>
                <a:gd name="connsiteX18" fmla="*/ 5683 w 9208"/>
                <a:gd name="connsiteY18" fmla="*/ 6610 h 10000"/>
                <a:gd name="connsiteX19" fmla="*/ 4836 w 9208"/>
                <a:gd name="connsiteY19" fmla="*/ 6473 h 10000"/>
                <a:gd name="connsiteX20" fmla="*/ 4044 w 9208"/>
                <a:gd name="connsiteY20" fmla="*/ 8116 h 10000"/>
                <a:gd name="connsiteX21" fmla="*/ 3443 w 9208"/>
                <a:gd name="connsiteY21" fmla="*/ 8151 h 10000"/>
                <a:gd name="connsiteX22" fmla="*/ 2486 w 9208"/>
                <a:gd name="connsiteY22" fmla="*/ 6096 h 10000"/>
                <a:gd name="connsiteX23" fmla="*/ 1339 w 9208"/>
                <a:gd name="connsiteY23" fmla="*/ 5582 h 10000"/>
                <a:gd name="connsiteX24" fmla="*/ 437 w 9208"/>
                <a:gd name="connsiteY24" fmla="*/ 5068 h 10000"/>
                <a:gd name="connsiteX25" fmla="*/ 0 w 9208"/>
                <a:gd name="connsiteY25" fmla="*/ 4418 h 10000"/>
                <a:gd name="connsiteX26" fmla="*/ 328 w 9208"/>
                <a:gd name="connsiteY26" fmla="*/ 3904 h 10000"/>
                <a:gd name="connsiteX27" fmla="*/ 1557 w 9208"/>
                <a:gd name="connsiteY27" fmla="*/ 3219 h 10000"/>
                <a:gd name="connsiteX28" fmla="*/ 2787 w 9208"/>
                <a:gd name="connsiteY28" fmla="*/ 2877 h 10000"/>
                <a:gd name="connsiteX29" fmla="*/ 2978 w 9208"/>
                <a:gd name="connsiteY29" fmla="*/ 2295 h 10000"/>
                <a:gd name="connsiteX30" fmla="*/ 4126 w 9208"/>
                <a:gd name="connsiteY30" fmla="*/ 2397 h 10000"/>
                <a:gd name="connsiteX31" fmla="*/ 4918 w 9208"/>
                <a:gd name="connsiteY31" fmla="*/ 3116 h 10000"/>
                <a:gd name="connsiteX32" fmla="*/ 5355 w 9208"/>
                <a:gd name="connsiteY32" fmla="*/ 2705 h 10000"/>
                <a:gd name="connsiteX33" fmla="*/ 5765 w 9208"/>
                <a:gd name="connsiteY33" fmla="*/ 1267 h 10000"/>
                <a:gd name="connsiteX34" fmla="*/ 6393 w 9208"/>
                <a:gd name="connsiteY34" fmla="*/ 0 h 10000"/>
                <a:gd name="connsiteX35" fmla="*/ 6557 w 9208"/>
                <a:gd name="connsiteY35" fmla="*/ 342 h 10000"/>
                <a:gd name="connsiteX0" fmla="*/ 7121 w 10000"/>
                <a:gd name="connsiteY0" fmla="*/ 342 h 10000"/>
                <a:gd name="connsiteX1" fmla="*/ 7597 w 10000"/>
                <a:gd name="connsiteY1" fmla="*/ 2295 h 10000"/>
                <a:gd name="connsiteX2" fmla="*/ 8753 w 10000"/>
                <a:gd name="connsiteY2" fmla="*/ 3014 h 10000"/>
                <a:gd name="connsiteX3" fmla="*/ 8368 w 10000"/>
                <a:gd name="connsiteY3" fmla="*/ 3493 h 10000"/>
                <a:gd name="connsiteX4" fmla="*/ 7744 w 10000"/>
                <a:gd name="connsiteY4" fmla="*/ 3801 h 10000"/>
                <a:gd name="connsiteX5" fmla="*/ 6884 w 10000"/>
                <a:gd name="connsiteY5" fmla="*/ 3527 h 10000"/>
                <a:gd name="connsiteX6" fmla="*/ 5727 w 10000"/>
                <a:gd name="connsiteY6" fmla="*/ 4110 h 10000"/>
                <a:gd name="connsiteX7" fmla="*/ 5637 w 10000"/>
                <a:gd name="connsiteY7" fmla="*/ 5137 h 10000"/>
                <a:gd name="connsiteX8" fmla="*/ 6123 w 10000"/>
                <a:gd name="connsiteY8" fmla="*/ 6636 h 10000"/>
                <a:gd name="connsiteX9" fmla="*/ 6350 w 10000"/>
                <a:gd name="connsiteY9" fmla="*/ 6062 h 10000"/>
                <a:gd name="connsiteX10" fmla="*/ 10000 w 10000"/>
                <a:gd name="connsiteY10" fmla="*/ 8014 h 10000"/>
                <a:gd name="connsiteX11" fmla="*/ 9524 w 10000"/>
                <a:gd name="connsiteY11" fmla="*/ 9589 h 10000"/>
                <a:gd name="connsiteX12" fmla="*/ 8635 w 10000"/>
                <a:gd name="connsiteY12" fmla="*/ 10000 h 10000"/>
                <a:gd name="connsiteX13" fmla="*/ 8664 w 10000"/>
                <a:gd name="connsiteY13" fmla="*/ 8938 h 10000"/>
                <a:gd name="connsiteX14" fmla="*/ 7952 w 10000"/>
                <a:gd name="connsiteY14" fmla="*/ 8425 h 10000"/>
                <a:gd name="connsiteX15" fmla="*/ 6973 w 10000"/>
                <a:gd name="connsiteY15" fmla="*/ 8836 h 10000"/>
                <a:gd name="connsiteX16" fmla="*/ 5964 w 10000"/>
                <a:gd name="connsiteY16" fmla="*/ 8322 h 10000"/>
                <a:gd name="connsiteX17" fmla="*/ 6172 w 10000"/>
                <a:gd name="connsiteY17" fmla="*/ 6610 h 10000"/>
                <a:gd name="connsiteX18" fmla="*/ 5252 w 10000"/>
                <a:gd name="connsiteY18" fmla="*/ 6473 h 10000"/>
                <a:gd name="connsiteX19" fmla="*/ 4392 w 10000"/>
                <a:gd name="connsiteY19" fmla="*/ 8116 h 10000"/>
                <a:gd name="connsiteX20" fmla="*/ 3739 w 10000"/>
                <a:gd name="connsiteY20" fmla="*/ 8151 h 10000"/>
                <a:gd name="connsiteX21" fmla="*/ 2700 w 10000"/>
                <a:gd name="connsiteY21" fmla="*/ 6096 h 10000"/>
                <a:gd name="connsiteX22" fmla="*/ 1454 w 10000"/>
                <a:gd name="connsiteY22" fmla="*/ 5582 h 10000"/>
                <a:gd name="connsiteX23" fmla="*/ 475 w 10000"/>
                <a:gd name="connsiteY23" fmla="*/ 5068 h 10000"/>
                <a:gd name="connsiteX24" fmla="*/ 0 w 10000"/>
                <a:gd name="connsiteY24" fmla="*/ 4418 h 10000"/>
                <a:gd name="connsiteX25" fmla="*/ 356 w 10000"/>
                <a:gd name="connsiteY25" fmla="*/ 3904 h 10000"/>
                <a:gd name="connsiteX26" fmla="*/ 1691 w 10000"/>
                <a:gd name="connsiteY26" fmla="*/ 3219 h 10000"/>
                <a:gd name="connsiteX27" fmla="*/ 3027 w 10000"/>
                <a:gd name="connsiteY27" fmla="*/ 2877 h 10000"/>
                <a:gd name="connsiteX28" fmla="*/ 3234 w 10000"/>
                <a:gd name="connsiteY28" fmla="*/ 2295 h 10000"/>
                <a:gd name="connsiteX29" fmla="*/ 4481 w 10000"/>
                <a:gd name="connsiteY29" fmla="*/ 2397 h 10000"/>
                <a:gd name="connsiteX30" fmla="*/ 5341 w 10000"/>
                <a:gd name="connsiteY30" fmla="*/ 3116 h 10000"/>
                <a:gd name="connsiteX31" fmla="*/ 5816 w 10000"/>
                <a:gd name="connsiteY31" fmla="*/ 2705 h 10000"/>
                <a:gd name="connsiteX32" fmla="*/ 6261 w 10000"/>
                <a:gd name="connsiteY32" fmla="*/ 1267 h 10000"/>
                <a:gd name="connsiteX33" fmla="*/ 6943 w 10000"/>
                <a:gd name="connsiteY33" fmla="*/ 0 h 10000"/>
                <a:gd name="connsiteX34" fmla="*/ 7121 w 10000"/>
                <a:gd name="connsiteY34" fmla="*/ 342 h 10000"/>
                <a:gd name="connsiteX0" fmla="*/ 7121 w 10000"/>
                <a:gd name="connsiteY0" fmla="*/ 342 h 10000"/>
                <a:gd name="connsiteX1" fmla="*/ 7597 w 10000"/>
                <a:gd name="connsiteY1" fmla="*/ 2295 h 10000"/>
                <a:gd name="connsiteX2" fmla="*/ 8753 w 10000"/>
                <a:gd name="connsiteY2" fmla="*/ 3014 h 10000"/>
                <a:gd name="connsiteX3" fmla="*/ 8368 w 10000"/>
                <a:gd name="connsiteY3" fmla="*/ 3493 h 10000"/>
                <a:gd name="connsiteX4" fmla="*/ 7744 w 10000"/>
                <a:gd name="connsiteY4" fmla="*/ 3801 h 10000"/>
                <a:gd name="connsiteX5" fmla="*/ 6884 w 10000"/>
                <a:gd name="connsiteY5" fmla="*/ 3527 h 10000"/>
                <a:gd name="connsiteX6" fmla="*/ 5727 w 10000"/>
                <a:gd name="connsiteY6" fmla="*/ 4110 h 10000"/>
                <a:gd name="connsiteX7" fmla="*/ 5637 w 10000"/>
                <a:gd name="connsiteY7" fmla="*/ 5137 h 10000"/>
                <a:gd name="connsiteX8" fmla="*/ 6123 w 10000"/>
                <a:gd name="connsiteY8" fmla="*/ 6636 h 10000"/>
                <a:gd name="connsiteX9" fmla="*/ 10000 w 10000"/>
                <a:gd name="connsiteY9" fmla="*/ 8014 h 10000"/>
                <a:gd name="connsiteX10" fmla="*/ 9524 w 10000"/>
                <a:gd name="connsiteY10" fmla="*/ 9589 h 10000"/>
                <a:gd name="connsiteX11" fmla="*/ 8635 w 10000"/>
                <a:gd name="connsiteY11" fmla="*/ 10000 h 10000"/>
                <a:gd name="connsiteX12" fmla="*/ 8664 w 10000"/>
                <a:gd name="connsiteY12" fmla="*/ 8938 h 10000"/>
                <a:gd name="connsiteX13" fmla="*/ 7952 w 10000"/>
                <a:gd name="connsiteY13" fmla="*/ 8425 h 10000"/>
                <a:gd name="connsiteX14" fmla="*/ 6973 w 10000"/>
                <a:gd name="connsiteY14" fmla="*/ 8836 h 10000"/>
                <a:gd name="connsiteX15" fmla="*/ 5964 w 10000"/>
                <a:gd name="connsiteY15" fmla="*/ 8322 h 10000"/>
                <a:gd name="connsiteX16" fmla="*/ 6172 w 10000"/>
                <a:gd name="connsiteY16" fmla="*/ 6610 h 10000"/>
                <a:gd name="connsiteX17" fmla="*/ 5252 w 10000"/>
                <a:gd name="connsiteY17" fmla="*/ 6473 h 10000"/>
                <a:gd name="connsiteX18" fmla="*/ 4392 w 10000"/>
                <a:gd name="connsiteY18" fmla="*/ 8116 h 10000"/>
                <a:gd name="connsiteX19" fmla="*/ 3739 w 10000"/>
                <a:gd name="connsiteY19" fmla="*/ 8151 h 10000"/>
                <a:gd name="connsiteX20" fmla="*/ 2700 w 10000"/>
                <a:gd name="connsiteY20" fmla="*/ 6096 h 10000"/>
                <a:gd name="connsiteX21" fmla="*/ 1454 w 10000"/>
                <a:gd name="connsiteY21" fmla="*/ 5582 h 10000"/>
                <a:gd name="connsiteX22" fmla="*/ 475 w 10000"/>
                <a:gd name="connsiteY22" fmla="*/ 5068 h 10000"/>
                <a:gd name="connsiteX23" fmla="*/ 0 w 10000"/>
                <a:gd name="connsiteY23" fmla="*/ 4418 h 10000"/>
                <a:gd name="connsiteX24" fmla="*/ 356 w 10000"/>
                <a:gd name="connsiteY24" fmla="*/ 3904 h 10000"/>
                <a:gd name="connsiteX25" fmla="*/ 1691 w 10000"/>
                <a:gd name="connsiteY25" fmla="*/ 3219 h 10000"/>
                <a:gd name="connsiteX26" fmla="*/ 3027 w 10000"/>
                <a:gd name="connsiteY26" fmla="*/ 2877 h 10000"/>
                <a:gd name="connsiteX27" fmla="*/ 3234 w 10000"/>
                <a:gd name="connsiteY27" fmla="*/ 2295 h 10000"/>
                <a:gd name="connsiteX28" fmla="*/ 4481 w 10000"/>
                <a:gd name="connsiteY28" fmla="*/ 2397 h 10000"/>
                <a:gd name="connsiteX29" fmla="*/ 5341 w 10000"/>
                <a:gd name="connsiteY29" fmla="*/ 3116 h 10000"/>
                <a:gd name="connsiteX30" fmla="*/ 5816 w 10000"/>
                <a:gd name="connsiteY30" fmla="*/ 2705 h 10000"/>
                <a:gd name="connsiteX31" fmla="*/ 6261 w 10000"/>
                <a:gd name="connsiteY31" fmla="*/ 1267 h 10000"/>
                <a:gd name="connsiteX32" fmla="*/ 6943 w 10000"/>
                <a:gd name="connsiteY32" fmla="*/ 0 h 10000"/>
                <a:gd name="connsiteX33" fmla="*/ 7121 w 10000"/>
                <a:gd name="connsiteY33" fmla="*/ 342 h 10000"/>
                <a:gd name="connsiteX0" fmla="*/ 7121 w 10000"/>
                <a:gd name="connsiteY0" fmla="*/ 342 h 10000"/>
                <a:gd name="connsiteX1" fmla="*/ 7597 w 10000"/>
                <a:gd name="connsiteY1" fmla="*/ 2295 h 10000"/>
                <a:gd name="connsiteX2" fmla="*/ 8753 w 10000"/>
                <a:gd name="connsiteY2" fmla="*/ 3014 h 10000"/>
                <a:gd name="connsiteX3" fmla="*/ 8368 w 10000"/>
                <a:gd name="connsiteY3" fmla="*/ 3493 h 10000"/>
                <a:gd name="connsiteX4" fmla="*/ 7744 w 10000"/>
                <a:gd name="connsiteY4" fmla="*/ 3801 h 10000"/>
                <a:gd name="connsiteX5" fmla="*/ 6884 w 10000"/>
                <a:gd name="connsiteY5" fmla="*/ 3527 h 10000"/>
                <a:gd name="connsiteX6" fmla="*/ 5727 w 10000"/>
                <a:gd name="connsiteY6" fmla="*/ 4110 h 10000"/>
                <a:gd name="connsiteX7" fmla="*/ 5637 w 10000"/>
                <a:gd name="connsiteY7" fmla="*/ 5137 h 10000"/>
                <a:gd name="connsiteX8" fmla="*/ 6123 w 10000"/>
                <a:gd name="connsiteY8" fmla="*/ 6636 h 10000"/>
                <a:gd name="connsiteX9" fmla="*/ 10000 w 10000"/>
                <a:gd name="connsiteY9" fmla="*/ 8014 h 10000"/>
                <a:gd name="connsiteX10" fmla="*/ 9524 w 10000"/>
                <a:gd name="connsiteY10" fmla="*/ 9589 h 10000"/>
                <a:gd name="connsiteX11" fmla="*/ 8635 w 10000"/>
                <a:gd name="connsiteY11" fmla="*/ 10000 h 10000"/>
                <a:gd name="connsiteX12" fmla="*/ 8664 w 10000"/>
                <a:gd name="connsiteY12" fmla="*/ 8938 h 10000"/>
                <a:gd name="connsiteX13" fmla="*/ 7952 w 10000"/>
                <a:gd name="connsiteY13" fmla="*/ 8425 h 10000"/>
                <a:gd name="connsiteX14" fmla="*/ 6973 w 10000"/>
                <a:gd name="connsiteY14" fmla="*/ 8836 h 10000"/>
                <a:gd name="connsiteX15" fmla="*/ 6172 w 10000"/>
                <a:gd name="connsiteY15" fmla="*/ 6610 h 10000"/>
                <a:gd name="connsiteX16" fmla="*/ 5252 w 10000"/>
                <a:gd name="connsiteY16" fmla="*/ 6473 h 10000"/>
                <a:gd name="connsiteX17" fmla="*/ 4392 w 10000"/>
                <a:gd name="connsiteY17" fmla="*/ 8116 h 10000"/>
                <a:gd name="connsiteX18" fmla="*/ 3739 w 10000"/>
                <a:gd name="connsiteY18" fmla="*/ 8151 h 10000"/>
                <a:gd name="connsiteX19" fmla="*/ 2700 w 10000"/>
                <a:gd name="connsiteY19" fmla="*/ 6096 h 10000"/>
                <a:gd name="connsiteX20" fmla="*/ 1454 w 10000"/>
                <a:gd name="connsiteY20" fmla="*/ 5582 h 10000"/>
                <a:gd name="connsiteX21" fmla="*/ 475 w 10000"/>
                <a:gd name="connsiteY21" fmla="*/ 5068 h 10000"/>
                <a:gd name="connsiteX22" fmla="*/ 0 w 10000"/>
                <a:gd name="connsiteY22" fmla="*/ 4418 h 10000"/>
                <a:gd name="connsiteX23" fmla="*/ 356 w 10000"/>
                <a:gd name="connsiteY23" fmla="*/ 3904 h 10000"/>
                <a:gd name="connsiteX24" fmla="*/ 1691 w 10000"/>
                <a:gd name="connsiteY24" fmla="*/ 3219 h 10000"/>
                <a:gd name="connsiteX25" fmla="*/ 3027 w 10000"/>
                <a:gd name="connsiteY25" fmla="*/ 2877 h 10000"/>
                <a:gd name="connsiteX26" fmla="*/ 3234 w 10000"/>
                <a:gd name="connsiteY26" fmla="*/ 2295 h 10000"/>
                <a:gd name="connsiteX27" fmla="*/ 4481 w 10000"/>
                <a:gd name="connsiteY27" fmla="*/ 2397 h 10000"/>
                <a:gd name="connsiteX28" fmla="*/ 5341 w 10000"/>
                <a:gd name="connsiteY28" fmla="*/ 3116 h 10000"/>
                <a:gd name="connsiteX29" fmla="*/ 5816 w 10000"/>
                <a:gd name="connsiteY29" fmla="*/ 2705 h 10000"/>
                <a:gd name="connsiteX30" fmla="*/ 6261 w 10000"/>
                <a:gd name="connsiteY30" fmla="*/ 1267 h 10000"/>
                <a:gd name="connsiteX31" fmla="*/ 6943 w 10000"/>
                <a:gd name="connsiteY31" fmla="*/ 0 h 10000"/>
                <a:gd name="connsiteX32" fmla="*/ 7121 w 10000"/>
                <a:gd name="connsiteY32" fmla="*/ 342 h 10000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10000 w 10143"/>
                <a:gd name="connsiteY27" fmla="*/ 8014 h 10914"/>
                <a:gd name="connsiteX28" fmla="*/ 9524 w 10143"/>
                <a:gd name="connsiteY28" fmla="*/ 9589 h 10914"/>
                <a:gd name="connsiteX29" fmla="*/ 8635 w 10143"/>
                <a:gd name="connsiteY29" fmla="*/ 10000 h 10914"/>
                <a:gd name="connsiteX30" fmla="*/ 8664 w 10143"/>
                <a:gd name="connsiteY30" fmla="*/ 8938 h 10914"/>
                <a:gd name="connsiteX31" fmla="*/ 10143 w 10143"/>
                <a:gd name="connsiteY31" fmla="*/ 10914 h 10914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10000 w 10143"/>
                <a:gd name="connsiteY27" fmla="*/ 8014 h 10914"/>
                <a:gd name="connsiteX28" fmla="*/ 9524 w 10143"/>
                <a:gd name="connsiteY28" fmla="*/ 9589 h 10914"/>
                <a:gd name="connsiteX29" fmla="*/ 8635 w 10143"/>
                <a:gd name="connsiteY29" fmla="*/ 10000 h 10914"/>
                <a:gd name="connsiteX30" fmla="*/ 10143 w 10143"/>
                <a:gd name="connsiteY30" fmla="*/ 10914 h 10914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9524 w 10143"/>
                <a:gd name="connsiteY27" fmla="*/ 9589 h 10914"/>
                <a:gd name="connsiteX28" fmla="*/ 8635 w 10143"/>
                <a:gd name="connsiteY28" fmla="*/ 10000 h 10914"/>
                <a:gd name="connsiteX29" fmla="*/ 10143 w 10143"/>
                <a:gd name="connsiteY29" fmla="*/ 10914 h 10914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8635 w 10143"/>
                <a:gd name="connsiteY27" fmla="*/ 10000 h 10914"/>
                <a:gd name="connsiteX28" fmla="*/ 10143 w 10143"/>
                <a:gd name="connsiteY28" fmla="*/ 10914 h 10914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10143 w 10143"/>
                <a:gd name="connsiteY27" fmla="*/ 10914 h 10914"/>
                <a:gd name="connsiteX0" fmla="*/ 6973 w 10403"/>
                <a:gd name="connsiteY0" fmla="*/ 8836 h 11195"/>
                <a:gd name="connsiteX1" fmla="*/ 6172 w 10403"/>
                <a:gd name="connsiteY1" fmla="*/ 6610 h 11195"/>
                <a:gd name="connsiteX2" fmla="*/ 5252 w 10403"/>
                <a:gd name="connsiteY2" fmla="*/ 6473 h 11195"/>
                <a:gd name="connsiteX3" fmla="*/ 4392 w 10403"/>
                <a:gd name="connsiteY3" fmla="*/ 8116 h 11195"/>
                <a:gd name="connsiteX4" fmla="*/ 3739 w 10403"/>
                <a:gd name="connsiteY4" fmla="*/ 8151 h 11195"/>
                <a:gd name="connsiteX5" fmla="*/ 2700 w 10403"/>
                <a:gd name="connsiteY5" fmla="*/ 6096 h 11195"/>
                <a:gd name="connsiteX6" fmla="*/ 1454 w 10403"/>
                <a:gd name="connsiteY6" fmla="*/ 5582 h 11195"/>
                <a:gd name="connsiteX7" fmla="*/ 475 w 10403"/>
                <a:gd name="connsiteY7" fmla="*/ 5068 h 11195"/>
                <a:gd name="connsiteX8" fmla="*/ 0 w 10403"/>
                <a:gd name="connsiteY8" fmla="*/ 4418 h 11195"/>
                <a:gd name="connsiteX9" fmla="*/ 356 w 10403"/>
                <a:gd name="connsiteY9" fmla="*/ 3904 h 11195"/>
                <a:gd name="connsiteX10" fmla="*/ 1691 w 10403"/>
                <a:gd name="connsiteY10" fmla="*/ 3219 h 11195"/>
                <a:gd name="connsiteX11" fmla="*/ 3027 w 10403"/>
                <a:gd name="connsiteY11" fmla="*/ 2877 h 11195"/>
                <a:gd name="connsiteX12" fmla="*/ 3234 w 10403"/>
                <a:gd name="connsiteY12" fmla="*/ 2295 h 11195"/>
                <a:gd name="connsiteX13" fmla="*/ 4481 w 10403"/>
                <a:gd name="connsiteY13" fmla="*/ 2397 h 11195"/>
                <a:gd name="connsiteX14" fmla="*/ 5341 w 10403"/>
                <a:gd name="connsiteY14" fmla="*/ 3116 h 11195"/>
                <a:gd name="connsiteX15" fmla="*/ 5816 w 10403"/>
                <a:gd name="connsiteY15" fmla="*/ 2705 h 11195"/>
                <a:gd name="connsiteX16" fmla="*/ 6261 w 10403"/>
                <a:gd name="connsiteY16" fmla="*/ 1267 h 11195"/>
                <a:gd name="connsiteX17" fmla="*/ 6943 w 10403"/>
                <a:gd name="connsiteY17" fmla="*/ 0 h 11195"/>
                <a:gd name="connsiteX18" fmla="*/ 7121 w 10403"/>
                <a:gd name="connsiteY18" fmla="*/ 342 h 11195"/>
                <a:gd name="connsiteX19" fmla="*/ 7597 w 10403"/>
                <a:gd name="connsiteY19" fmla="*/ 2295 h 11195"/>
                <a:gd name="connsiteX20" fmla="*/ 8753 w 10403"/>
                <a:gd name="connsiteY20" fmla="*/ 3014 h 11195"/>
                <a:gd name="connsiteX21" fmla="*/ 8368 w 10403"/>
                <a:gd name="connsiteY21" fmla="*/ 3493 h 11195"/>
                <a:gd name="connsiteX22" fmla="*/ 7744 w 10403"/>
                <a:gd name="connsiteY22" fmla="*/ 3801 h 11195"/>
                <a:gd name="connsiteX23" fmla="*/ 6884 w 10403"/>
                <a:gd name="connsiteY23" fmla="*/ 3527 h 11195"/>
                <a:gd name="connsiteX24" fmla="*/ 5727 w 10403"/>
                <a:gd name="connsiteY24" fmla="*/ 4110 h 11195"/>
                <a:gd name="connsiteX25" fmla="*/ 5637 w 10403"/>
                <a:gd name="connsiteY25" fmla="*/ 5137 h 11195"/>
                <a:gd name="connsiteX26" fmla="*/ 6123 w 10403"/>
                <a:gd name="connsiteY26" fmla="*/ 6636 h 11195"/>
                <a:gd name="connsiteX27" fmla="*/ 10143 w 10403"/>
                <a:gd name="connsiteY27" fmla="*/ 10914 h 11195"/>
                <a:gd name="connsiteX28" fmla="*/ 10003 w 10403"/>
                <a:gd name="connsiteY28" fmla="*/ 10785 h 11195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10143 w 10143"/>
                <a:gd name="connsiteY27" fmla="*/ 10914 h 10914"/>
                <a:gd name="connsiteX0" fmla="*/ 6973 w 8753"/>
                <a:gd name="connsiteY0" fmla="*/ 8836 h 8836"/>
                <a:gd name="connsiteX1" fmla="*/ 6172 w 8753"/>
                <a:gd name="connsiteY1" fmla="*/ 6610 h 8836"/>
                <a:gd name="connsiteX2" fmla="*/ 5252 w 8753"/>
                <a:gd name="connsiteY2" fmla="*/ 6473 h 8836"/>
                <a:gd name="connsiteX3" fmla="*/ 4392 w 8753"/>
                <a:gd name="connsiteY3" fmla="*/ 8116 h 8836"/>
                <a:gd name="connsiteX4" fmla="*/ 3739 w 8753"/>
                <a:gd name="connsiteY4" fmla="*/ 8151 h 8836"/>
                <a:gd name="connsiteX5" fmla="*/ 2700 w 8753"/>
                <a:gd name="connsiteY5" fmla="*/ 6096 h 8836"/>
                <a:gd name="connsiteX6" fmla="*/ 1454 w 8753"/>
                <a:gd name="connsiteY6" fmla="*/ 5582 h 8836"/>
                <a:gd name="connsiteX7" fmla="*/ 475 w 8753"/>
                <a:gd name="connsiteY7" fmla="*/ 5068 h 8836"/>
                <a:gd name="connsiteX8" fmla="*/ 0 w 8753"/>
                <a:gd name="connsiteY8" fmla="*/ 4418 h 8836"/>
                <a:gd name="connsiteX9" fmla="*/ 356 w 8753"/>
                <a:gd name="connsiteY9" fmla="*/ 3904 h 8836"/>
                <a:gd name="connsiteX10" fmla="*/ 1691 w 8753"/>
                <a:gd name="connsiteY10" fmla="*/ 3219 h 8836"/>
                <a:gd name="connsiteX11" fmla="*/ 3027 w 8753"/>
                <a:gd name="connsiteY11" fmla="*/ 2877 h 8836"/>
                <a:gd name="connsiteX12" fmla="*/ 3234 w 8753"/>
                <a:gd name="connsiteY12" fmla="*/ 2295 h 8836"/>
                <a:gd name="connsiteX13" fmla="*/ 4481 w 8753"/>
                <a:gd name="connsiteY13" fmla="*/ 2397 h 8836"/>
                <a:gd name="connsiteX14" fmla="*/ 5341 w 8753"/>
                <a:gd name="connsiteY14" fmla="*/ 3116 h 8836"/>
                <a:gd name="connsiteX15" fmla="*/ 5816 w 8753"/>
                <a:gd name="connsiteY15" fmla="*/ 2705 h 8836"/>
                <a:gd name="connsiteX16" fmla="*/ 6261 w 8753"/>
                <a:gd name="connsiteY16" fmla="*/ 1267 h 8836"/>
                <a:gd name="connsiteX17" fmla="*/ 6943 w 8753"/>
                <a:gd name="connsiteY17" fmla="*/ 0 h 8836"/>
                <a:gd name="connsiteX18" fmla="*/ 7121 w 8753"/>
                <a:gd name="connsiteY18" fmla="*/ 342 h 8836"/>
                <a:gd name="connsiteX19" fmla="*/ 7597 w 8753"/>
                <a:gd name="connsiteY19" fmla="*/ 2295 h 8836"/>
                <a:gd name="connsiteX20" fmla="*/ 8753 w 8753"/>
                <a:gd name="connsiteY20" fmla="*/ 3014 h 8836"/>
                <a:gd name="connsiteX21" fmla="*/ 8368 w 8753"/>
                <a:gd name="connsiteY21" fmla="*/ 3493 h 8836"/>
                <a:gd name="connsiteX22" fmla="*/ 7744 w 8753"/>
                <a:gd name="connsiteY22" fmla="*/ 3801 h 8836"/>
                <a:gd name="connsiteX23" fmla="*/ 6884 w 8753"/>
                <a:gd name="connsiteY23" fmla="*/ 3527 h 8836"/>
                <a:gd name="connsiteX24" fmla="*/ 5727 w 8753"/>
                <a:gd name="connsiteY24" fmla="*/ 4110 h 8836"/>
                <a:gd name="connsiteX25" fmla="*/ 5637 w 8753"/>
                <a:gd name="connsiteY25" fmla="*/ 5137 h 8836"/>
                <a:gd name="connsiteX26" fmla="*/ 6123 w 8753"/>
                <a:gd name="connsiteY26" fmla="*/ 6636 h 8836"/>
                <a:gd name="connsiteX0" fmla="*/ 7051 w 10000"/>
                <a:gd name="connsiteY0" fmla="*/ 7481 h 9225"/>
                <a:gd name="connsiteX1" fmla="*/ 6000 w 10000"/>
                <a:gd name="connsiteY1" fmla="*/ 7326 h 9225"/>
                <a:gd name="connsiteX2" fmla="*/ 5018 w 10000"/>
                <a:gd name="connsiteY2" fmla="*/ 9185 h 9225"/>
                <a:gd name="connsiteX3" fmla="*/ 4272 w 10000"/>
                <a:gd name="connsiteY3" fmla="*/ 9225 h 9225"/>
                <a:gd name="connsiteX4" fmla="*/ 3085 w 10000"/>
                <a:gd name="connsiteY4" fmla="*/ 6899 h 9225"/>
                <a:gd name="connsiteX5" fmla="*/ 1661 w 10000"/>
                <a:gd name="connsiteY5" fmla="*/ 6317 h 9225"/>
                <a:gd name="connsiteX6" fmla="*/ 543 w 10000"/>
                <a:gd name="connsiteY6" fmla="*/ 5736 h 9225"/>
                <a:gd name="connsiteX7" fmla="*/ 0 w 10000"/>
                <a:gd name="connsiteY7" fmla="*/ 5000 h 9225"/>
                <a:gd name="connsiteX8" fmla="*/ 407 w 10000"/>
                <a:gd name="connsiteY8" fmla="*/ 4418 h 9225"/>
                <a:gd name="connsiteX9" fmla="*/ 1932 w 10000"/>
                <a:gd name="connsiteY9" fmla="*/ 3643 h 9225"/>
                <a:gd name="connsiteX10" fmla="*/ 3458 w 10000"/>
                <a:gd name="connsiteY10" fmla="*/ 3256 h 9225"/>
                <a:gd name="connsiteX11" fmla="*/ 3695 w 10000"/>
                <a:gd name="connsiteY11" fmla="*/ 2597 h 9225"/>
                <a:gd name="connsiteX12" fmla="*/ 5119 w 10000"/>
                <a:gd name="connsiteY12" fmla="*/ 2713 h 9225"/>
                <a:gd name="connsiteX13" fmla="*/ 6102 w 10000"/>
                <a:gd name="connsiteY13" fmla="*/ 3526 h 9225"/>
                <a:gd name="connsiteX14" fmla="*/ 6645 w 10000"/>
                <a:gd name="connsiteY14" fmla="*/ 3061 h 9225"/>
                <a:gd name="connsiteX15" fmla="*/ 7153 w 10000"/>
                <a:gd name="connsiteY15" fmla="*/ 1434 h 9225"/>
                <a:gd name="connsiteX16" fmla="*/ 7932 w 10000"/>
                <a:gd name="connsiteY16" fmla="*/ 0 h 9225"/>
                <a:gd name="connsiteX17" fmla="*/ 8135 w 10000"/>
                <a:gd name="connsiteY17" fmla="*/ 387 h 9225"/>
                <a:gd name="connsiteX18" fmla="*/ 8679 w 10000"/>
                <a:gd name="connsiteY18" fmla="*/ 2597 h 9225"/>
                <a:gd name="connsiteX19" fmla="*/ 10000 w 10000"/>
                <a:gd name="connsiteY19" fmla="*/ 3411 h 9225"/>
                <a:gd name="connsiteX20" fmla="*/ 9560 w 10000"/>
                <a:gd name="connsiteY20" fmla="*/ 3953 h 9225"/>
                <a:gd name="connsiteX21" fmla="*/ 8847 w 10000"/>
                <a:gd name="connsiteY21" fmla="*/ 4302 h 9225"/>
                <a:gd name="connsiteX22" fmla="*/ 7865 w 10000"/>
                <a:gd name="connsiteY22" fmla="*/ 3992 h 9225"/>
                <a:gd name="connsiteX23" fmla="*/ 6543 w 10000"/>
                <a:gd name="connsiteY23" fmla="*/ 4651 h 9225"/>
                <a:gd name="connsiteX24" fmla="*/ 6440 w 10000"/>
                <a:gd name="connsiteY24" fmla="*/ 5814 h 9225"/>
                <a:gd name="connsiteX25" fmla="*/ 6995 w 10000"/>
                <a:gd name="connsiteY25" fmla="*/ 7510 h 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000" h="9225">
                  <a:moveTo>
                    <a:pt x="7051" y="7481"/>
                  </a:moveTo>
                  <a:lnTo>
                    <a:pt x="6000" y="7326"/>
                  </a:lnTo>
                  <a:lnTo>
                    <a:pt x="5018" y="9185"/>
                  </a:lnTo>
                  <a:lnTo>
                    <a:pt x="4272" y="9225"/>
                  </a:lnTo>
                  <a:lnTo>
                    <a:pt x="3085" y="6899"/>
                  </a:lnTo>
                  <a:lnTo>
                    <a:pt x="1661" y="6317"/>
                  </a:lnTo>
                  <a:lnTo>
                    <a:pt x="543" y="5736"/>
                  </a:lnTo>
                  <a:lnTo>
                    <a:pt x="0" y="5000"/>
                  </a:lnTo>
                  <a:lnTo>
                    <a:pt x="407" y="4418"/>
                  </a:lnTo>
                  <a:lnTo>
                    <a:pt x="1932" y="3643"/>
                  </a:lnTo>
                  <a:lnTo>
                    <a:pt x="3458" y="3256"/>
                  </a:lnTo>
                  <a:lnTo>
                    <a:pt x="3695" y="2597"/>
                  </a:lnTo>
                  <a:lnTo>
                    <a:pt x="5119" y="2713"/>
                  </a:lnTo>
                  <a:lnTo>
                    <a:pt x="6102" y="3526"/>
                  </a:lnTo>
                  <a:lnTo>
                    <a:pt x="6645" y="3061"/>
                  </a:lnTo>
                  <a:lnTo>
                    <a:pt x="7153" y="1434"/>
                  </a:lnTo>
                  <a:lnTo>
                    <a:pt x="7932" y="0"/>
                  </a:lnTo>
                  <a:cubicBezTo>
                    <a:pt x="8001" y="129"/>
                    <a:pt x="8067" y="258"/>
                    <a:pt x="8135" y="387"/>
                  </a:cubicBezTo>
                  <a:lnTo>
                    <a:pt x="8679" y="2597"/>
                  </a:lnTo>
                  <a:lnTo>
                    <a:pt x="10000" y="3411"/>
                  </a:lnTo>
                  <a:lnTo>
                    <a:pt x="9560" y="3953"/>
                  </a:lnTo>
                  <a:lnTo>
                    <a:pt x="8847" y="4302"/>
                  </a:lnTo>
                  <a:lnTo>
                    <a:pt x="7865" y="3992"/>
                  </a:lnTo>
                  <a:lnTo>
                    <a:pt x="6543" y="4651"/>
                  </a:lnTo>
                  <a:cubicBezTo>
                    <a:pt x="6509" y="5038"/>
                    <a:pt x="6474" y="5427"/>
                    <a:pt x="6440" y="5814"/>
                  </a:cubicBezTo>
                  <a:cubicBezTo>
                    <a:pt x="6691" y="6062"/>
                    <a:pt x="6745" y="7262"/>
                    <a:pt x="6995" y="7510"/>
                  </a:cubicBezTo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Freeform 271">
              <a:extLst>
                <a:ext uri="{FF2B5EF4-FFF2-40B4-BE49-F238E27FC236}">
                  <a16:creationId xmlns:a16="http://schemas.microsoft.com/office/drawing/2014/main" id="{35F406B3-9F4B-4829-A1CF-F2AD06D28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9979" y="2132817"/>
              <a:ext cx="227774" cy="203789"/>
            </a:xfrm>
            <a:custGeom>
              <a:avLst/>
              <a:gdLst>
                <a:gd name="T0" fmla="*/ 2147483647 w 366"/>
                <a:gd name="T1" fmla="*/ 2147483647 h 292"/>
                <a:gd name="T2" fmla="*/ 2147483647 w 366"/>
                <a:gd name="T3" fmla="*/ 2147483647 h 292"/>
                <a:gd name="T4" fmla="*/ 2147483647 w 366"/>
                <a:gd name="T5" fmla="*/ 2147483647 h 292"/>
                <a:gd name="T6" fmla="*/ 2147483647 w 366"/>
                <a:gd name="T7" fmla="*/ 2147483647 h 292"/>
                <a:gd name="T8" fmla="*/ 2147483647 w 366"/>
                <a:gd name="T9" fmla="*/ 2147483647 h 292"/>
                <a:gd name="T10" fmla="*/ 2147483647 w 366"/>
                <a:gd name="T11" fmla="*/ 2147483647 h 292"/>
                <a:gd name="T12" fmla="*/ 2147483647 w 366"/>
                <a:gd name="T13" fmla="*/ 2147483647 h 292"/>
                <a:gd name="T14" fmla="*/ 2147483647 w 366"/>
                <a:gd name="T15" fmla="*/ 2147483647 h 292"/>
                <a:gd name="T16" fmla="*/ 2147483647 w 366"/>
                <a:gd name="T17" fmla="*/ 2147483647 h 292"/>
                <a:gd name="T18" fmla="*/ 2147483647 w 366"/>
                <a:gd name="T19" fmla="*/ 2147483647 h 292"/>
                <a:gd name="T20" fmla="*/ 2147483647 w 366"/>
                <a:gd name="T21" fmla="*/ 2147483647 h 292"/>
                <a:gd name="T22" fmla="*/ 2147483647 w 366"/>
                <a:gd name="T23" fmla="*/ 2147483647 h 292"/>
                <a:gd name="T24" fmla="*/ 2147483647 w 366"/>
                <a:gd name="T25" fmla="*/ 2147483647 h 292"/>
                <a:gd name="T26" fmla="*/ 2147483647 w 366"/>
                <a:gd name="T27" fmla="*/ 2147483647 h 292"/>
                <a:gd name="T28" fmla="*/ 2147483647 w 366"/>
                <a:gd name="T29" fmla="*/ 2147483647 h 292"/>
                <a:gd name="T30" fmla="*/ 2147483647 w 366"/>
                <a:gd name="T31" fmla="*/ 2147483647 h 292"/>
                <a:gd name="T32" fmla="*/ 2147483647 w 366"/>
                <a:gd name="T33" fmla="*/ 2147483647 h 292"/>
                <a:gd name="T34" fmla="*/ 2147483647 w 366"/>
                <a:gd name="T35" fmla="*/ 2147483647 h 292"/>
                <a:gd name="T36" fmla="*/ 2147483647 w 366"/>
                <a:gd name="T37" fmla="*/ 2147483647 h 292"/>
                <a:gd name="T38" fmla="*/ 2147483647 w 366"/>
                <a:gd name="T39" fmla="*/ 2147483647 h 292"/>
                <a:gd name="T40" fmla="*/ 2147483647 w 366"/>
                <a:gd name="T41" fmla="*/ 2147483647 h 292"/>
                <a:gd name="T42" fmla="*/ 2147483647 w 366"/>
                <a:gd name="T43" fmla="*/ 2147483647 h 292"/>
                <a:gd name="T44" fmla="*/ 2147483647 w 366"/>
                <a:gd name="T45" fmla="*/ 2147483647 h 292"/>
                <a:gd name="T46" fmla="*/ 2147483647 w 366"/>
                <a:gd name="T47" fmla="*/ 2147483647 h 292"/>
                <a:gd name="T48" fmla="*/ 2147483647 w 366"/>
                <a:gd name="T49" fmla="*/ 2147483647 h 292"/>
                <a:gd name="T50" fmla="*/ 2147483647 w 366"/>
                <a:gd name="T51" fmla="*/ 2147483647 h 292"/>
                <a:gd name="T52" fmla="*/ 2147483647 w 366"/>
                <a:gd name="T53" fmla="*/ 2147483647 h 292"/>
                <a:gd name="T54" fmla="*/ 0 w 366"/>
                <a:gd name="T55" fmla="*/ 2147483647 h 292"/>
                <a:gd name="T56" fmla="*/ 2147483647 w 366"/>
                <a:gd name="T57" fmla="*/ 2147483647 h 292"/>
                <a:gd name="T58" fmla="*/ 2147483647 w 366"/>
                <a:gd name="T59" fmla="*/ 2147483647 h 292"/>
                <a:gd name="T60" fmla="*/ 2147483647 w 366"/>
                <a:gd name="T61" fmla="*/ 2147483647 h 292"/>
                <a:gd name="T62" fmla="*/ 2147483647 w 366"/>
                <a:gd name="T63" fmla="*/ 2147483647 h 292"/>
                <a:gd name="T64" fmla="*/ 2147483647 w 366"/>
                <a:gd name="T65" fmla="*/ 2147483647 h 292"/>
                <a:gd name="T66" fmla="*/ 2147483647 w 366"/>
                <a:gd name="T67" fmla="*/ 2147483647 h 292"/>
                <a:gd name="T68" fmla="*/ 2147483647 w 366"/>
                <a:gd name="T69" fmla="*/ 2147483647 h 292"/>
                <a:gd name="T70" fmla="*/ 2147483647 w 366"/>
                <a:gd name="T71" fmla="*/ 2147483647 h 292"/>
                <a:gd name="T72" fmla="*/ 2147483647 w 366"/>
                <a:gd name="T73" fmla="*/ 0 h 292"/>
                <a:gd name="T74" fmla="*/ 2147483647 w 366"/>
                <a:gd name="T75" fmla="*/ 2147483647 h 2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6"/>
                <a:gd name="T115" fmla="*/ 0 h 292"/>
                <a:gd name="T116" fmla="*/ 366 w 366"/>
                <a:gd name="T117" fmla="*/ 292 h 292"/>
                <a:gd name="connsiteX0" fmla="*/ 6557 w 10000"/>
                <a:gd name="connsiteY0" fmla="*/ 342 h 10000"/>
                <a:gd name="connsiteX1" fmla="*/ 6995 w 10000"/>
                <a:gd name="connsiteY1" fmla="*/ 2295 h 10000"/>
                <a:gd name="connsiteX2" fmla="*/ 8060 w 10000"/>
                <a:gd name="connsiteY2" fmla="*/ 3014 h 10000"/>
                <a:gd name="connsiteX3" fmla="*/ 7705 w 10000"/>
                <a:gd name="connsiteY3" fmla="*/ 3493 h 10000"/>
                <a:gd name="connsiteX4" fmla="*/ 7131 w 10000"/>
                <a:gd name="connsiteY4" fmla="*/ 3801 h 10000"/>
                <a:gd name="connsiteX5" fmla="*/ 6339 w 10000"/>
                <a:gd name="connsiteY5" fmla="*/ 3527 h 10000"/>
                <a:gd name="connsiteX6" fmla="*/ 5273 w 10000"/>
                <a:gd name="connsiteY6" fmla="*/ 4110 h 10000"/>
                <a:gd name="connsiteX7" fmla="*/ 5191 w 10000"/>
                <a:gd name="connsiteY7" fmla="*/ 5137 h 10000"/>
                <a:gd name="connsiteX8" fmla="*/ 5847 w 10000"/>
                <a:gd name="connsiteY8" fmla="*/ 6062 h 10000"/>
                <a:gd name="connsiteX9" fmla="*/ 7158 w 10000"/>
                <a:gd name="connsiteY9" fmla="*/ 5274 h 10000"/>
                <a:gd name="connsiteX10" fmla="*/ 7951 w 10000"/>
                <a:gd name="connsiteY10" fmla="*/ 5342 h 10000"/>
                <a:gd name="connsiteX11" fmla="*/ 10000 w 10000"/>
                <a:gd name="connsiteY11" fmla="*/ 5685 h 10000"/>
                <a:gd name="connsiteX12" fmla="*/ 9098 w 10000"/>
                <a:gd name="connsiteY12" fmla="*/ 6884 h 10000"/>
                <a:gd name="connsiteX13" fmla="*/ 9208 w 10000"/>
                <a:gd name="connsiteY13" fmla="*/ 8014 h 10000"/>
                <a:gd name="connsiteX14" fmla="*/ 8770 w 10000"/>
                <a:gd name="connsiteY14" fmla="*/ 9589 h 10000"/>
                <a:gd name="connsiteX15" fmla="*/ 7951 w 10000"/>
                <a:gd name="connsiteY15" fmla="*/ 10000 h 10000"/>
                <a:gd name="connsiteX16" fmla="*/ 7978 w 10000"/>
                <a:gd name="connsiteY16" fmla="*/ 8938 h 10000"/>
                <a:gd name="connsiteX17" fmla="*/ 7322 w 10000"/>
                <a:gd name="connsiteY17" fmla="*/ 8425 h 10000"/>
                <a:gd name="connsiteX18" fmla="*/ 6421 w 10000"/>
                <a:gd name="connsiteY18" fmla="*/ 8836 h 10000"/>
                <a:gd name="connsiteX19" fmla="*/ 5492 w 10000"/>
                <a:gd name="connsiteY19" fmla="*/ 8322 h 10000"/>
                <a:gd name="connsiteX20" fmla="*/ 5683 w 10000"/>
                <a:gd name="connsiteY20" fmla="*/ 6610 h 10000"/>
                <a:gd name="connsiteX21" fmla="*/ 4836 w 10000"/>
                <a:gd name="connsiteY21" fmla="*/ 6473 h 10000"/>
                <a:gd name="connsiteX22" fmla="*/ 4044 w 10000"/>
                <a:gd name="connsiteY22" fmla="*/ 8116 h 10000"/>
                <a:gd name="connsiteX23" fmla="*/ 3443 w 10000"/>
                <a:gd name="connsiteY23" fmla="*/ 8151 h 10000"/>
                <a:gd name="connsiteX24" fmla="*/ 2486 w 10000"/>
                <a:gd name="connsiteY24" fmla="*/ 6096 h 10000"/>
                <a:gd name="connsiteX25" fmla="*/ 1339 w 10000"/>
                <a:gd name="connsiteY25" fmla="*/ 5582 h 10000"/>
                <a:gd name="connsiteX26" fmla="*/ 0 w 10000"/>
                <a:gd name="connsiteY26" fmla="*/ 4418 h 10000"/>
                <a:gd name="connsiteX27" fmla="*/ 328 w 10000"/>
                <a:gd name="connsiteY27" fmla="*/ 3904 h 10000"/>
                <a:gd name="connsiteX28" fmla="*/ 1557 w 10000"/>
                <a:gd name="connsiteY28" fmla="*/ 3219 h 10000"/>
                <a:gd name="connsiteX29" fmla="*/ 2787 w 10000"/>
                <a:gd name="connsiteY29" fmla="*/ 2877 h 10000"/>
                <a:gd name="connsiteX30" fmla="*/ 2978 w 10000"/>
                <a:gd name="connsiteY30" fmla="*/ 2295 h 10000"/>
                <a:gd name="connsiteX31" fmla="*/ 4126 w 10000"/>
                <a:gd name="connsiteY31" fmla="*/ 2397 h 10000"/>
                <a:gd name="connsiteX32" fmla="*/ 4918 w 10000"/>
                <a:gd name="connsiteY32" fmla="*/ 3116 h 10000"/>
                <a:gd name="connsiteX33" fmla="*/ 5355 w 10000"/>
                <a:gd name="connsiteY33" fmla="*/ 2705 h 10000"/>
                <a:gd name="connsiteX34" fmla="*/ 5765 w 10000"/>
                <a:gd name="connsiteY34" fmla="*/ 1267 h 10000"/>
                <a:gd name="connsiteX35" fmla="*/ 6393 w 10000"/>
                <a:gd name="connsiteY35" fmla="*/ 0 h 10000"/>
                <a:gd name="connsiteX36" fmla="*/ 6557 w 10000"/>
                <a:gd name="connsiteY36" fmla="*/ 342 h 10000"/>
                <a:gd name="connsiteX0" fmla="*/ 6229 w 9672"/>
                <a:gd name="connsiteY0" fmla="*/ 342 h 10000"/>
                <a:gd name="connsiteX1" fmla="*/ 6667 w 9672"/>
                <a:gd name="connsiteY1" fmla="*/ 2295 h 10000"/>
                <a:gd name="connsiteX2" fmla="*/ 7732 w 9672"/>
                <a:gd name="connsiteY2" fmla="*/ 3014 h 10000"/>
                <a:gd name="connsiteX3" fmla="*/ 7377 w 9672"/>
                <a:gd name="connsiteY3" fmla="*/ 3493 h 10000"/>
                <a:gd name="connsiteX4" fmla="*/ 6803 w 9672"/>
                <a:gd name="connsiteY4" fmla="*/ 3801 h 10000"/>
                <a:gd name="connsiteX5" fmla="*/ 6011 w 9672"/>
                <a:gd name="connsiteY5" fmla="*/ 3527 h 10000"/>
                <a:gd name="connsiteX6" fmla="*/ 4945 w 9672"/>
                <a:gd name="connsiteY6" fmla="*/ 4110 h 10000"/>
                <a:gd name="connsiteX7" fmla="*/ 4863 w 9672"/>
                <a:gd name="connsiteY7" fmla="*/ 5137 h 10000"/>
                <a:gd name="connsiteX8" fmla="*/ 5519 w 9672"/>
                <a:gd name="connsiteY8" fmla="*/ 6062 h 10000"/>
                <a:gd name="connsiteX9" fmla="*/ 6830 w 9672"/>
                <a:gd name="connsiteY9" fmla="*/ 5274 h 10000"/>
                <a:gd name="connsiteX10" fmla="*/ 7623 w 9672"/>
                <a:gd name="connsiteY10" fmla="*/ 5342 h 10000"/>
                <a:gd name="connsiteX11" fmla="*/ 9672 w 9672"/>
                <a:gd name="connsiteY11" fmla="*/ 5685 h 10000"/>
                <a:gd name="connsiteX12" fmla="*/ 8770 w 9672"/>
                <a:gd name="connsiteY12" fmla="*/ 6884 h 10000"/>
                <a:gd name="connsiteX13" fmla="*/ 8880 w 9672"/>
                <a:gd name="connsiteY13" fmla="*/ 8014 h 10000"/>
                <a:gd name="connsiteX14" fmla="*/ 8442 w 9672"/>
                <a:gd name="connsiteY14" fmla="*/ 9589 h 10000"/>
                <a:gd name="connsiteX15" fmla="*/ 7623 w 9672"/>
                <a:gd name="connsiteY15" fmla="*/ 10000 h 10000"/>
                <a:gd name="connsiteX16" fmla="*/ 7650 w 9672"/>
                <a:gd name="connsiteY16" fmla="*/ 8938 h 10000"/>
                <a:gd name="connsiteX17" fmla="*/ 6994 w 9672"/>
                <a:gd name="connsiteY17" fmla="*/ 8425 h 10000"/>
                <a:gd name="connsiteX18" fmla="*/ 6093 w 9672"/>
                <a:gd name="connsiteY18" fmla="*/ 8836 h 10000"/>
                <a:gd name="connsiteX19" fmla="*/ 5164 w 9672"/>
                <a:gd name="connsiteY19" fmla="*/ 8322 h 10000"/>
                <a:gd name="connsiteX20" fmla="*/ 5355 w 9672"/>
                <a:gd name="connsiteY20" fmla="*/ 6610 h 10000"/>
                <a:gd name="connsiteX21" fmla="*/ 4508 w 9672"/>
                <a:gd name="connsiteY21" fmla="*/ 6473 h 10000"/>
                <a:gd name="connsiteX22" fmla="*/ 3716 w 9672"/>
                <a:gd name="connsiteY22" fmla="*/ 8116 h 10000"/>
                <a:gd name="connsiteX23" fmla="*/ 3115 w 9672"/>
                <a:gd name="connsiteY23" fmla="*/ 8151 h 10000"/>
                <a:gd name="connsiteX24" fmla="*/ 2158 w 9672"/>
                <a:gd name="connsiteY24" fmla="*/ 6096 h 10000"/>
                <a:gd name="connsiteX25" fmla="*/ 1011 w 9672"/>
                <a:gd name="connsiteY25" fmla="*/ 5582 h 10000"/>
                <a:gd name="connsiteX26" fmla="*/ 0 w 9672"/>
                <a:gd name="connsiteY26" fmla="*/ 3904 h 10000"/>
                <a:gd name="connsiteX27" fmla="*/ 1229 w 9672"/>
                <a:gd name="connsiteY27" fmla="*/ 3219 h 10000"/>
                <a:gd name="connsiteX28" fmla="*/ 2459 w 9672"/>
                <a:gd name="connsiteY28" fmla="*/ 2877 h 10000"/>
                <a:gd name="connsiteX29" fmla="*/ 2650 w 9672"/>
                <a:gd name="connsiteY29" fmla="*/ 2295 h 10000"/>
                <a:gd name="connsiteX30" fmla="*/ 3798 w 9672"/>
                <a:gd name="connsiteY30" fmla="*/ 2397 h 10000"/>
                <a:gd name="connsiteX31" fmla="*/ 4590 w 9672"/>
                <a:gd name="connsiteY31" fmla="*/ 3116 h 10000"/>
                <a:gd name="connsiteX32" fmla="*/ 5027 w 9672"/>
                <a:gd name="connsiteY32" fmla="*/ 2705 h 10000"/>
                <a:gd name="connsiteX33" fmla="*/ 5437 w 9672"/>
                <a:gd name="connsiteY33" fmla="*/ 1267 h 10000"/>
                <a:gd name="connsiteX34" fmla="*/ 6065 w 9672"/>
                <a:gd name="connsiteY34" fmla="*/ 0 h 10000"/>
                <a:gd name="connsiteX35" fmla="*/ 6229 w 9672"/>
                <a:gd name="connsiteY35" fmla="*/ 342 h 10000"/>
                <a:gd name="connsiteX0" fmla="*/ 6271 w 10000"/>
                <a:gd name="connsiteY0" fmla="*/ 0 h 10000"/>
                <a:gd name="connsiteX1" fmla="*/ 6893 w 10000"/>
                <a:gd name="connsiteY1" fmla="*/ 2295 h 10000"/>
                <a:gd name="connsiteX2" fmla="*/ 7994 w 10000"/>
                <a:gd name="connsiteY2" fmla="*/ 3014 h 10000"/>
                <a:gd name="connsiteX3" fmla="*/ 7627 w 10000"/>
                <a:gd name="connsiteY3" fmla="*/ 3493 h 10000"/>
                <a:gd name="connsiteX4" fmla="*/ 7034 w 10000"/>
                <a:gd name="connsiteY4" fmla="*/ 3801 h 10000"/>
                <a:gd name="connsiteX5" fmla="*/ 6215 w 10000"/>
                <a:gd name="connsiteY5" fmla="*/ 3527 h 10000"/>
                <a:gd name="connsiteX6" fmla="*/ 5113 w 10000"/>
                <a:gd name="connsiteY6" fmla="*/ 4110 h 10000"/>
                <a:gd name="connsiteX7" fmla="*/ 5028 w 10000"/>
                <a:gd name="connsiteY7" fmla="*/ 5137 h 10000"/>
                <a:gd name="connsiteX8" fmla="*/ 5706 w 10000"/>
                <a:gd name="connsiteY8" fmla="*/ 6062 h 10000"/>
                <a:gd name="connsiteX9" fmla="*/ 7062 w 10000"/>
                <a:gd name="connsiteY9" fmla="*/ 5274 h 10000"/>
                <a:gd name="connsiteX10" fmla="*/ 7882 w 10000"/>
                <a:gd name="connsiteY10" fmla="*/ 5342 h 10000"/>
                <a:gd name="connsiteX11" fmla="*/ 10000 w 10000"/>
                <a:gd name="connsiteY11" fmla="*/ 5685 h 10000"/>
                <a:gd name="connsiteX12" fmla="*/ 9067 w 10000"/>
                <a:gd name="connsiteY12" fmla="*/ 6884 h 10000"/>
                <a:gd name="connsiteX13" fmla="*/ 9181 w 10000"/>
                <a:gd name="connsiteY13" fmla="*/ 8014 h 10000"/>
                <a:gd name="connsiteX14" fmla="*/ 8728 w 10000"/>
                <a:gd name="connsiteY14" fmla="*/ 9589 h 10000"/>
                <a:gd name="connsiteX15" fmla="*/ 7882 w 10000"/>
                <a:gd name="connsiteY15" fmla="*/ 10000 h 10000"/>
                <a:gd name="connsiteX16" fmla="*/ 7909 w 10000"/>
                <a:gd name="connsiteY16" fmla="*/ 8938 h 10000"/>
                <a:gd name="connsiteX17" fmla="*/ 7231 w 10000"/>
                <a:gd name="connsiteY17" fmla="*/ 8425 h 10000"/>
                <a:gd name="connsiteX18" fmla="*/ 6300 w 10000"/>
                <a:gd name="connsiteY18" fmla="*/ 8836 h 10000"/>
                <a:gd name="connsiteX19" fmla="*/ 5339 w 10000"/>
                <a:gd name="connsiteY19" fmla="*/ 8322 h 10000"/>
                <a:gd name="connsiteX20" fmla="*/ 5537 w 10000"/>
                <a:gd name="connsiteY20" fmla="*/ 6610 h 10000"/>
                <a:gd name="connsiteX21" fmla="*/ 4661 w 10000"/>
                <a:gd name="connsiteY21" fmla="*/ 6473 h 10000"/>
                <a:gd name="connsiteX22" fmla="*/ 3842 w 10000"/>
                <a:gd name="connsiteY22" fmla="*/ 8116 h 10000"/>
                <a:gd name="connsiteX23" fmla="*/ 3221 w 10000"/>
                <a:gd name="connsiteY23" fmla="*/ 8151 h 10000"/>
                <a:gd name="connsiteX24" fmla="*/ 2231 w 10000"/>
                <a:gd name="connsiteY24" fmla="*/ 6096 h 10000"/>
                <a:gd name="connsiteX25" fmla="*/ 1045 w 10000"/>
                <a:gd name="connsiteY25" fmla="*/ 5582 h 10000"/>
                <a:gd name="connsiteX26" fmla="*/ 0 w 10000"/>
                <a:gd name="connsiteY26" fmla="*/ 3904 h 10000"/>
                <a:gd name="connsiteX27" fmla="*/ 1271 w 10000"/>
                <a:gd name="connsiteY27" fmla="*/ 3219 h 10000"/>
                <a:gd name="connsiteX28" fmla="*/ 2542 w 10000"/>
                <a:gd name="connsiteY28" fmla="*/ 2877 h 10000"/>
                <a:gd name="connsiteX29" fmla="*/ 2740 w 10000"/>
                <a:gd name="connsiteY29" fmla="*/ 2295 h 10000"/>
                <a:gd name="connsiteX30" fmla="*/ 3927 w 10000"/>
                <a:gd name="connsiteY30" fmla="*/ 2397 h 10000"/>
                <a:gd name="connsiteX31" fmla="*/ 4746 w 10000"/>
                <a:gd name="connsiteY31" fmla="*/ 3116 h 10000"/>
                <a:gd name="connsiteX32" fmla="*/ 5197 w 10000"/>
                <a:gd name="connsiteY32" fmla="*/ 2705 h 10000"/>
                <a:gd name="connsiteX33" fmla="*/ 5621 w 10000"/>
                <a:gd name="connsiteY33" fmla="*/ 1267 h 10000"/>
                <a:gd name="connsiteX34" fmla="*/ 6271 w 10000"/>
                <a:gd name="connsiteY34" fmla="*/ 0 h 10000"/>
                <a:gd name="connsiteX0" fmla="*/ 6271 w 10000"/>
                <a:gd name="connsiteY0" fmla="*/ 0 h 10000"/>
                <a:gd name="connsiteX1" fmla="*/ 6893 w 10000"/>
                <a:gd name="connsiteY1" fmla="*/ 2295 h 10000"/>
                <a:gd name="connsiteX2" fmla="*/ 7994 w 10000"/>
                <a:gd name="connsiteY2" fmla="*/ 3014 h 10000"/>
                <a:gd name="connsiteX3" fmla="*/ 7627 w 10000"/>
                <a:gd name="connsiteY3" fmla="*/ 3493 h 10000"/>
                <a:gd name="connsiteX4" fmla="*/ 7034 w 10000"/>
                <a:gd name="connsiteY4" fmla="*/ 3801 h 10000"/>
                <a:gd name="connsiteX5" fmla="*/ 6215 w 10000"/>
                <a:gd name="connsiteY5" fmla="*/ 3527 h 10000"/>
                <a:gd name="connsiteX6" fmla="*/ 5113 w 10000"/>
                <a:gd name="connsiteY6" fmla="*/ 4110 h 10000"/>
                <a:gd name="connsiteX7" fmla="*/ 5028 w 10000"/>
                <a:gd name="connsiteY7" fmla="*/ 5137 h 10000"/>
                <a:gd name="connsiteX8" fmla="*/ 5706 w 10000"/>
                <a:gd name="connsiteY8" fmla="*/ 6062 h 10000"/>
                <a:gd name="connsiteX9" fmla="*/ 7062 w 10000"/>
                <a:gd name="connsiteY9" fmla="*/ 5274 h 10000"/>
                <a:gd name="connsiteX10" fmla="*/ 7882 w 10000"/>
                <a:gd name="connsiteY10" fmla="*/ 5342 h 10000"/>
                <a:gd name="connsiteX11" fmla="*/ 10000 w 10000"/>
                <a:gd name="connsiteY11" fmla="*/ 5685 h 10000"/>
                <a:gd name="connsiteX12" fmla="*/ 9067 w 10000"/>
                <a:gd name="connsiteY12" fmla="*/ 6884 h 10000"/>
                <a:gd name="connsiteX13" fmla="*/ 9181 w 10000"/>
                <a:gd name="connsiteY13" fmla="*/ 8014 h 10000"/>
                <a:gd name="connsiteX14" fmla="*/ 8728 w 10000"/>
                <a:gd name="connsiteY14" fmla="*/ 9589 h 10000"/>
                <a:gd name="connsiteX15" fmla="*/ 7882 w 10000"/>
                <a:gd name="connsiteY15" fmla="*/ 10000 h 10000"/>
                <a:gd name="connsiteX16" fmla="*/ 7909 w 10000"/>
                <a:gd name="connsiteY16" fmla="*/ 8938 h 10000"/>
                <a:gd name="connsiteX17" fmla="*/ 7231 w 10000"/>
                <a:gd name="connsiteY17" fmla="*/ 8425 h 10000"/>
                <a:gd name="connsiteX18" fmla="*/ 6300 w 10000"/>
                <a:gd name="connsiteY18" fmla="*/ 8836 h 10000"/>
                <a:gd name="connsiteX19" fmla="*/ 5339 w 10000"/>
                <a:gd name="connsiteY19" fmla="*/ 8322 h 10000"/>
                <a:gd name="connsiteX20" fmla="*/ 5537 w 10000"/>
                <a:gd name="connsiteY20" fmla="*/ 6610 h 10000"/>
                <a:gd name="connsiteX21" fmla="*/ 4661 w 10000"/>
                <a:gd name="connsiteY21" fmla="*/ 6473 h 10000"/>
                <a:gd name="connsiteX22" fmla="*/ 3842 w 10000"/>
                <a:gd name="connsiteY22" fmla="*/ 8116 h 10000"/>
                <a:gd name="connsiteX23" fmla="*/ 3221 w 10000"/>
                <a:gd name="connsiteY23" fmla="*/ 8151 h 10000"/>
                <a:gd name="connsiteX24" fmla="*/ 2231 w 10000"/>
                <a:gd name="connsiteY24" fmla="*/ 6096 h 10000"/>
                <a:gd name="connsiteX25" fmla="*/ 1045 w 10000"/>
                <a:gd name="connsiteY25" fmla="*/ 5582 h 10000"/>
                <a:gd name="connsiteX26" fmla="*/ 0 w 10000"/>
                <a:gd name="connsiteY26" fmla="*/ 3904 h 10000"/>
                <a:gd name="connsiteX27" fmla="*/ 1271 w 10000"/>
                <a:gd name="connsiteY27" fmla="*/ 3219 h 10000"/>
                <a:gd name="connsiteX28" fmla="*/ 2542 w 10000"/>
                <a:gd name="connsiteY28" fmla="*/ 2877 h 10000"/>
                <a:gd name="connsiteX29" fmla="*/ 2740 w 10000"/>
                <a:gd name="connsiteY29" fmla="*/ 2295 h 10000"/>
                <a:gd name="connsiteX30" fmla="*/ 3927 w 10000"/>
                <a:gd name="connsiteY30" fmla="*/ 2397 h 10000"/>
                <a:gd name="connsiteX31" fmla="*/ 5197 w 10000"/>
                <a:gd name="connsiteY31" fmla="*/ 2705 h 10000"/>
                <a:gd name="connsiteX32" fmla="*/ 5621 w 10000"/>
                <a:gd name="connsiteY32" fmla="*/ 1267 h 10000"/>
                <a:gd name="connsiteX33" fmla="*/ 6271 w 10000"/>
                <a:gd name="connsiteY33" fmla="*/ 0 h 10000"/>
                <a:gd name="connsiteX0" fmla="*/ 6271 w 10000"/>
                <a:gd name="connsiteY0" fmla="*/ 0 h 10000"/>
                <a:gd name="connsiteX1" fmla="*/ 6893 w 10000"/>
                <a:gd name="connsiteY1" fmla="*/ 2295 h 10000"/>
                <a:gd name="connsiteX2" fmla="*/ 7994 w 10000"/>
                <a:gd name="connsiteY2" fmla="*/ 3014 h 10000"/>
                <a:gd name="connsiteX3" fmla="*/ 7627 w 10000"/>
                <a:gd name="connsiteY3" fmla="*/ 3493 h 10000"/>
                <a:gd name="connsiteX4" fmla="*/ 7034 w 10000"/>
                <a:gd name="connsiteY4" fmla="*/ 3801 h 10000"/>
                <a:gd name="connsiteX5" fmla="*/ 6215 w 10000"/>
                <a:gd name="connsiteY5" fmla="*/ 3527 h 10000"/>
                <a:gd name="connsiteX6" fmla="*/ 5113 w 10000"/>
                <a:gd name="connsiteY6" fmla="*/ 4110 h 10000"/>
                <a:gd name="connsiteX7" fmla="*/ 5028 w 10000"/>
                <a:gd name="connsiteY7" fmla="*/ 5137 h 10000"/>
                <a:gd name="connsiteX8" fmla="*/ 5706 w 10000"/>
                <a:gd name="connsiteY8" fmla="*/ 6062 h 10000"/>
                <a:gd name="connsiteX9" fmla="*/ 7062 w 10000"/>
                <a:gd name="connsiteY9" fmla="*/ 5274 h 10000"/>
                <a:gd name="connsiteX10" fmla="*/ 7882 w 10000"/>
                <a:gd name="connsiteY10" fmla="*/ 5342 h 10000"/>
                <a:gd name="connsiteX11" fmla="*/ 10000 w 10000"/>
                <a:gd name="connsiteY11" fmla="*/ 5685 h 10000"/>
                <a:gd name="connsiteX12" fmla="*/ 9067 w 10000"/>
                <a:gd name="connsiteY12" fmla="*/ 6884 h 10000"/>
                <a:gd name="connsiteX13" fmla="*/ 9181 w 10000"/>
                <a:gd name="connsiteY13" fmla="*/ 8014 h 10000"/>
                <a:gd name="connsiteX14" fmla="*/ 8728 w 10000"/>
                <a:gd name="connsiteY14" fmla="*/ 9589 h 10000"/>
                <a:gd name="connsiteX15" fmla="*/ 7882 w 10000"/>
                <a:gd name="connsiteY15" fmla="*/ 10000 h 10000"/>
                <a:gd name="connsiteX16" fmla="*/ 7909 w 10000"/>
                <a:gd name="connsiteY16" fmla="*/ 8938 h 10000"/>
                <a:gd name="connsiteX17" fmla="*/ 7231 w 10000"/>
                <a:gd name="connsiteY17" fmla="*/ 8425 h 10000"/>
                <a:gd name="connsiteX18" fmla="*/ 6300 w 10000"/>
                <a:gd name="connsiteY18" fmla="*/ 8836 h 10000"/>
                <a:gd name="connsiteX19" fmla="*/ 5339 w 10000"/>
                <a:gd name="connsiteY19" fmla="*/ 8322 h 10000"/>
                <a:gd name="connsiteX20" fmla="*/ 5537 w 10000"/>
                <a:gd name="connsiteY20" fmla="*/ 6610 h 10000"/>
                <a:gd name="connsiteX21" fmla="*/ 3842 w 10000"/>
                <a:gd name="connsiteY21" fmla="*/ 8116 h 10000"/>
                <a:gd name="connsiteX22" fmla="*/ 3221 w 10000"/>
                <a:gd name="connsiteY22" fmla="*/ 8151 h 10000"/>
                <a:gd name="connsiteX23" fmla="*/ 2231 w 10000"/>
                <a:gd name="connsiteY23" fmla="*/ 6096 h 10000"/>
                <a:gd name="connsiteX24" fmla="*/ 1045 w 10000"/>
                <a:gd name="connsiteY24" fmla="*/ 5582 h 10000"/>
                <a:gd name="connsiteX25" fmla="*/ 0 w 10000"/>
                <a:gd name="connsiteY25" fmla="*/ 3904 h 10000"/>
                <a:gd name="connsiteX26" fmla="*/ 1271 w 10000"/>
                <a:gd name="connsiteY26" fmla="*/ 3219 h 10000"/>
                <a:gd name="connsiteX27" fmla="*/ 2542 w 10000"/>
                <a:gd name="connsiteY27" fmla="*/ 2877 h 10000"/>
                <a:gd name="connsiteX28" fmla="*/ 2740 w 10000"/>
                <a:gd name="connsiteY28" fmla="*/ 2295 h 10000"/>
                <a:gd name="connsiteX29" fmla="*/ 3927 w 10000"/>
                <a:gd name="connsiteY29" fmla="*/ 2397 h 10000"/>
                <a:gd name="connsiteX30" fmla="*/ 5197 w 10000"/>
                <a:gd name="connsiteY30" fmla="*/ 2705 h 10000"/>
                <a:gd name="connsiteX31" fmla="*/ 5621 w 10000"/>
                <a:gd name="connsiteY31" fmla="*/ 1267 h 10000"/>
                <a:gd name="connsiteX32" fmla="*/ 6271 w 10000"/>
                <a:gd name="connsiteY32" fmla="*/ 0 h 10000"/>
                <a:gd name="connsiteX0" fmla="*/ 6271 w 10000"/>
                <a:gd name="connsiteY0" fmla="*/ 0 h 10000"/>
                <a:gd name="connsiteX1" fmla="*/ 6893 w 10000"/>
                <a:gd name="connsiteY1" fmla="*/ 2295 h 10000"/>
                <a:gd name="connsiteX2" fmla="*/ 7994 w 10000"/>
                <a:gd name="connsiteY2" fmla="*/ 3014 h 10000"/>
                <a:gd name="connsiteX3" fmla="*/ 7627 w 10000"/>
                <a:gd name="connsiteY3" fmla="*/ 3493 h 10000"/>
                <a:gd name="connsiteX4" fmla="*/ 7034 w 10000"/>
                <a:gd name="connsiteY4" fmla="*/ 3801 h 10000"/>
                <a:gd name="connsiteX5" fmla="*/ 6215 w 10000"/>
                <a:gd name="connsiteY5" fmla="*/ 3527 h 10000"/>
                <a:gd name="connsiteX6" fmla="*/ 5113 w 10000"/>
                <a:gd name="connsiteY6" fmla="*/ 4110 h 10000"/>
                <a:gd name="connsiteX7" fmla="*/ 5706 w 10000"/>
                <a:gd name="connsiteY7" fmla="*/ 6062 h 10000"/>
                <a:gd name="connsiteX8" fmla="*/ 7062 w 10000"/>
                <a:gd name="connsiteY8" fmla="*/ 5274 h 10000"/>
                <a:gd name="connsiteX9" fmla="*/ 7882 w 10000"/>
                <a:gd name="connsiteY9" fmla="*/ 5342 h 10000"/>
                <a:gd name="connsiteX10" fmla="*/ 10000 w 10000"/>
                <a:gd name="connsiteY10" fmla="*/ 5685 h 10000"/>
                <a:gd name="connsiteX11" fmla="*/ 9067 w 10000"/>
                <a:gd name="connsiteY11" fmla="*/ 6884 h 10000"/>
                <a:gd name="connsiteX12" fmla="*/ 9181 w 10000"/>
                <a:gd name="connsiteY12" fmla="*/ 8014 h 10000"/>
                <a:gd name="connsiteX13" fmla="*/ 8728 w 10000"/>
                <a:gd name="connsiteY13" fmla="*/ 9589 h 10000"/>
                <a:gd name="connsiteX14" fmla="*/ 7882 w 10000"/>
                <a:gd name="connsiteY14" fmla="*/ 10000 h 10000"/>
                <a:gd name="connsiteX15" fmla="*/ 7909 w 10000"/>
                <a:gd name="connsiteY15" fmla="*/ 8938 h 10000"/>
                <a:gd name="connsiteX16" fmla="*/ 7231 w 10000"/>
                <a:gd name="connsiteY16" fmla="*/ 8425 h 10000"/>
                <a:gd name="connsiteX17" fmla="*/ 6300 w 10000"/>
                <a:gd name="connsiteY17" fmla="*/ 8836 h 10000"/>
                <a:gd name="connsiteX18" fmla="*/ 5339 w 10000"/>
                <a:gd name="connsiteY18" fmla="*/ 8322 h 10000"/>
                <a:gd name="connsiteX19" fmla="*/ 5537 w 10000"/>
                <a:gd name="connsiteY19" fmla="*/ 6610 h 10000"/>
                <a:gd name="connsiteX20" fmla="*/ 3842 w 10000"/>
                <a:gd name="connsiteY20" fmla="*/ 8116 h 10000"/>
                <a:gd name="connsiteX21" fmla="*/ 3221 w 10000"/>
                <a:gd name="connsiteY21" fmla="*/ 8151 h 10000"/>
                <a:gd name="connsiteX22" fmla="*/ 2231 w 10000"/>
                <a:gd name="connsiteY22" fmla="*/ 6096 h 10000"/>
                <a:gd name="connsiteX23" fmla="*/ 1045 w 10000"/>
                <a:gd name="connsiteY23" fmla="*/ 5582 h 10000"/>
                <a:gd name="connsiteX24" fmla="*/ 0 w 10000"/>
                <a:gd name="connsiteY24" fmla="*/ 3904 h 10000"/>
                <a:gd name="connsiteX25" fmla="*/ 1271 w 10000"/>
                <a:gd name="connsiteY25" fmla="*/ 3219 h 10000"/>
                <a:gd name="connsiteX26" fmla="*/ 2542 w 10000"/>
                <a:gd name="connsiteY26" fmla="*/ 2877 h 10000"/>
                <a:gd name="connsiteX27" fmla="*/ 2740 w 10000"/>
                <a:gd name="connsiteY27" fmla="*/ 2295 h 10000"/>
                <a:gd name="connsiteX28" fmla="*/ 3927 w 10000"/>
                <a:gd name="connsiteY28" fmla="*/ 2397 h 10000"/>
                <a:gd name="connsiteX29" fmla="*/ 5197 w 10000"/>
                <a:gd name="connsiteY29" fmla="*/ 2705 h 10000"/>
                <a:gd name="connsiteX30" fmla="*/ 5621 w 10000"/>
                <a:gd name="connsiteY30" fmla="*/ 1267 h 10000"/>
                <a:gd name="connsiteX31" fmla="*/ 6271 w 10000"/>
                <a:gd name="connsiteY31" fmla="*/ 0 h 10000"/>
                <a:gd name="connsiteX0" fmla="*/ 6271 w 10000"/>
                <a:gd name="connsiteY0" fmla="*/ 0 h 10000"/>
                <a:gd name="connsiteX1" fmla="*/ 6893 w 10000"/>
                <a:gd name="connsiteY1" fmla="*/ 2295 h 10000"/>
                <a:gd name="connsiteX2" fmla="*/ 7994 w 10000"/>
                <a:gd name="connsiteY2" fmla="*/ 3014 h 10000"/>
                <a:gd name="connsiteX3" fmla="*/ 7627 w 10000"/>
                <a:gd name="connsiteY3" fmla="*/ 3493 h 10000"/>
                <a:gd name="connsiteX4" fmla="*/ 7034 w 10000"/>
                <a:gd name="connsiteY4" fmla="*/ 3801 h 10000"/>
                <a:gd name="connsiteX5" fmla="*/ 6215 w 10000"/>
                <a:gd name="connsiteY5" fmla="*/ 3527 h 10000"/>
                <a:gd name="connsiteX6" fmla="*/ 5706 w 10000"/>
                <a:gd name="connsiteY6" fmla="*/ 6062 h 10000"/>
                <a:gd name="connsiteX7" fmla="*/ 7062 w 10000"/>
                <a:gd name="connsiteY7" fmla="*/ 5274 h 10000"/>
                <a:gd name="connsiteX8" fmla="*/ 7882 w 10000"/>
                <a:gd name="connsiteY8" fmla="*/ 5342 h 10000"/>
                <a:gd name="connsiteX9" fmla="*/ 10000 w 10000"/>
                <a:gd name="connsiteY9" fmla="*/ 5685 h 10000"/>
                <a:gd name="connsiteX10" fmla="*/ 9067 w 10000"/>
                <a:gd name="connsiteY10" fmla="*/ 6884 h 10000"/>
                <a:gd name="connsiteX11" fmla="*/ 9181 w 10000"/>
                <a:gd name="connsiteY11" fmla="*/ 8014 h 10000"/>
                <a:gd name="connsiteX12" fmla="*/ 8728 w 10000"/>
                <a:gd name="connsiteY12" fmla="*/ 9589 h 10000"/>
                <a:gd name="connsiteX13" fmla="*/ 7882 w 10000"/>
                <a:gd name="connsiteY13" fmla="*/ 10000 h 10000"/>
                <a:gd name="connsiteX14" fmla="*/ 7909 w 10000"/>
                <a:gd name="connsiteY14" fmla="*/ 8938 h 10000"/>
                <a:gd name="connsiteX15" fmla="*/ 7231 w 10000"/>
                <a:gd name="connsiteY15" fmla="*/ 8425 h 10000"/>
                <a:gd name="connsiteX16" fmla="*/ 6300 w 10000"/>
                <a:gd name="connsiteY16" fmla="*/ 8836 h 10000"/>
                <a:gd name="connsiteX17" fmla="*/ 5339 w 10000"/>
                <a:gd name="connsiteY17" fmla="*/ 8322 h 10000"/>
                <a:gd name="connsiteX18" fmla="*/ 5537 w 10000"/>
                <a:gd name="connsiteY18" fmla="*/ 6610 h 10000"/>
                <a:gd name="connsiteX19" fmla="*/ 3842 w 10000"/>
                <a:gd name="connsiteY19" fmla="*/ 8116 h 10000"/>
                <a:gd name="connsiteX20" fmla="*/ 3221 w 10000"/>
                <a:gd name="connsiteY20" fmla="*/ 8151 h 10000"/>
                <a:gd name="connsiteX21" fmla="*/ 2231 w 10000"/>
                <a:gd name="connsiteY21" fmla="*/ 6096 h 10000"/>
                <a:gd name="connsiteX22" fmla="*/ 1045 w 10000"/>
                <a:gd name="connsiteY22" fmla="*/ 5582 h 10000"/>
                <a:gd name="connsiteX23" fmla="*/ 0 w 10000"/>
                <a:gd name="connsiteY23" fmla="*/ 3904 h 10000"/>
                <a:gd name="connsiteX24" fmla="*/ 1271 w 10000"/>
                <a:gd name="connsiteY24" fmla="*/ 3219 h 10000"/>
                <a:gd name="connsiteX25" fmla="*/ 2542 w 10000"/>
                <a:gd name="connsiteY25" fmla="*/ 2877 h 10000"/>
                <a:gd name="connsiteX26" fmla="*/ 2740 w 10000"/>
                <a:gd name="connsiteY26" fmla="*/ 2295 h 10000"/>
                <a:gd name="connsiteX27" fmla="*/ 3927 w 10000"/>
                <a:gd name="connsiteY27" fmla="*/ 2397 h 10000"/>
                <a:gd name="connsiteX28" fmla="*/ 5197 w 10000"/>
                <a:gd name="connsiteY28" fmla="*/ 2705 h 10000"/>
                <a:gd name="connsiteX29" fmla="*/ 5621 w 10000"/>
                <a:gd name="connsiteY29" fmla="*/ 1267 h 10000"/>
                <a:gd name="connsiteX30" fmla="*/ 6271 w 10000"/>
                <a:gd name="connsiteY30" fmla="*/ 0 h 10000"/>
                <a:gd name="connsiteX0" fmla="*/ 6271 w 10000"/>
                <a:gd name="connsiteY0" fmla="*/ 0 h 10000"/>
                <a:gd name="connsiteX1" fmla="*/ 6893 w 10000"/>
                <a:gd name="connsiteY1" fmla="*/ 2295 h 10000"/>
                <a:gd name="connsiteX2" fmla="*/ 7994 w 10000"/>
                <a:gd name="connsiteY2" fmla="*/ 3014 h 10000"/>
                <a:gd name="connsiteX3" fmla="*/ 7627 w 10000"/>
                <a:gd name="connsiteY3" fmla="*/ 3493 h 10000"/>
                <a:gd name="connsiteX4" fmla="*/ 7034 w 10000"/>
                <a:gd name="connsiteY4" fmla="*/ 3801 h 10000"/>
                <a:gd name="connsiteX5" fmla="*/ 5706 w 10000"/>
                <a:gd name="connsiteY5" fmla="*/ 6062 h 10000"/>
                <a:gd name="connsiteX6" fmla="*/ 7062 w 10000"/>
                <a:gd name="connsiteY6" fmla="*/ 5274 h 10000"/>
                <a:gd name="connsiteX7" fmla="*/ 7882 w 10000"/>
                <a:gd name="connsiteY7" fmla="*/ 5342 h 10000"/>
                <a:gd name="connsiteX8" fmla="*/ 10000 w 10000"/>
                <a:gd name="connsiteY8" fmla="*/ 5685 h 10000"/>
                <a:gd name="connsiteX9" fmla="*/ 9067 w 10000"/>
                <a:gd name="connsiteY9" fmla="*/ 6884 h 10000"/>
                <a:gd name="connsiteX10" fmla="*/ 9181 w 10000"/>
                <a:gd name="connsiteY10" fmla="*/ 8014 h 10000"/>
                <a:gd name="connsiteX11" fmla="*/ 8728 w 10000"/>
                <a:gd name="connsiteY11" fmla="*/ 9589 h 10000"/>
                <a:gd name="connsiteX12" fmla="*/ 7882 w 10000"/>
                <a:gd name="connsiteY12" fmla="*/ 10000 h 10000"/>
                <a:gd name="connsiteX13" fmla="*/ 7909 w 10000"/>
                <a:gd name="connsiteY13" fmla="*/ 8938 h 10000"/>
                <a:gd name="connsiteX14" fmla="*/ 7231 w 10000"/>
                <a:gd name="connsiteY14" fmla="*/ 8425 h 10000"/>
                <a:gd name="connsiteX15" fmla="*/ 6300 w 10000"/>
                <a:gd name="connsiteY15" fmla="*/ 8836 h 10000"/>
                <a:gd name="connsiteX16" fmla="*/ 5339 w 10000"/>
                <a:gd name="connsiteY16" fmla="*/ 8322 h 10000"/>
                <a:gd name="connsiteX17" fmla="*/ 5537 w 10000"/>
                <a:gd name="connsiteY17" fmla="*/ 6610 h 10000"/>
                <a:gd name="connsiteX18" fmla="*/ 3842 w 10000"/>
                <a:gd name="connsiteY18" fmla="*/ 8116 h 10000"/>
                <a:gd name="connsiteX19" fmla="*/ 3221 w 10000"/>
                <a:gd name="connsiteY19" fmla="*/ 8151 h 10000"/>
                <a:gd name="connsiteX20" fmla="*/ 2231 w 10000"/>
                <a:gd name="connsiteY20" fmla="*/ 6096 h 10000"/>
                <a:gd name="connsiteX21" fmla="*/ 1045 w 10000"/>
                <a:gd name="connsiteY21" fmla="*/ 5582 h 10000"/>
                <a:gd name="connsiteX22" fmla="*/ 0 w 10000"/>
                <a:gd name="connsiteY22" fmla="*/ 3904 h 10000"/>
                <a:gd name="connsiteX23" fmla="*/ 1271 w 10000"/>
                <a:gd name="connsiteY23" fmla="*/ 3219 h 10000"/>
                <a:gd name="connsiteX24" fmla="*/ 2542 w 10000"/>
                <a:gd name="connsiteY24" fmla="*/ 2877 h 10000"/>
                <a:gd name="connsiteX25" fmla="*/ 2740 w 10000"/>
                <a:gd name="connsiteY25" fmla="*/ 2295 h 10000"/>
                <a:gd name="connsiteX26" fmla="*/ 3927 w 10000"/>
                <a:gd name="connsiteY26" fmla="*/ 2397 h 10000"/>
                <a:gd name="connsiteX27" fmla="*/ 5197 w 10000"/>
                <a:gd name="connsiteY27" fmla="*/ 2705 h 10000"/>
                <a:gd name="connsiteX28" fmla="*/ 5621 w 10000"/>
                <a:gd name="connsiteY28" fmla="*/ 1267 h 10000"/>
                <a:gd name="connsiteX29" fmla="*/ 6271 w 10000"/>
                <a:gd name="connsiteY29" fmla="*/ 0 h 10000"/>
                <a:gd name="connsiteX0" fmla="*/ 6271 w 10000"/>
                <a:gd name="connsiteY0" fmla="*/ 0 h 10000"/>
                <a:gd name="connsiteX1" fmla="*/ 6893 w 10000"/>
                <a:gd name="connsiteY1" fmla="*/ 2295 h 10000"/>
                <a:gd name="connsiteX2" fmla="*/ 7627 w 10000"/>
                <a:gd name="connsiteY2" fmla="*/ 3493 h 10000"/>
                <a:gd name="connsiteX3" fmla="*/ 7034 w 10000"/>
                <a:gd name="connsiteY3" fmla="*/ 3801 h 10000"/>
                <a:gd name="connsiteX4" fmla="*/ 5706 w 10000"/>
                <a:gd name="connsiteY4" fmla="*/ 6062 h 10000"/>
                <a:gd name="connsiteX5" fmla="*/ 7062 w 10000"/>
                <a:gd name="connsiteY5" fmla="*/ 5274 h 10000"/>
                <a:gd name="connsiteX6" fmla="*/ 7882 w 10000"/>
                <a:gd name="connsiteY6" fmla="*/ 5342 h 10000"/>
                <a:gd name="connsiteX7" fmla="*/ 10000 w 10000"/>
                <a:gd name="connsiteY7" fmla="*/ 5685 h 10000"/>
                <a:gd name="connsiteX8" fmla="*/ 9067 w 10000"/>
                <a:gd name="connsiteY8" fmla="*/ 6884 h 10000"/>
                <a:gd name="connsiteX9" fmla="*/ 9181 w 10000"/>
                <a:gd name="connsiteY9" fmla="*/ 8014 h 10000"/>
                <a:gd name="connsiteX10" fmla="*/ 8728 w 10000"/>
                <a:gd name="connsiteY10" fmla="*/ 9589 h 10000"/>
                <a:gd name="connsiteX11" fmla="*/ 7882 w 10000"/>
                <a:gd name="connsiteY11" fmla="*/ 10000 h 10000"/>
                <a:gd name="connsiteX12" fmla="*/ 7909 w 10000"/>
                <a:gd name="connsiteY12" fmla="*/ 8938 h 10000"/>
                <a:gd name="connsiteX13" fmla="*/ 7231 w 10000"/>
                <a:gd name="connsiteY13" fmla="*/ 8425 h 10000"/>
                <a:gd name="connsiteX14" fmla="*/ 6300 w 10000"/>
                <a:gd name="connsiteY14" fmla="*/ 8836 h 10000"/>
                <a:gd name="connsiteX15" fmla="*/ 5339 w 10000"/>
                <a:gd name="connsiteY15" fmla="*/ 8322 h 10000"/>
                <a:gd name="connsiteX16" fmla="*/ 5537 w 10000"/>
                <a:gd name="connsiteY16" fmla="*/ 6610 h 10000"/>
                <a:gd name="connsiteX17" fmla="*/ 3842 w 10000"/>
                <a:gd name="connsiteY17" fmla="*/ 8116 h 10000"/>
                <a:gd name="connsiteX18" fmla="*/ 3221 w 10000"/>
                <a:gd name="connsiteY18" fmla="*/ 8151 h 10000"/>
                <a:gd name="connsiteX19" fmla="*/ 2231 w 10000"/>
                <a:gd name="connsiteY19" fmla="*/ 6096 h 10000"/>
                <a:gd name="connsiteX20" fmla="*/ 1045 w 10000"/>
                <a:gd name="connsiteY20" fmla="*/ 5582 h 10000"/>
                <a:gd name="connsiteX21" fmla="*/ 0 w 10000"/>
                <a:gd name="connsiteY21" fmla="*/ 3904 h 10000"/>
                <a:gd name="connsiteX22" fmla="*/ 1271 w 10000"/>
                <a:gd name="connsiteY22" fmla="*/ 3219 h 10000"/>
                <a:gd name="connsiteX23" fmla="*/ 2542 w 10000"/>
                <a:gd name="connsiteY23" fmla="*/ 2877 h 10000"/>
                <a:gd name="connsiteX24" fmla="*/ 2740 w 10000"/>
                <a:gd name="connsiteY24" fmla="*/ 2295 h 10000"/>
                <a:gd name="connsiteX25" fmla="*/ 3927 w 10000"/>
                <a:gd name="connsiteY25" fmla="*/ 2397 h 10000"/>
                <a:gd name="connsiteX26" fmla="*/ 5197 w 10000"/>
                <a:gd name="connsiteY26" fmla="*/ 2705 h 10000"/>
                <a:gd name="connsiteX27" fmla="*/ 5621 w 10000"/>
                <a:gd name="connsiteY27" fmla="*/ 1267 h 10000"/>
                <a:gd name="connsiteX28" fmla="*/ 6271 w 10000"/>
                <a:gd name="connsiteY28" fmla="*/ 0 h 10000"/>
                <a:gd name="connsiteX0" fmla="*/ 6271 w 10000"/>
                <a:gd name="connsiteY0" fmla="*/ 0 h 10000"/>
                <a:gd name="connsiteX1" fmla="*/ 6893 w 10000"/>
                <a:gd name="connsiteY1" fmla="*/ 2295 h 10000"/>
                <a:gd name="connsiteX2" fmla="*/ 7627 w 10000"/>
                <a:gd name="connsiteY2" fmla="*/ 3493 h 10000"/>
                <a:gd name="connsiteX3" fmla="*/ 7034 w 10000"/>
                <a:gd name="connsiteY3" fmla="*/ 3801 h 10000"/>
                <a:gd name="connsiteX4" fmla="*/ 5706 w 10000"/>
                <a:gd name="connsiteY4" fmla="*/ 6062 h 10000"/>
                <a:gd name="connsiteX5" fmla="*/ 7062 w 10000"/>
                <a:gd name="connsiteY5" fmla="*/ 5274 h 10000"/>
                <a:gd name="connsiteX6" fmla="*/ 7882 w 10000"/>
                <a:gd name="connsiteY6" fmla="*/ 5342 h 10000"/>
                <a:gd name="connsiteX7" fmla="*/ 10000 w 10000"/>
                <a:gd name="connsiteY7" fmla="*/ 5685 h 10000"/>
                <a:gd name="connsiteX8" fmla="*/ 9067 w 10000"/>
                <a:gd name="connsiteY8" fmla="*/ 6884 h 10000"/>
                <a:gd name="connsiteX9" fmla="*/ 9181 w 10000"/>
                <a:gd name="connsiteY9" fmla="*/ 8014 h 10000"/>
                <a:gd name="connsiteX10" fmla="*/ 8728 w 10000"/>
                <a:gd name="connsiteY10" fmla="*/ 9589 h 10000"/>
                <a:gd name="connsiteX11" fmla="*/ 7882 w 10000"/>
                <a:gd name="connsiteY11" fmla="*/ 10000 h 10000"/>
                <a:gd name="connsiteX12" fmla="*/ 7909 w 10000"/>
                <a:gd name="connsiteY12" fmla="*/ 8938 h 10000"/>
                <a:gd name="connsiteX13" fmla="*/ 7231 w 10000"/>
                <a:gd name="connsiteY13" fmla="*/ 8425 h 10000"/>
                <a:gd name="connsiteX14" fmla="*/ 6300 w 10000"/>
                <a:gd name="connsiteY14" fmla="*/ 8836 h 10000"/>
                <a:gd name="connsiteX15" fmla="*/ 5339 w 10000"/>
                <a:gd name="connsiteY15" fmla="*/ 8322 h 10000"/>
                <a:gd name="connsiteX16" fmla="*/ 5537 w 10000"/>
                <a:gd name="connsiteY16" fmla="*/ 6610 h 10000"/>
                <a:gd name="connsiteX17" fmla="*/ 3842 w 10000"/>
                <a:gd name="connsiteY17" fmla="*/ 8116 h 10000"/>
                <a:gd name="connsiteX18" fmla="*/ 3221 w 10000"/>
                <a:gd name="connsiteY18" fmla="*/ 8151 h 10000"/>
                <a:gd name="connsiteX19" fmla="*/ 2231 w 10000"/>
                <a:gd name="connsiteY19" fmla="*/ 6096 h 10000"/>
                <a:gd name="connsiteX20" fmla="*/ 1045 w 10000"/>
                <a:gd name="connsiteY20" fmla="*/ 5582 h 10000"/>
                <a:gd name="connsiteX21" fmla="*/ 0 w 10000"/>
                <a:gd name="connsiteY21" fmla="*/ 3904 h 10000"/>
                <a:gd name="connsiteX22" fmla="*/ 1271 w 10000"/>
                <a:gd name="connsiteY22" fmla="*/ 3219 h 10000"/>
                <a:gd name="connsiteX23" fmla="*/ 2542 w 10000"/>
                <a:gd name="connsiteY23" fmla="*/ 2877 h 10000"/>
                <a:gd name="connsiteX24" fmla="*/ 3927 w 10000"/>
                <a:gd name="connsiteY24" fmla="*/ 2397 h 10000"/>
                <a:gd name="connsiteX25" fmla="*/ 5197 w 10000"/>
                <a:gd name="connsiteY25" fmla="*/ 2705 h 10000"/>
                <a:gd name="connsiteX26" fmla="*/ 5621 w 10000"/>
                <a:gd name="connsiteY26" fmla="*/ 1267 h 10000"/>
                <a:gd name="connsiteX27" fmla="*/ 6271 w 10000"/>
                <a:gd name="connsiteY27" fmla="*/ 0 h 10000"/>
                <a:gd name="connsiteX0" fmla="*/ 6271 w 10000"/>
                <a:gd name="connsiteY0" fmla="*/ 0 h 10000"/>
                <a:gd name="connsiteX1" fmla="*/ 6893 w 10000"/>
                <a:gd name="connsiteY1" fmla="*/ 2295 h 10000"/>
                <a:gd name="connsiteX2" fmla="*/ 7627 w 10000"/>
                <a:gd name="connsiteY2" fmla="*/ 3493 h 10000"/>
                <a:gd name="connsiteX3" fmla="*/ 7034 w 10000"/>
                <a:gd name="connsiteY3" fmla="*/ 3801 h 10000"/>
                <a:gd name="connsiteX4" fmla="*/ 5706 w 10000"/>
                <a:gd name="connsiteY4" fmla="*/ 6062 h 10000"/>
                <a:gd name="connsiteX5" fmla="*/ 7062 w 10000"/>
                <a:gd name="connsiteY5" fmla="*/ 5274 h 10000"/>
                <a:gd name="connsiteX6" fmla="*/ 7882 w 10000"/>
                <a:gd name="connsiteY6" fmla="*/ 5342 h 10000"/>
                <a:gd name="connsiteX7" fmla="*/ 10000 w 10000"/>
                <a:gd name="connsiteY7" fmla="*/ 5685 h 10000"/>
                <a:gd name="connsiteX8" fmla="*/ 9067 w 10000"/>
                <a:gd name="connsiteY8" fmla="*/ 6884 h 10000"/>
                <a:gd name="connsiteX9" fmla="*/ 9181 w 10000"/>
                <a:gd name="connsiteY9" fmla="*/ 8014 h 10000"/>
                <a:gd name="connsiteX10" fmla="*/ 8728 w 10000"/>
                <a:gd name="connsiteY10" fmla="*/ 9589 h 10000"/>
                <a:gd name="connsiteX11" fmla="*/ 7882 w 10000"/>
                <a:gd name="connsiteY11" fmla="*/ 10000 h 10000"/>
                <a:gd name="connsiteX12" fmla="*/ 7909 w 10000"/>
                <a:gd name="connsiteY12" fmla="*/ 8938 h 10000"/>
                <a:gd name="connsiteX13" fmla="*/ 7231 w 10000"/>
                <a:gd name="connsiteY13" fmla="*/ 8425 h 10000"/>
                <a:gd name="connsiteX14" fmla="*/ 6300 w 10000"/>
                <a:gd name="connsiteY14" fmla="*/ 8836 h 10000"/>
                <a:gd name="connsiteX15" fmla="*/ 5339 w 10000"/>
                <a:gd name="connsiteY15" fmla="*/ 8322 h 10000"/>
                <a:gd name="connsiteX16" fmla="*/ 5537 w 10000"/>
                <a:gd name="connsiteY16" fmla="*/ 6610 h 10000"/>
                <a:gd name="connsiteX17" fmla="*/ 3842 w 10000"/>
                <a:gd name="connsiteY17" fmla="*/ 8116 h 10000"/>
                <a:gd name="connsiteX18" fmla="*/ 3221 w 10000"/>
                <a:gd name="connsiteY18" fmla="*/ 8151 h 10000"/>
                <a:gd name="connsiteX19" fmla="*/ 2231 w 10000"/>
                <a:gd name="connsiteY19" fmla="*/ 6096 h 10000"/>
                <a:gd name="connsiteX20" fmla="*/ 1045 w 10000"/>
                <a:gd name="connsiteY20" fmla="*/ 5582 h 10000"/>
                <a:gd name="connsiteX21" fmla="*/ 0 w 10000"/>
                <a:gd name="connsiteY21" fmla="*/ 3904 h 10000"/>
                <a:gd name="connsiteX22" fmla="*/ 1271 w 10000"/>
                <a:gd name="connsiteY22" fmla="*/ 3219 h 10000"/>
                <a:gd name="connsiteX23" fmla="*/ 3927 w 10000"/>
                <a:gd name="connsiteY23" fmla="*/ 2397 h 10000"/>
                <a:gd name="connsiteX24" fmla="*/ 5197 w 10000"/>
                <a:gd name="connsiteY24" fmla="*/ 2705 h 10000"/>
                <a:gd name="connsiteX25" fmla="*/ 5621 w 10000"/>
                <a:gd name="connsiteY25" fmla="*/ 1267 h 10000"/>
                <a:gd name="connsiteX26" fmla="*/ 6271 w 10000"/>
                <a:gd name="connsiteY26" fmla="*/ 0 h 10000"/>
                <a:gd name="connsiteX0" fmla="*/ 5226 w 8955"/>
                <a:gd name="connsiteY0" fmla="*/ 0 h 10000"/>
                <a:gd name="connsiteX1" fmla="*/ 5848 w 8955"/>
                <a:gd name="connsiteY1" fmla="*/ 2295 h 10000"/>
                <a:gd name="connsiteX2" fmla="*/ 6582 w 8955"/>
                <a:gd name="connsiteY2" fmla="*/ 3493 h 10000"/>
                <a:gd name="connsiteX3" fmla="*/ 5989 w 8955"/>
                <a:gd name="connsiteY3" fmla="*/ 3801 h 10000"/>
                <a:gd name="connsiteX4" fmla="*/ 4661 w 8955"/>
                <a:gd name="connsiteY4" fmla="*/ 6062 h 10000"/>
                <a:gd name="connsiteX5" fmla="*/ 6017 w 8955"/>
                <a:gd name="connsiteY5" fmla="*/ 5274 h 10000"/>
                <a:gd name="connsiteX6" fmla="*/ 6837 w 8955"/>
                <a:gd name="connsiteY6" fmla="*/ 5342 h 10000"/>
                <a:gd name="connsiteX7" fmla="*/ 8955 w 8955"/>
                <a:gd name="connsiteY7" fmla="*/ 5685 h 10000"/>
                <a:gd name="connsiteX8" fmla="*/ 8022 w 8955"/>
                <a:gd name="connsiteY8" fmla="*/ 6884 h 10000"/>
                <a:gd name="connsiteX9" fmla="*/ 8136 w 8955"/>
                <a:gd name="connsiteY9" fmla="*/ 8014 h 10000"/>
                <a:gd name="connsiteX10" fmla="*/ 7683 w 8955"/>
                <a:gd name="connsiteY10" fmla="*/ 9589 h 10000"/>
                <a:gd name="connsiteX11" fmla="*/ 6837 w 8955"/>
                <a:gd name="connsiteY11" fmla="*/ 10000 h 10000"/>
                <a:gd name="connsiteX12" fmla="*/ 6864 w 8955"/>
                <a:gd name="connsiteY12" fmla="*/ 8938 h 10000"/>
                <a:gd name="connsiteX13" fmla="*/ 6186 w 8955"/>
                <a:gd name="connsiteY13" fmla="*/ 8425 h 10000"/>
                <a:gd name="connsiteX14" fmla="*/ 5255 w 8955"/>
                <a:gd name="connsiteY14" fmla="*/ 8836 h 10000"/>
                <a:gd name="connsiteX15" fmla="*/ 4294 w 8955"/>
                <a:gd name="connsiteY15" fmla="*/ 8322 h 10000"/>
                <a:gd name="connsiteX16" fmla="*/ 4492 w 8955"/>
                <a:gd name="connsiteY16" fmla="*/ 6610 h 10000"/>
                <a:gd name="connsiteX17" fmla="*/ 2797 w 8955"/>
                <a:gd name="connsiteY17" fmla="*/ 8116 h 10000"/>
                <a:gd name="connsiteX18" fmla="*/ 2176 w 8955"/>
                <a:gd name="connsiteY18" fmla="*/ 8151 h 10000"/>
                <a:gd name="connsiteX19" fmla="*/ 1186 w 8955"/>
                <a:gd name="connsiteY19" fmla="*/ 6096 h 10000"/>
                <a:gd name="connsiteX20" fmla="*/ 0 w 8955"/>
                <a:gd name="connsiteY20" fmla="*/ 5582 h 10000"/>
                <a:gd name="connsiteX21" fmla="*/ 226 w 8955"/>
                <a:gd name="connsiteY21" fmla="*/ 3219 h 10000"/>
                <a:gd name="connsiteX22" fmla="*/ 2882 w 8955"/>
                <a:gd name="connsiteY22" fmla="*/ 2397 h 10000"/>
                <a:gd name="connsiteX23" fmla="*/ 4152 w 8955"/>
                <a:gd name="connsiteY23" fmla="*/ 2705 h 10000"/>
                <a:gd name="connsiteX24" fmla="*/ 4576 w 8955"/>
                <a:gd name="connsiteY24" fmla="*/ 1267 h 10000"/>
                <a:gd name="connsiteX25" fmla="*/ 5226 w 8955"/>
                <a:gd name="connsiteY25" fmla="*/ 0 h 10000"/>
                <a:gd name="connsiteX0" fmla="*/ 0 w 10000"/>
                <a:gd name="connsiteY0" fmla="*/ 5582 h 10000"/>
                <a:gd name="connsiteX1" fmla="*/ 252 w 10000"/>
                <a:gd name="connsiteY1" fmla="*/ 3219 h 10000"/>
                <a:gd name="connsiteX2" fmla="*/ 3218 w 10000"/>
                <a:gd name="connsiteY2" fmla="*/ 2397 h 10000"/>
                <a:gd name="connsiteX3" fmla="*/ 4637 w 10000"/>
                <a:gd name="connsiteY3" fmla="*/ 2705 h 10000"/>
                <a:gd name="connsiteX4" fmla="*/ 5110 w 10000"/>
                <a:gd name="connsiteY4" fmla="*/ 1267 h 10000"/>
                <a:gd name="connsiteX5" fmla="*/ 5836 w 10000"/>
                <a:gd name="connsiteY5" fmla="*/ 0 h 10000"/>
                <a:gd name="connsiteX6" fmla="*/ 6530 w 10000"/>
                <a:gd name="connsiteY6" fmla="*/ 2295 h 10000"/>
                <a:gd name="connsiteX7" fmla="*/ 7350 w 10000"/>
                <a:gd name="connsiteY7" fmla="*/ 3493 h 10000"/>
                <a:gd name="connsiteX8" fmla="*/ 6688 w 10000"/>
                <a:gd name="connsiteY8" fmla="*/ 3801 h 10000"/>
                <a:gd name="connsiteX9" fmla="*/ 5205 w 10000"/>
                <a:gd name="connsiteY9" fmla="*/ 6062 h 10000"/>
                <a:gd name="connsiteX10" fmla="*/ 6719 w 10000"/>
                <a:gd name="connsiteY10" fmla="*/ 5274 h 10000"/>
                <a:gd name="connsiteX11" fmla="*/ 7635 w 10000"/>
                <a:gd name="connsiteY11" fmla="*/ 5342 h 10000"/>
                <a:gd name="connsiteX12" fmla="*/ 10000 w 10000"/>
                <a:gd name="connsiteY12" fmla="*/ 5685 h 10000"/>
                <a:gd name="connsiteX13" fmla="*/ 8958 w 10000"/>
                <a:gd name="connsiteY13" fmla="*/ 6884 h 10000"/>
                <a:gd name="connsiteX14" fmla="*/ 9085 w 10000"/>
                <a:gd name="connsiteY14" fmla="*/ 8014 h 10000"/>
                <a:gd name="connsiteX15" fmla="*/ 8580 w 10000"/>
                <a:gd name="connsiteY15" fmla="*/ 9589 h 10000"/>
                <a:gd name="connsiteX16" fmla="*/ 7635 w 10000"/>
                <a:gd name="connsiteY16" fmla="*/ 10000 h 10000"/>
                <a:gd name="connsiteX17" fmla="*/ 7665 w 10000"/>
                <a:gd name="connsiteY17" fmla="*/ 8938 h 10000"/>
                <a:gd name="connsiteX18" fmla="*/ 6908 w 10000"/>
                <a:gd name="connsiteY18" fmla="*/ 8425 h 10000"/>
                <a:gd name="connsiteX19" fmla="*/ 5868 w 10000"/>
                <a:gd name="connsiteY19" fmla="*/ 8836 h 10000"/>
                <a:gd name="connsiteX20" fmla="*/ 4795 w 10000"/>
                <a:gd name="connsiteY20" fmla="*/ 8322 h 10000"/>
                <a:gd name="connsiteX21" fmla="*/ 5016 w 10000"/>
                <a:gd name="connsiteY21" fmla="*/ 6610 h 10000"/>
                <a:gd name="connsiteX22" fmla="*/ 3123 w 10000"/>
                <a:gd name="connsiteY22" fmla="*/ 8116 h 10000"/>
                <a:gd name="connsiteX23" fmla="*/ 2430 w 10000"/>
                <a:gd name="connsiteY23" fmla="*/ 8151 h 10000"/>
                <a:gd name="connsiteX24" fmla="*/ 3653 w 10000"/>
                <a:gd name="connsiteY24" fmla="*/ 8585 h 10000"/>
                <a:gd name="connsiteX0" fmla="*/ 0 w 10000"/>
                <a:gd name="connsiteY0" fmla="*/ 5582 h 10000"/>
                <a:gd name="connsiteX1" fmla="*/ 3218 w 10000"/>
                <a:gd name="connsiteY1" fmla="*/ 2397 h 10000"/>
                <a:gd name="connsiteX2" fmla="*/ 4637 w 10000"/>
                <a:gd name="connsiteY2" fmla="*/ 2705 h 10000"/>
                <a:gd name="connsiteX3" fmla="*/ 5110 w 10000"/>
                <a:gd name="connsiteY3" fmla="*/ 1267 h 10000"/>
                <a:gd name="connsiteX4" fmla="*/ 5836 w 10000"/>
                <a:gd name="connsiteY4" fmla="*/ 0 h 10000"/>
                <a:gd name="connsiteX5" fmla="*/ 6530 w 10000"/>
                <a:gd name="connsiteY5" fmla="*/ 2295 h 10000"/>
                <a:gd name="connsiteX6" fmla="*/ 7350 w 10000"/>
                <a:gd name="connsiteY6" fmla="*/ 3493 h 10000"/>
                <a:gd name="connsiteX7" fmla="*/ 6688 w 10000"/>
                <a:gd name="connsiteY7" fmla="*/ 3801 h 10000"/>
                <a:gd name="connsiteX8" fmla="*/ 5205 w 10000"/>
                <a:gd name="connsiteY8" fmla="*/ 6062 h 10000"/>
                <a:gd name="connsiteX9" fmla="*/ 6719 w 10000"/>
                <a:gd name="connsiteY9" fmla="*/ 5274 h 10000"/>
                <a:gd name="connsiteX10" fmla="*/ 7635 w 10000"/>
                <a:gd name="connsiteY10" fmla="*/ 5342 h 10000"/>
                <a:gd name="connsiteX11" fmla="*/ 10000 w 10000"/>
                <a:gd name="connsiteY11" fmla="*/ 5685 h 10000"/>
                <a:gd name="connsiteX12" fmla="*/ 8958 w 10000"/>
                <a:gd name="connsiteY12" fmla="*/ 6884 h 10000"/>
                <a:gd name="connsiteX13" fmla="*/ 9085 w 10000"/>
                <a:gd name="connsiteY13" fmla="*/ 8014 h 10000"/>
                <a:gd name="connsiteX14" fmla="*/ 8580 w 10000"/>
                <a:gd name="connsiteY14" fmla="*/ 9589 h 10000"/>
                <a:gd name="connsiteX15" fmla="*/ 7635 w 10000"/>
                <a:gd name="connsiteY15" fmla="*/ 10000 h 10000"/>
                <a:gd name="connsiteX16" fmla="*/ 7665 w 10000"/>
                <a:gd name="connsiteY16" fmla="*/ 8938 h 10000"/>
                <a:gd name="connsiteX17" fmla="*/ 6908 w 10000"/>
                <a:gd name="connsiteY17" fmla="*/ 8425 h 10000"/>
                <a:gd name="connsiteX18" fmla="*/ 5868 w 10000"/>
                <a:gd name="connsiteY18" fmla="*/ 8836 h 10000"/>
                <a:gd name="connsiteX19" fmla="*/ 4795 w 10000"/>
                <a:gd name="connsiteY19" fmla="*/ 8322 h 10000"/>
                <a:gd name="connsiteX20" fmla="*/ 5016 w 10000"/>
                <a:gd name="connsiteY20" fmla="*/ 6610 h 10000"/>
                <a:gd name="connsiteX21" fmla="*/ 3123 w 10000"/>
                <a:gd name="connsiteY21" fmla="*/ 8116 h 10000"/>
                <a:gd name="connsiteX22" fmla="*/ 2430 w 10000"/>
                <a:gd name="connsiteY22" fmla="*/ 8151 h 10000"/>
                <a:gd name="connsiteX23" fmla="*/ 3653 w 10000"/>
                <a:gd name="connsiteY23" fmla="*/ 8585 h 10000"/>
                <a:gd name="connsiteX0" fmla="*/ 0 w 10000"/>
                <a:gd name="connsiteY0" fmla="*/ 5582 h 10000"/>
                <a:gd name="connsiteX1" fmla="*/ 3218 w 10000"/>
                <a:gd name="connsiteY1" fmla="*/ 2397 h 10000"/>
                <a:gd name="connsiteX2" fmla="*/ 5110 w 10000"/>
                <a:gd name="connsiteY2" fmla="*/ 1267 h 10000"/>
                <a:gd name="connsiteX3" fmla="*/ 5836 w 10000"/>
                <a:gd name="connsiteY3" fmla="*/ 0 h 10000"/>
                <a:gd name="connsiteX4" fmla="*/ 6530 w 10000"/>
                <a:gd name="connsiteY4" fmla="*/ 2295 h 10000"/>
                <a:gd name="connsiteX5" fmla="*/ 7350 w 10000"/>
                <a:gd name="connsiteY5" fmla="*/ 3493 h 10000"/>
                <a:gd name="connsiteX6" fmla="*/ 6688 w 10000"/>
                <a:gd name="connsiteY6" fmla="*/ 3801 h 10000"/>
                <a:gd name="connsiteX7" fmla="*/ 5205 w 10000"/>
                <a:gd name="connsiteY7" fmla="*/ 6062 h 10000"/>
                <a:gd name="connsiteX8" fmla="*/ 6719 w 10000"/>
                <a:gd name="connsiteY8" fmla="*/ 5274 h 10000"/>
                <a:gd name="connsiteX9" fmla="*/ 7635 w 10000"/>
                <a:gd name="connsiteY9" fmla="*/ 5342 h 10000"/>
                <a:gd name="connsiteX10" fmla="*/ 10000 w 10000"/>
                <a:gd name="connsiteY10" fmla="*/ 5685 h 10000"/>
                <a:gd name="connsiteX11" fmla="*/ 8958 w 10000"/>
                <a:gd name="connsiteY11" fmla="*/ 6884 h 10000"/>
                <a:gd name="connsiteX12" fmla="*/ 9085 w 10000"/>
                <a:gd name="connsiteY12" fmla="*/ 8014 h 10000"/>
                <a:gd name="connsiteX13" fmla="*/ 8580 w 10000"/>
                <a:gd name="connsiteY13" fmla="*/ 9589 h 10000"/>
                <a:gd name="connsiteX14" fmla="*/ 7635 w 10000"/>
                <a:gd name="connsiteY14" fmla="*/ 10000 h 10000"/>
                <a:gd name="connsiteX15" fmla="*/ 7665 w 10000"/>
                <a:gd name="connsiteY15" fmla="*/ 8938 h 10000"/>
                <a:gd name="connsiteX16" fmla="*/ 6908 w 10000"/>
                <a:gd name="connsiteY16" fmla="*/ 8425 h 10000"/>
                <a:gd name="connsiteX17" fmla="*/ 5868 w 10000"/>
                <a:gd name="connsiteY17" fmla="*/ 8836 h 10000"/>
                <a:gd name="connsiteX18" fmla="*/ 4795 w 10000"/>
                <a:gd name="connsiteY18" fmla="*/ 8322 h 10000"/>
                <a:gd name="connsiteX19" fmla="*/ 5016 w 10000"/>
                <a:gd name="connsiteY19" fmla="*/ 6610 h 10000"/>
                <a:gd name="connsiteX20" fmla="*/ 3123 w 10000"/>
                <a:gd name="connsiteY20" fmla="*/ 8116 h 10000"/>
                <a:gd name="connsiteX21" fmla="*/ 2430 w 10000"/>
                <a:gd name="connsiteY21" fmla="*/ 8151 h 10000"/>
                <a:gd name="connsiteX22" fmla="*/ 3653 w 10000"/>
                <a:gd name="connsiteY22" fmla="*/ 8585 h 10000"/>
                <a:gd name="connsiteX0" fmla="*/ 0 w 10000"/>
                <a:gd name="connsiteY0" fmla="*/ 5582 h 10000"/>
                <a:gd name="connsiteX1" fmla="*/ 3218 w 10000"/>
                <a:gd name="connsiteY1" fmla="*/ 2397 h 10000"/>
                <a:gd name="connsiteX2" fmla="*/ 5110 w 10000"/>
                <a:gd name="connsiteY2" fmla="*/ 1267 h 10000"/>
                <a:gd name="connsiteX3" fmla="*/ 5836 w 10000"/>
                <a:gd name="connsiteY3" fmla="*/ 0 h 10000"/>
                <a:gd name="connsiteX4" fmla="*/ 7350 w 10000"/>
                <a:gd name="connsiteY4" fmla="*/ 3493 h 10000"/>
                <a:gd name="connsiteX5" fmla="*/ 6688 w 10000"/>
                <a:gd name="connsiteY5" fmla="*/ 3801 h 10000"/>
                <a:gd name="connsiteX6" fmla="*/ 5205 w 10000"/>
                <a:gd name="connsiteY6" fmla="*/ 6062 h 10000"/>
                <a:gd name="connsiteX7" fmla="*/ 6719 w 10000"/>
                <a:gd name="connsiteY7" fmla="*/ 5274 h 10000"/>
                <a:gd name="connsiteX8" fmla="*/ 7635 w 10000"/>
                <a:gd name="connsiteY8" fmla="*/ 5342 h 10000"/>
                <a:gd name="connsiteX9" fmla="*/ 10000 w 10000"/>
                <a:gd name="connsiteY9" fmla="*/ 5685 h 10000"/>
                <a:gd name="connsiteX10" fmla="*/ 8958 w 10000"/>
                <a:gd name="connsiteY10" fmla="*/ 6884 h 10000"/>
                <a:gd name="connsiteX11" fmla="*/ 9085 w 10000"/>
                <a:gd name="connsiteY11" fmla="*/ 8014 h 10000"/>
                <a:gd name="connsiteX12" fmla="*/ 8580 w 10000"/>
                <a:gd name="connsiteY12" fmla="*/ 9589 h 10000"/>
                <a:gd name="connsiteX13" fmla="*/ 7635 w 10000"/>
                <a:gd name="connsiteY13" fmla="*/ 10000 h 10000"/>
                <a:gd name="connsiteX14" fmla="*/ 7665 w 10000"/>
                <a:gd name="connsiteY14" fmla="*/ 8938 h 10000"/>
                <a:gd name="connsiteX15" fmla="*/ 6908 w 10000"/>
                <a:gd name="connsiteY15" fmla="*/ 8425 h 10000"/>
                <a:gd name="connsiteX16" fmla="*/ 5868 w 10000"/>
                <a:gd name="connsiteY16" fmla="*/ 8836 h 10000"/>
                <a:gd name="connsiteX17" fmla="*/ 4795 w 10000"/>
                <a:gd name="connsiteY17" fmla="*/ 8322 h 10000"/>
                <a:gd name="connsiteX18" fmla="*/ 5016 w 10000"/>
                <a:gd name="connsiteY18" fmla="*/ 6610 h 10000"/>
                <a:gd name="connsiteX19" fmla="*/ 3123 w 10000"/>
                <a:gd name="connsiteY19" fmla="*/ 8116 h 10000"/>
                <a:gd name="connsiteX20" fmla="*/ 2430 w 10000"/>
                <a:gd name="connsiteY20" fmla="*/ 8151 h 10000"/>
                <a:gd name="connsiteX21" fmla="*/ 3653 w 10000"/>
                <a:gd name="connsiteY21" fmla="*/ 8585 h 10000"/>
                <a:gd name="connsiteX0" fmla="*/ 0 w 10000"/>
                <a:gd name="connsiteY0" fmla="*/ 5582 h 10000"/>
                <a:gd name="connsiteX1" fmla="*/ 3218 w 10000"/>
                <a:gd name="connsiteY1" fmla="*/ 2397 h 10000"/>
                <a:gd name="connsiteX2" fmla="*/ 5110 w 10000"/>
                <a:gd name="connsiteY2" fmla="*/ 1267 h 10000"/>
                <a:gd name="connsiteX3" fmla="*/ 5836 w 10000"/>
                <a:gd name="connsiteY3" fmla="*/ 0 h 10000"/>
                <a:gd name="connsiteX4" fmla="*/ 6688 w 10000"/>
                <a:gd name="connsiteY4" fmla="*/ 3801 h 10000"/>
                <a:gd name="connsiteX5" fmla="*/ 5205 w 10000"/>
                <a:gd name="connsiteY5" fmla="*/ 6062 h 10000"/>
                <a:gd name="connsiteX6" fmla="*/ 6719 w 10000"/>
                <a:gd name="connsiteY6" fmla="*/ 5274 h 10000"/>
                <a:gd name="connsiteX7" fmla="*/ 7635 w 10000"/>
                <a:gd name="connsiteY7" fmla="*/ 5342 h 10000"/>
                <a:gd name="connsiteX8" fmla="*/ 10000 w 10000"/>
                <a:gd name="connsiteY8" fmla="*/ 5685 h 10000"/>
                <a:gd name="connsiteX9" fmla="*/ 8958 w 10000"/>
                <a:gd name="connsiteY9" fmla="*/ 6884 h 10000"/>
                <a:gd name="connsiteX10" fmla="*/ 9085 w 10000"/>
                <a:gd name="connsiteY10" fmla="*/ 8014 h 10000"/>
                <a:gd name="connsiteX11" fmla="*/ 8580 w 10000"/>
                <a:gd name="connsiteY11" fmla="*/ 9589 h 10000"/>
                <a:gd name="connsiteX12" fmla="*/ 7635 w 10000"/>
                <a:gd name="connsiteY12" fmla="*/ 10000 h 10000"/>
                <a:gd name="connsiteX13" fmla="*/ 7665 w 10000"/>
                <a:gd name="connsiteY13" fmla="*/ 8938 h 10000"/>
                <a:gd name="connsiteX14" fmla="*/ 6908 w 10000"/>
                <a:gd name="connsiteY14" fmla="*/ 8425 h 10000"/>
                <a:gd name="connsiteX15" fmla="*/ 5868 w 10000"/>
                <a:gd name="connsiteY15" fmla="*/ 8836 h 10000"/>
                <a:gd name="connsiteX16" fmla="*/ 4795 w 10000"/>
                <a:gd name="connsiteY16" fmla="*/ 8322 h 10000"/>
                <a:gd name="connsiteX17" fmla="*/ 5016 w 10000"/>
                <a:gd name="connsiteY17" fmla="*/ 6610 h 10000"/>
                <a:gd name="connsiteX18" fmla="*/ 3123 w 10000"/>
                <a:gd name="connsiteY18" fmla="*/ 8116 h 10000"/>
                <a:gd name="connsiteX19" fmla="*/ 2430 w 10000"/>
                <a:gd name="connsiteY19" fmla="*/ 8151 h 10000"/>
                <a:gd name="connsiteX20" fmla="*/ 3653 w 10000"/>
                <a:gd name="connsiteY20" fmla="*/ 8585 h 10000"/>
                <a:gd name="connsiteX0" fmla="*/ 0 w 10000"/>
                <a:gd name="connsiteY0" fmla="*/ 4315 h 8733"/>
                <a:gd name="connsiteX1" fmla="*/ 3218 w 10000"/>
                <a:gd name="connsiteY1" fmla="*/ 1130 h 8733"/>
                <a:gd name="connsiteX2" fmla="*/ 5110 w 10000"/>
                <a:gd name="connsiteY2" fmla="*/ 0 h 8733"/>
                <a:gd name="connsiteX3" fmla="*/ 6688 w 10000"/>
                <a:gd name="connsiteY3" fmla="*/ 2534 h 8733"/>
                <a:gd name="connsiteX4" fmla="*/ 5205 w 10000"/>
                <a:gd name="connsiteY4" fmla="*/ 4795 h 8733"/>
                <a:gd name="connsiteX5" fmla="*/ 6719 w 10000"/>
                <a:gd name="connsiteY5" fmla="*/ 4007 h 8733"/>
                <a:gd name="connsiteX6" fmla="*/ 7635 w 10000"/>
                <a:gd name="connsiteY6" fmla="*/ 4075 h 8733"/>
                <a:gd name="connsiteX7" fmla="*/ 10000 w 10000"/>
                <a:gd name="connsiteY7" fmla="*/ 4418 h 8733"/>
                <a:gd name="connsiteX8" fmla="*/ 8958 w 10000"/>
                <a:gd name="connsiteY8" fmla="*/ 5617 h 8733"/>
                <a:gd name="connsiteX9" fmla="*/ 9085 w 10000"/>
                <a:gd name="connsiteY9" fmla="*/ 6747 h 8733"/>
                <a:gd name="connsiteX10" fmla="*/ 8580 w 10000"/>
                <a:gd name="connsiteY10" fmla="*/ 8322 h 8733"/>
                <a:gd name="connsiteX11" fmla="*/ 7635 w 10000"/>
                <a:gd name="connsiteY11" fmla="*/ 8733 h 8733"/>
                <a:gd name="connsiteX12" fmla="*/ 7665 w 10000"/>
                <a:gd name="connsiteY12" fmla="*/ 7671 h 8733"/>
                <a:gd name="connsiteX13" fmla="*/ 6908 w 10000"/>
                <a:gd name="connsiteY13" fmla="*/ 7158 h 8733"/>
                <a:gd name="connsiteX14" fmla="*/ 5868 w 10000"/>
                <a:gd name="connsiteY14" fmla="*/ 7569 h 8733"/>
                <a:gd name="connsiteX15" fmla="*/ 4795 w 10000"/>
                <a:gd name="connsiteY15" fmla="*/ 7055 h 8733"/>
                <a:gd name="connsiteX16" fmla="*/ 5016 w 10000"/>
                <a:gd name="connsiteY16" fmla="*/ 5343 h 8733"/>
                <a:gd name="connsiteX17" fmla="*/ 3123 w 10000"/>
                <a:gd name="connsiteY17" fmla="*/ 6849 h 8733"/>
                <a:gd name="connsiteX18" fmla="*/ 2430 w 10000"/>
                <a:gd name="connsiteY18" fmla="*/ 6884 h 8733"/>
                <a:gd name="connsiteX19" fmla="*/ 3653 w 10000"/>
                <a:gd name="connsiteY19" fmla="*/ 7318 h 8733"/>
                <a:gd name="connsiteX0" fmla="*/ 0 w 10000"/>
                <a:gd name="connsiteY0" fmla="*/ 3647 h 8706"/>
                <a:gd name="connsiteX1" fmla="*/ 3218 w 10000"/>
                <a:gd name="connsiteY1" fmla="*/ 0 h 8706"/>
                <a:gd name="connsiteX2" fmla="*/ 6688 w 10000"/>
                <a:gd name="connsiteY2" fmla="*/ 1608 h 8706"/>
                <a:gd name="connsiteX3" fmla="*/ 5205 w 10000"/>
                <a:gd name="connsiteY3" fmla="*/ 4197 h 8706"/>
                <a:gd name="connsiteX4" fmla="*/ 6719 w 10000"/>
                <a:gd name="connsiteY4" fmla="*/ 3294 h 8706"/>
                <a:gd name="connsiteX5" fmla="*/ 7635 w 10000"/>
                <a:gd name="connsiteY5" fmla="*/ 3372 h 8706"/>
                <a:gd name="connsiteX6" fmla="*/ 10000 w 10000"/>
                <a:gd name="connsiteY6" fmla="*/ 3765 h 8706"/>
                <a:gd name="connsiteX7" fmla="*/ 8958 w 10000"/>
                <a:gd name="connsiteY7" fmla="*/ 5138 h 8706"/>
                <a:gd name="connsiteX8" fmla="*/ 9085 w 10000"/>
                <a:gd name="connsiteY8" fmla="*/ 6432 h 8706"/>
                <a:gd name="connsiteX9" fmla="*/ 8580 w 10000"/>
                <a:gd name="connsiteY9" fmla="*/ 8235 h 8706"/>
                <a:gd name="connsiteX10" fmla="*/ 7635 w 10000"/>
                <a:gd name="connsiteY10" fmla="*/ 8706 h 8706"/>
                <a:gd name="connsiteX11" fmla="*/ 7665 w 10000"/>
                <a:gd name="connsiteY11" fmla="*/ 7490 h 8706"/>
                <a:gd name="connsiteX12" fmla="*/ 6908 w 10000"/>
                <a:gd name="connsiteY12" fmla="*/ 6902 h 8706"/>
                <a:gd name="connsiteX13" fmla="*/ 5868 w 10000"/>
                <a:gd name="connsiteY13" fmla="*/ 7373 h 8706"/>
                <a:gd name="connsiteX14" fmla="*/ 4795 w 10000"/>
                <a:gd name="connsiteY14" fmla="*/ 6785 h 8706"/>
                <a:gd name="connsiteX15" fmla="*/ 5016 w 10000"/>
                <a:gd name="connsiteY15" fmla="*/ 4824 h 8706"/>
                <a:gd name="connsiteX16" fmla="*/ 3123 w 10000"/>
                <a:gd name="connsiteY16" fmla="*/ 6549 h 8706"/>
                <a:gd name="connsiteX17" fmla="*/ 2430 w 10000"/>
                <a:gd name="connsiteY17" fmla="*/ 6589 h 8706"/>
                <a:gd name="connsiteX18" fmla="*/ 3653 w 10000"/>
                <a:gd name="connsiteY18" fmla="*/ 7086 h 8706"/>
                <a:gd name="connsiteX0" fmla="*/ 0 w 10000"/>
                <a:gd name="connsiteY0" fmla="*/ 2347 h 8158"/>
                <a:gd name="connsiteX1" fmla="*/ 6688 w 10000"/>
                <a:gd name="connsiteY1" fmla="*/ 5 h 8158"/>
                <a:gd name="connsiteX2" fmla="*/ 5205 w 10000"/>
                <a:gd name="connsiteY2" fmla="*/ 2979 h 8158"/>
                <a:gd name="connsiteX3" fmla="*/ 6719 w 10000"/>
                <a:gd name="connsiteY3" fmla="*/ 1942 h 8158"/>
                <a:gd name="connsiteX4" fmla="*/ 7635 w 10000"/>
                <a:gd name="connsiteY4" fmla="*/ 2031 h 8158"/>
                <a:gd name="connsiteX5" fmla="*/ 10000 w 10000"/>
                <a:gd name="connsiteY5" fmla="*/ 2483 h 8158"/>
                <a:gd name="connsiteX6" fmla="*/ 8958 w 10000"/>
                <a:gd name="connsiteY6" fmla="*/ 4060 h 8158"/>
                <a:gd name="connsiteX7" fmla="*/ 9085 w 10000"/>
                <a:gd name="connsiteY7" fmla="*/ 5546 h 8158"/>
                <a:gd name="connsiteX8" fmla="*/ 8580 w 10000"/>
                <a:gd name="connsiteY8" fmla="*/ 7617 h 8158"/>
                <a:gd name="connsiteX9" fmla="*/ 7635 w 10000"/>
                <a:gd name="connsiteY9" fmla="*/ 8158 h 8158"/>
                <a:gd name="connsiteX10" fmla="*/ 7665 w 10000"/>
                <a:gd name="connsiteY10" fmla="*/ 6761 h 8158"/>
                <a:gd name="connsiteX11" fmla="*/ 6908 w 10000"/>
                <a:gd name="connsiteY11" fmla="*/ 6086 h 8158"/>
                <a:gd name="connsiteX12" fmla="*/ 5868 w 10000"/>
                <a:gd name="connsiteY12" fmla="*/ 6627 h 8158"/>
                <a:gd name="connsiteX13" fmla="*/ 4795 w 10000"/>
                <a:gd name="connsiteY13" fmla="*/ 5951 h 8158"/>
                <a:gd name="connsiteX14" fmla="*/ 5016 w 10000"/>
                <a:gd name="connsiteY14" fmla="*/ 3699 h 8158"/>
                <a:gd name="connsiteX15" fmla="*/ 3123 w 10000"/>
                <a:gd name="connsiteY15" fmla="*/ 5680 h 8158"/>
                <a:gd name="connsiteX16" fmla="*/ 2430 w 10000"/>
                <a:gd name="connsiteY16" fmla="*/ 5726 h 8158"/>
                <a:gd name="connsiteX17" fmla="*/ 3653 w 10000"/>
                <a:gd name="connsiteY17" fmla="*/ 6297 h 8158"/>
                <a:gd name="connsiteX0" fmla="*/ 4314 w 7626"/>
                <a:gd name="connsiteY0" fmla="*/ 0 h 9994"/>
                <a:gd name="connsiteX1" fmla="*/ 2831 w 7626"/>
                <a:gd name="connsiteY1" fmla="*/ 3646 h 9994"/>
                <a:gd name="connsiteX2" fmla="*/ 4345 w 7626"/>
                <a:gd name="connsiteY2" fmla="*/ 2374 h 9994"/>
                <a:gd name="connsiteX3" fmla="*/ 5261 w 7626"/>
                <a:gd name="connsiteY3" fmla="*/ 2484 h 9994"/>
                <a:gd name="connsiteX4" fmla="*/ 7626 w 7626"/>
                <a:gd name="connsiteY4" fmla="*/ 3038 h 9994"/>
                <a:gd name="connsiteX5" fmla="*/ 6584 w 7626"/>
                <a:gd name="connsiteY5" fmla="*/ 4971 h 9994"/>
                <a:gd name="connsiteX6" fmla="*/ 6711 w 7626"/>
                <a:gd name="connsiteY6" fmla="*/ 6792 h 9994"/>
                <a:gd name="connsiteX7" fmla="*/ 6206 w 7626"/>
                <a:gd name="connsiteY7" fmla="*/ 9331 h 9994"/>
                <a:gd name="connsiteX8" fmla="*/ 5261 w 7626"/>
                <a:gd name="connsiteY8" fmla="*/ 9994 h 9994"/>
                <a:gd name="connsiteX9" fmla="*/ 5291 w 7626"/>
                <a:gd name="connsiteY9" fmla="*/ 8282 h 9994"/>
                <a:gd name="connsiteX10" fmla="*/ 4534 w 7626"/>
                <a:gd name="connsiteY10" fmla="*/ 7454 h 9994"/>
                <a:gd name="connsiteX11" fmla="*/ 3494 w 7626"/>
                <a:gd name="connsiteY11" fmla="*/ 8117 h 9994"/>
                <a:gd name="connsiteX12" fmla="*/ 2421 w 7626"/>
                <a:gd name="connsiteY12" fmla="*/ 7289 h 9994"/>
                <a:gd name="connsiteX13" fmla="*/ 2642 w 7626"/>
                <a:gd name="connsiteY13" fmla="*/ 4528 h 9994"/>
                <a:gd name="connsiteX14" fmla="*/ 749 w 7626"/>
                <a:gd name="connsiteY14" fmla="*/ 6956 h 9994"/>
                <a:gd name="connsiteX15" fmla="*/ 56 w 7626"/>
                <a:gd name="connsiteY15" fmla="*/ 7013 h 9994"/>
                <a:gd name="connsiteX16" fmla="*/ 1279 w 7626"/>
                <a:gd name="connsiteY16" fmla="*/ 7713 h 9994"/>
                <a:gd name="connsiteX0" fmla="*/ 3712 w 10000"/>
                <a:gd name="connsiteY0" fmla="*/ 1273 h 7625"/>
                <a:gd name="connsiteX1" fmla="*/ 5698 w 10000"/>
                <a:gd name="connsiteY1" fmla="*/ 0 h 7625"/>
                <a:gd name="connsiteX2" fmla="*/ 6899 w 10000"/>
                <a:gd name="connsiteY2" fmla="*/ 110 h 7625"/>
                <a:gd name="connsiteX3" fmla="*/ 10000 w 10000"/>
                <a:gd name="connsiteY3" fmla="*/ 665 h 7625"/>
                <a:gd name="connsiteX4" fmla="*/ 8634 w 10000"/>
                <a:gd name="connsiteY4" fmla="*/ 2599 h 7625"/>
                <a:gd name="connsiteX5" fmla="*/ 8800 w 10000"/>
                <a:gd name="connsiteY5" fmla="*/ 4421 h 7625"/>
                <a:gd name="connsiteX6" fmla="*/ 8138 w 10000"/>
                <a:gd name="connsiteY6" fmla="*/ 6962 h 7625"/>
                <a:gd name="connsiteX7" fmla="*/ 6899 w 10000"/>
                <a:gd name="connsiteY7" fmla="*/ 7625 h 7625"/>
                <a:gd name="connsiteX8" fmla="*/ 6938 w 10000"/>
                <a:gd name="connsiteY8" fmla="*/ 5912 h 7625"/>
                <a:gd name="connsiteX9" fmla="*/ 5945 w 10000"/>
                <a:gd name="connsiteY9" fmla="*/ 5083 h 7625"/>
                <a:gd name="connsiteX10" fmla="*/ 4582 w 10000"/>
                <a:gd name="connsiteY10" fmla="*/ 5747 h 7625"/>
                <a:gd name="connsiteX11" fmla="*/ 3175 w 10000"/>
                <a:gd name="connsiteY11" fmla="*/ 4918 h 7625"/>
                <a:gd name="connsiteX12" fmla="*/ 3464 w 10000"/>
                <a:gd name="connsiteY12" fmla="*/ 2156 h 7625"/>
                <a:gd name="connsiteX13" fmla="*/ 982 w 10000"/>
                <a:gd name="connsiteY13" fmla="*/ 4585 h 7625"/>
                <a:gd name="connsiteX14" fmla="*/ 73 w 10000"/>
                <a:gd name="connsiteY14" fmla="*/ 4642 h 7625"/>
                <a:gd name="connsiteX15" fmla="*/ 1677 w 10000"/>
                <a:gd name="connsiteY15" fmla="*/ 5343 h 7625"/>
                <a:gd name="connsiteX0" fmla="*/ 3712 w 10000"/>
                <a:gd name="connsiteY0" fmla="*/ 1670 h 10000"/>
                <a:gd name="connsiteX1" fmla="*/ 5698 w 10000"/>
                <a:gd name="connsiteY1" fmla="*/ 0 h 10000"/>
                <a:gd name="connsiteX2" fmla="*/ 6899 w 10000"/>
                <a:gd name="connsiteY2" fmla="*/ 144 h 10000"/>
                <a:gd name="connsiteX3" fmla="*/ 10000 w 10000"/>
                <a:gd name="connsiteY3" fmla="*/ 872 h 10000"/>
                <a:gd name="connsiteX4" fmla="*/ 8634 w 10000"/>
                <a:gd name="connsiteY4" fmla="*/ 3409 h 10000"/>
                <a:gd name="connsiteX5" fmla="*/ 8800 w 10000"/>
                <a:gd name="connsiteY5" fmla="*/ 5798 h 10000"/>
                <a:gd name="connsiteX6" fmla="*/ 8138 w 10000"/>
                <a:gd name="connsiteY6" fmla="*/ 9130 h 10000"/>
                <a:gd name="connsiteX7" fmla="*/ 6899 w 10000"/>
                <a:gd name="connsiteY7" fmla="*/ 10000 h 10000"/>
                <a:gd name="connsiteX8" fmla="*/ 6938 w 10000"/>
                <a:gd name="connsiteY8" fmla="*/ 7753 h 10000"/>
                <a:gd name="connsiteX9" fmla="*/ 5945 w 10000"/>
                <a:gd name="connsiteY9" fmla="*/ 6666 h 10000"/>
                <a:gd name="connsiteX10" fmla="*/ 4582 w 10000"/>
                <a:gd name="connsiteY10" fmla="*/ 7537 h 10000"/>
                <a:gd name="connsiteX11" fmla="*/ 3175 w 10000"/>
                <a:gd name="connsiteY11" fmla="*/ 6450 h 10000"/>
                <a:gd name="connsiteX12" fmla="*/ 3464 w 10000"/>
                <a:gd name="connsiteY12" fmla="*/ 2828 h 10000"/>
                <a:gd name="connsiteX13" fmla="*/ 73 w 10000"/>
                <a:gd name="connsiteY13" fmla="*/ 6088 h 10000"/>
                <a:gd name="connsiteX14" fmla="*/ 1677 w 10000"/>
                <a:gd name="connsiteY14" fmla="*/ 7007 h 10000"/>
                <a:gd name="connsiteX0" fmla="*/ 2035 w 8323"/>
                <a:gd name="connsiteY0" fmla="*/ 1670 h 10000"/>
                <a:gd name="connsiteX1" fmla="*/ 4021 w 8323"/>
                <a:gd name="connsiteY1" fmla="*/ 0 h 10000"/>
                <a:gd name="connsiteX2" fmla="*/ 5222 w 8323"/>
                <a:gd name="connsiteY2" fmla="*/ 144 h 10000"/>
                <a:gd name="connsiteX3" fmla="*/ 8323 w 8323"/>
                <a:gd name="connsiteY3" fmla="*/ 872 h 10000"/>
                <a:gd name="connsiteX4" fmla="*/ 6957 w 8323"/>
                <a:gd name="connsiteY4" fmla="*/ 3409 h 10000"/>
                <a:gd name="connsiteX5" fmla="*/ 7123 w 8323"/>
                <a:gd name="connsiteY5" fmla="*/ 5798 h 10000"/>
                <a:gd name="connsiteX6" fmla="*/ 6461 w 8323"/>
                <a:gd name="connsiteY6" fmla="*/ 9130 h 10000"/>
                <a:gd name="connsiteX7" fmla="*/ 5222 w 8323"/>
                <a:gd name="connsiteY7" fmla="*/ 10000 h 10000"/>
                <a:gd name="connsiteX8" fmla="*/ 5261 w 8323"/>
                <a:gd name="connsiteY8" fmla="*/ 7753 h 10000"/>
                <a:gd name="connsiteX9" fmla="*/ 4268 w 8323"/>
                <a:gd name="connsiteY9" fmla="*/ 6666 h 10000"/>
                <a:gd name="connsiteX10" fmla="*/ 2905 w 8323"/>
                <a:gd name="connsiteY10" fmla="*/ 7537 h 10000"/>
                <a:gd name="connsiteX11" fmla="*/ 1498 w 8323"/>
                <a:gd name="connsiteY11" fmla="*/ 6450 h 10000"/>
                <a:gd name="connsiteX12" fmla="*/ 1787 w 8323"/>
                <a:gd name="connsiteY12" fmla="*/ 2828 h 10000"/>
                <a:gd name="connsiteX13" fmla="*/ 0 w 8323"/>
                <a:gd name="connsiteY13" fmla="*/ 7007 h 10000"/>
                <a:gd name="connsiteX0" fmla="*/ 645 w 8200"/>
                <a:gd name="connsiteY0" fmla="*/ 1670 h 10000"/>
                <a:gd name="connsiteX1" fmla="*/ 3031 w 8200"/>
                <a:gd name="connsiteY1" fmla="*/ 0 h 10000"/>
                <a:gd name="connsiteX2" fmla="*/ 4474 w 8200"/>
                <a:gd name="connsiteY2" fmla="*/ 144 h 10000"/>
                <a:gd name="connsiteX3" fmla="*/ 8200 w 8200"/>
                <a:gd name="connsiteY3" fmla="*/ 872 h 10000"/>
                <a:gd name="connsiteX4" fmla="*/ 6559 w 8200"/>
                <a:gd name="connsiteY4" fmla="*/ 3409 h 10000"/>
                <a:gd name="connsiteX5" fmla="*/ 6758 w 8200"/>
                <a:gd name="connsiteY5" fmla="*/ 5798 h 10000"/>
                <a:gd name="connsiteX6" fmla="*/ 5963 w 8200"/>
                <a:gd name="connsiteY6" fmla="*/ 9130 h 10000"/>
                <a:gd name="connsiteX7" fmla="*/ 4474 w 8200"/>
                <a:gd name="connsiteY7" fmla="*/ 10000 h 10000"/>
                <a:gd name="connsiteX8" fmla="*/ 4521 w 8200"/>
                <a:gd name="connsiteY8" fmla="*/ 7753 h 10000"/>
                <a:gd name="connsiteX9" fmla="*/ 3328 w 8200"/>
                <a:gd name="connsiteY9" fmla="*/ 6666 h 10000"/>
                <a:gd name="connsiteX10" fmla="*/ 1690 w 8200"/>
                <a:gd name="connsiteY10" fmla="*/ 7537 h 10000"/>
                <a:gd name="connsiteX11" fmla="*/ 0 w 8200"/>
                <a:gd name="connsiteY11" fmla="*/ 6450 h 10000"/>
                <a:gd name="connsiteX12" fmla="*/ 347 w 8200"/>
                <a:gd name="connsiteY12" fmla="*/ 282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00" h="10000">
                  <a:moveTo>
                    <a:pt x="645" y="1670"/>
                  </a:moveTo>
                  <a:lnTo>
                    <a:pt x="3031" y="0"/>
                  </a:lnTo>
                  <a:lnTo>
                    <a:pt x="4474" y="144"/>
                  </a:lnTo>
                  <a:lnTo>
                    <a:pt x="8200" y="872"/>
                  </a:lnTo>
                  <a:lnTo>
                    <a:pt x="6559" y="3409"/>
                  </a:lnTo>
                  <a:cubicBezTo>
                    <a:pt x="6627" y="4206"/>
                    <a:pt x="6692" y="5001"/>
                    <a:pt x="6758" y="5798"/>
                  </a:cubicBezTo>
                  <a:lnTo>
                    <a:pt x="5963" y="9130"/>
                  </a:lnTo>
                  <a:lnTo>
                    <a:pt x="4474" y="10000"/>
                  </a:lnTo>
                  <a:cubicBezTo>
                    <a:pt x="4490" y="9252"/>
                    <a:pt x="4505" y="8501"/>
                    <a:pt x="4521" y="7753"/>
                  </a:cubicBezTo>
                  <a:lnTo>
                    <a:pt x="3328" y="6666"/>
                  </a:lnTo>
                  <a:lnTo>
                    <a:pt x="1690" y="7537"/>
                  </a:lnTo>
                  <a:lnTo>
                    <a:pt x="0" y="6450"/>
                  </a:lnTo>
                  <a:cubicBezTo>
                    <a:pt x="116" y="5242"/>
                    <a:pt x="229" y="4035"/>
                    <a:pt x="347" y="2828"/>
                  </a:cubicBezTo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Freeform 272">
              <a:extLst>
                <a:ext uri="{FF2B5EF4-FFF2-40B4-BE49-F238E27FC236}">
                  <a16:creationId xmlns:a16="http://schemas.microsoft.com/office/drawing/2014/main" id="{95A28CA7-3A61-42E3-9912-C2D729B0D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5103" y="2006717"/>
              <a:ext cx="287165" cy="252514"/>
            </a:xfrm>
            <a:custGeom>
              <a:avLst/>
              <a:gdLst>
                <a:gd name="T0" fmla="*/ 2147483647 w 366"/>
                <a:gd name="T1" fmla="*/ 2147483647 h 292"/>
                <a:gd name="T2" fmla="*/ 2147483647 w 366"/>
                <a:gd name="T3" fmla="*/ 2147483647 h 292"/>
                <a:gd name="T4" fmla="*/ 2147483647 w 366"/>
                <a:gd name="T5" fmla="*/ 2147483647 h 292"/>
                <a:gd name="T6" fmla="*/ 2147483647 w 366"/>
                <a:gd name="T7" fmla="*/ 2147483647 h 292"/>
                <a:gd name="T8" fmla="*/ 2147483647 w 366"/>
                <a:gd name="T9" fmla="*/ 2147483647 h 292"/>
                <a:gd name="T10" fmla="*/ 2147483647 w 366"/>
                <a:gd name="T11" fmla="*/ 2147483647 h 292"/>
                <a:gd name="T12" fmla="*/ 2147483647 w 366"/>
                <a:gd name="T13" fmla="*/ 2147483647 h 292"/>
                <a:gd name="T14" fmla="*/ 2147483647 w 366"/>
                <a:gd name="T15" fmla="*/ 2147483647 h 292"/>
                <a:gd name="T16" fmla="*/ 2147483647 w 366"/>
                <a:gd name="T17" fmla="*/ 2147483647 h 292"/>
                <a:gd name="T18" fmla="*/ 2147483647 w 366"/>
                <a:gd name="T19" fmla="*/ 2147483647 h 292"/>
                <a:gd name="T20" fmla="*/ 2147483647 w 366"/>
                <a:gd name="T21" fmla="*/ 2147483647 h 292"/>
                <a:gd name="T22" fmla="*/ 2147483647 w 366"/>
                <a:gd name="T23" fmla="*/ 2147483647 h 292"/>
                <a:gd name="T24" fmla="*/ 2147483647 w 366"/>
                <a:gd name="T25" fmla="*/ 2147483647 h 292"/>
                <a:gd name="T26" fmla="*/ 2147483647 w 366"/>
                <a:gd name="T27" fmla="*/ 2147483647 h 292"/>
                <a:gd name="T28" fmla="*/ 2147483647 w 366"/>
                <a:gd name="T29" fmla="*/ 2147483647 h 292"/>
                <a:gd name="T30" fmla="*/ 2147483647 w 366"/>
                <a:gd name="T31" fmla="*/ 2147483647 h 292"/>
                <a:gd name="T32" fmla="*/ 2147483647 w 366"/>
                <a:gd name="T33" fmla="*/ 2147483647 h 292"/>
                <a:gd name="T34" fmla="*/ 2147483647 w 366"/>
                <a:gd name="T35" fmla="*/ 2147483647 h 292"/>
                <a:gd name="T36" fmla="*/ 2147483647 w 366"/>
                <a:gd name="T37" fmla="*/ 2147483647 h 292"/>
                <a:gd name="T38" fmla="*/ 2147483647 w 366"/>
                <a:gd name="T39" fmla="*/ 2147483647 h 292"/>
                <a:gd name="T40" fmla="*/ 2147483647 w 366"/>
                <a:gd name="T41" fmla="*/ 2147483647 h 292"/>
                <a:gd name="T42" fmla="*/ 2147483647 w 366"/>
                <a:gd name="T43" fmla="*/ 2147483647 h 292"/>
                <a:gd name="T44" fmla="*/ 2147483647 w 366"/>
                <a:gd name="T45" fmla="*/ 2147483647 h 292"/>
                <a:gd name="T46" fmla="*/ 2147483647 w 366"/>
                <a:gd name="T47" fmla="*/ 2147483647 h 292"/>
                <a:gd name="T48" fmla="*/ 2147483647 w 366"/>
                <a:gd name="T49" fmla="*/ 2147483647 h 292"/>
                <a:gd name="T50" fmla="*/ 2147483647 w 366"/>
                <a:gd name="T51" fmla="*/ 2147483647 h 292"/>
                <a:gd name="T52" fmla="*/ 2147483647 w 366"/>
                <a:gd name="T53" fmla="*/ 2147483647 h 292"/>
                <a:gd name="T54" fmla="*/ 0 w 366"/>
                <a:gd name="T55" fmla="*/ 2147483647 h 292"/>
                <a:gd name="T56" fmla="*/ 2147483647 w 366"/>
                <a:gd name="T57" fmla="*/ 2147483647 h 292"/>
                <a:gd name="T58" fmla="*/ 2147483647 w 366"/>
                <a:gd name="T59" fmla="*/ 2147483647 h 292"/>
                <a:gd name="T60" fmla="*/ 2147483647 w 366"/>
                <a:gd name="T61" fmla="*/ 2147483647 h 292"/>
                <a:gd name="T62" fmla="*/ 2147483647 w 366"/>
                <a:gd name="T63" fmla="*/ 2147483647 h 292"/>
                <a:gd name="T64" fmla="*/ 2147483647 w 366"/>
                <a:gd name="T65" fmla="*/ 2147483647 h 292"/>
                <a:gd name="T66" fmla="*/ 2147483647 w 366"/>
                <a:gd name="T67" fmla="*/ 2147483647 h 292"/>
                <a:gd name="T68" fmla="*/ 2147483647 w 366"/>
                <a:gd name="T69" fmla="*/ 2147483647 h 292"/>
                <a:gd name="T70" fmla="*/ 2147483647 w 366"/>
                <a:gd name="T71" fmla="*/ 2147483647 h 292"/>
                <a:gd name="T72" fmla="*/ 2147483647 w 366"/>
                <a:gd name="T73" fmla="*/ 0 h 292"/>
                <a:gd name="T74" fmla="*/ 2147483647 w 366"/>
                <a:gd name="T75" fmla="*/ 2147483647 h 2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6"/>
                <a:gd name="T115" fmla="*/ 0 h 292"/>
                <a:gd name="T116" fmla="*/ 366 w 366"/>
                <a:gd name="T117" fmla="*/ 292 h 292"/>
                <a:gd name="connsiteX0" fmla="*/ 6557 w 10000"/>
                <a:gd name="connsiteY0" fmla="*/ 342 h 10000"/>
                <a:gd name="connsiteX1" fmla="*/ 6995 w 10000"/>
                <a:gd name="connsiteY1" fmla="*/ 2295 h 10000"/>
                <a:gd name="connsiteX2" fmla="*/ 8060 w 10000"/>
                <a:gd name="connsiteY2" fmla="*/ 3014 h 10000"/>
                <a:gd name="connsiteX3" fmla="*/ 7705 w 10000"/>
                <a:gd name="connsiteY3" fmla="*/ 3493 h 10000"/>
                <a:gd name="connsiteX4" fmla="*/ 7131 w 10000"/>
                <a:gd name="connsiteY4" fmla="*/ 3801 h 10000"/>
                <a:gd name="connsiteX5" fmla="*/ 6339 w 10000"/>
                <a:gd name="connsiteY5" fmla="*/ 3527 h 10000"/>
                <a:gd name="connsiteX6" fmla="*/ 5273 w 10000"/>
                <a:gd name="connsiteY6" fmla="*/ 4110 h 10000"/>
                <a:gd name="connsiteX7" fmla="*/ 5191 w 10000"/>
                <a:gd name="connsiteY7" fmla="*/ 5137 h 10000"/>
                <a:gd name="connsiteX8" fmla="*/ 5638 w 10000"/>
                <a:gd name="connsiteY8" fmla="*/ 6636 h 10000"/>
                <a:gd name="connsiteX9" fmla="*/ 5847 w 10000"/>
                <a:gd name="connsiteY9" fmla="*/ 6062 h 10000"/>
                <a:gd name="connsiteX10" fmla="*/ 7158 w 10000"/>
                <a:gd name="connsiteY10" fmla="*/ 5274 h 10000"/>
                <a:gd name="connsiteX11" fmla="*/ 7951 w 10000"/>
                <a:gd name="connsiteY11" fmla="*/ 5342 h 10000"/>
                <a:gd name="connsiteX12" fmla="*/ 10000 w 10000"/>
                <a:gd name="connsiteY12" fmla="*/ 5685 h 10000"/>
                <a:gd name="connsiteX13" fmla="*/ 9098 w 10000"/>
                <a:gd name="connsiteY13" fmla="*/ 6884 h 10000"/>
                <a:gd name="connsiteX14" fmla="*/ 9208 w 10000"/>
                <a:gd name="connsiteY14" fmla="*/ 8014 h 10000"/>
                <a:gd name="connsiteX15" fmla="*/ 8770 w 10000"/>
                <a:gd name="connsiteY15" fmla="*/ 9589 h 10000"/>
                <a:gd name="connsiteX16" fmla="*/ 7951 w 10000"/>
                <a:gd name="connsiteY16" fmla="*/ 10000 h 10000"/>
                <a:gd name="connsiteX17" fmla="*/ 7978 w 10000"/>
                <a:gd name="connsiteY17" fmla="*/ 8938 h 10000"/>
                <a:gd name="connsiteX18" fmla="*/ 7322 w 10000"/>
                <a:gd name="connsiteY18" fmla="*/ 8425 h 10000"/>
                <a:gd name="connsiteX19" fmla="*/ 6421 w 10000"/>
                <a:gd name="connsiteY19" fmla="*/ 8836 h 10000"/>
                <a:gd name="connsiteX20" fmla="*/ 5492 w 10000"/>
                <a:gd name="connsiteY20" fmla="*/ 8322 h 10000"/>
                <a:gd name="connsiteX21" fmla="*/ 5683 w 10000"/>
                <a:gd name="connsiteY21" fmla="*/ 6610 h 10000"/>
                <a:gd name="connsiteX22" fmla="*/ 4836 w 10000"/>
                <a:gd name="connsiteY22" fmla="*/ 6473 h 10000"/>
                <a:gd name="connsiteX23" fmla="*/ 4044 w 10000"/>
                <a:gd name="connsiteY23" fmla="*/ 8116 h 10000"/>
                <a:gd name="connsiteX24" fmla="*/ 3443 w 10000"/>
                <a:gd name="connsiteY24" fmla="*/ 8151 h 10000"/>
                <a:gd name="connsiteX25" fmla="*/ 2486 w 10000"/>
                <a:gd name="connsiteY25" fmla="*/ 6096 h 10000"/>
                <a:gd name="connsiteX26" fmla="*/ 1339 w 10000"/>
                <a:gd name="connsiteY26" fmla="*/ 5582 h 10000"/>
                <a:gd name="connsiteX27" fmla="*/ 437 w 10000"/>
                <a:gd name="connsiteY27" fmla="*/ 5068 h 10000"/>
                <a:gd name="connsiteX28" fmla="*/ 0 w 10000"/>
                <a:gd name="connsiteY28" fmla="*/ 4418 h 10000"/>
                <a:gd name="connsiteX29" fmla="*/ 328 w 10000"/>
                <a:gd name="connsiteY29" fmla="*/ 3904 h 10000"/>
                <a:gd name="connsiteX30" fmla="*/ 1557 w 10000"/>
                <a:gd name="connsiteY30" fmla="*/ 3219 h 10000"/>
                <a:gd name="connsiteX31" fmla="*/ 2787 w 10000"/>
                <a:gd name="connsiteY31" fmla="*/ 2877 h 10000"/>
                <a:gd name="connsiteX32" fmla="*/ 2978 w 10000"/>
                <a:gd name="connsiteY32" fmla="*/ 2295 h 10000"/>
                <a:gd name="connsiteX33" fmla="*/ 4126 w 10000"/>
                <a:gd name="connsiteY33" fmla="*/ 2397 h 10000"/>
                <a:gd name="connsiteX34" fmla="*/ 4918 w 10000"/>
                <a:gd name="connsiteY34" fmla="*/ 3116 h 10000"/>
                <a:gd name="connsiteX35" fmla="*/ 5355 w 10000"/>
                <a:gd name="connsiteY35" fmla="*/ 2705 h 10000"/>
                <a:gd name="connsiteX36" fmla="*/ 5765 w 10000"/>
                <a:gd name="connsiteY36" fmla="*/ 1267 h 10000"/>
                <a:gd name="connsiteX37" fmla="*/ 6393 w 10000"/>
                <a:gd name="connsiteY37" fmla="*/ 0 h 10000"/>
                <a:gd name="connsiteX38" fmla="*/ 6557 w 10000"/>
                <a:gd name="connsiteY38" fmla="*/ 342 h 10000"/>
                <a:gd name="connsiteX0" fmla="*/ 6557 w 10000"/>
                <a:gd name="connsiteY0" fmla="*/ 342 h 10000"/>
                <a:gd name="connsiteX1" fmla="*/ 6995 w 10000"/>
                <a:gd name="connsiteY1" fmla="*/ 2295 h 10000"/>
                <a:gd name="connsiteX2" fmla="*/ 8060 w 10000"/>
                <a:gd name="connsiteY2" fmla="*/ 3014 h 10000"/>
                <a:gd name="connsiteX3" fmla="*/ 7705 w 10000"/>
                <a:gd name="connsiteY3" fmla="*/ 3493 h 10000"/>
                <a:gd name="connsiteX4" fmla="*/ 7131 w 10000"/>
                <a:gd name="connsiteY4" fmla="*/ 3801 h 10000"/>
                <a:gd name="connsiteX5" fmla="*/ 6339 w 10000"/>
                <a:gd name="connsiteY5" fmla="*/ 3527 h 10000"/>
                <a:gd name="connsiteX6" fmla="*/ 5273 w 10000"/>
                <a:gd name="connsiteY6" fmla="*/ 4110 h 10000"/>
                <a:gd name="connsiteX7" fmla="*/ 5191 w 10000"/>
                <a:gd name="connsiteY7" fmla="*/ 5137 h 10000"/>
                <a:gd name="connsiteX8" fmla="*/ 5638 w 10000"/>
                <a:gd name="connsiteY8" fmla="*/ 6636 h 10000"/>
                <a:gd name="connsiteX9" fmla="*/ 5847 w 10000"/>
                <a:gd name="connsiteY9" fmla="*/ 6062 h 10000"/>
                <a:gd name="connsiteX10" fmla="*/ 8156 w 10000"/>
                <a:gd name="connsiteY10" fmla="*/ 5728 h 10000"/>
                <a:gd name="connsiteX11" fmla="*/ 7951 w 10000"/>
                <a:gd name="connsiteY11" fmla="*/ 5342 h 10000"/>
                <a:gd name="connsiteX12" fmla="*/ 10000 w 10000"/>
                <a:gd name="connsiteY12" fmla="*/ 5685 h 10000"/>
                <a:gd name="connsiteX13" fmla="*/ 9098 w 10000"/>
                <a:gd name="connsiteY13" fmla="*/ 6884 h 10000"/>
                <a:gd name="connsiteX14" fmla="*/ 9208 w 10000"/>
                <a:gd name="connsiteY14" fmla="*/ 8014 h 10000"/>
                <a:gd name="connsiteX15" fmla="*/ 8770 w 10000"/>
                <a:gd name="connsiteY15" fmla="*/ 9589 h 10000"/>
                <a:gd name="connsiteX16" fmla="*/ 7951 w 10000"/>
                <a:gd name="connsiteY16" fmla="*/ 10000 h 10000"/>
                <a:gd name="connsiteX17" fmla="*/ 7978 w 10000"/>
                <a:gd name="connsiteY17" fmla="*/ 8938 h 10000"/>
                <a:gd name="connsiteX18" fmla="*/ 7322 w 10000"/>
                <a:gd name="connsiteY18" fmla="*/ 8425 h 10000"/>
                <a:gd name="connsiteX19" fmla="*/ 6421 w 10000"/>
                <a:gd name="connsiteY19" fmla="*/ 8836 h 10000"/>
                <a:gd name="connsiteX20" fmla="*/ 5492 w 10000"/>
                <a:gd name="connsiteY20" fmla="*/ 8322 h 10000"/>
                <a:gd name="connsiteX21" fmla="*/ 5683 w 10000"/>
                <a:gd name="connsiteY21" fmla="*/ 6610 h 10000"/>
                <a:gd name="connsiteX22" fmla="*/ 4836 w 10000"/>
                <a:gd name="connsiteY22" fmla="*/ 6473 h 10000"/>
                <a:gd name="connsiteX23" fmla="*/ 4044 w 10000"/>
                <a:gd name="connsiteY23" fmla="*/ 8116 h 10000"/>
                <a:gd name="connsiteX24" fmla="*/ 3443 w 10000"/>
                <a:gd name="connsiteY24" fmla="*/ 8151 h 10000"/>
                <a:gd name="connsiteX25" fmla="*/ 2486 w 10000"/>
                <a:gd name="connsiteY25" fmla="*/ 6096 h 10000"/>
                <a:gd name="connsiteX26" fmla="*/ 1339 w 10000"/>
                <a:gd name="connsiteY26" fmla="*/ 5582 h 10000"/>
                <a:gd name="connsiteX27" fmla="*/ 437 w 10000"/>
                <a:gd name="connsiteY27" fmla="*/ 5068 h 10000"/>
                <a:gd name="connsiteX28" fmla="*/ 0 w 10000"/>
                <a:gd name="connsiteY28" fmla="*/ 4418 h 10000"/>
                <a:gd name="connsiteX29" fmla="*/ 328 w 10000"/>
                <a:gd name="connsiteY29" fmla="*/ 3904 h 10000"/>
                <a:gd name="connsiteX30" fmla="*/ 1557 w 10000"/>
                <a:gd name="connsiteY30" fmla="*/ 3219 h 10000"/>
                <a:gd name="connsiteX31" fmla="*/ 2787 w 10000"/>
                <a:gd name="connsiteY31" fmla="*/ 2877 h 10000"/>
                <a:gd name="connsiteX32" fmla="*/ 2978 w 10000"/>
                <a:gd name="connsiteY32" fmla="*/ 2295 h 10000"/>
                <a:gd name="connsiteX33" fmla="*/ 4126 w 10000"/>
                <a:gd name="connsiteY33" fmla="*/ 2397 h 10000"/>
                <a:gd name="connsiteX34" fmla="*/ 4918 w 10000"/>
                <a:gd name="connsiteY34" fmla="*/ 3116 h 10000"/>
                <a:gd name="connsiteX35" fmla="*/ 5355 w 10000"/>
                <a:gd name="connsiteY35" fmla="*/ 2705 h 10000"/>
                <a:gd name="connsiteX36" fmla="*/ 5765 w 10000"/>
                <a:gd name="connsiteY36" fmla="*/ 1267 h 10000"/>
                <a:gd name="connsiteX37" fmla="*/ 6393 w 10000"/>
                <a:gd name="connsiteY37" fmla="*/ 0 h 10000"/>
                <a:gd name="connsiteX38" fmla="*/ 6557 w 10000"/>
                <a:gd name="connsiteY38" fmla="*/ 342 h 10000"/>
                <a:gd name="connsiteX0" fmla="*/ 6557 w 10000"/>
                <a:gd name="connsiteY0" fmla="*/ 342 h 10000"/>
                <a:gd name="connsiteX1" fmla="*/ 6995 w 10000"/>
                <a:gd name="connsiteY1" fmla="*/ 2295 h 10000"/>
                <a:gd name="connsiteX2" fmla="*/ 8060 w 10000"/>
                <a:gd name="connsiteY2" fmla="*/ 3014 h 10000"/>
                <a:gd name="connsiteX3" fmla="*/ 7705 w 10000"/>
                <a:gd name="connsiteY3" fmla="*/ 3493 h 10000"/>
                <a:gd name="connsiteX4" fmla="*/ 7131 w 10000"/>
                <a:gd name="connsiteY4" fmla="*/ 3801 h 10000"/>
                <a:gd name="connsiteX5" fmla="*/ 6339 w 10000"/>
                <a:gd name="connsiteY5" fmla="*/ 3527 h 10000"/>
                <a:gd name="connsiteX6" fmla="*/ 5273 w 10000"/>
                <a:gd name="connsiteY6" fmla="*/ 4110 h 10000"/>
                <a:gd name="connsiteX7" fmla="*/ 5191 w 10000"/>
                <a:gd name="connsiteY7" fmla="*/ 5137 h 10000"/>
                <a:gd name="connsiteX8" fmla="*/ 5638 w 10000"/>
                <a:gd name="connsiteY8" fmla="*/ 6636 h 10000"/>
                <a:gd name="connsiteX9" fmla="*/ 5847 w 10000"/>
                <a:gd name="connsiteY9" fmla="*/ 6062 h 10000"/>
                <a:gd name="connsiteX10" fmla="*/ 7951 w 10000"/>
                <a:gd name="connsiteY10" fmla="*/ 5342 h 10000"/>
                <a:gd name="connsiteX11" fmla="*/ 10000 w 10000"/>
                <a:gd name="connsiteY11" fmla="*/ 5685 h 10000"/>
                <a:gd name="connsiteX12" fmla="*/ 9098 w 10000"/>
                <a:gd name="connsiteY12" fmla="*/ 6884 h 10000"/>
                <a:gd name="connsiteX13" fmla="*/ 9208 w 10000"/>
                <a:gd name="connsiteY13" fmla="*/ 8014 h 10000"/>
                <a:gd name="connsiteX14" fmla="*/ 8770 w 10000"/>
                <a:gd name="connsiteY14" fmla="*/ 9589 h 10000"/>
                <a:gd name="connsiteX15" fmla="*/ 7951 w 10000"/>
                <a:gd name="connsiteY15" fmla="*/ 10000 h 10000"/>
                <a:gd name="connsiteX16" fmla="*/ 7978 w 10000"/>
                <a:gd name="connsiteY16" fmla="*/ 8938 h 10000"/>
                <a:gd name="connsiteX17" fmla="*/ 7322 w 10000"/>
                <a:gd name="connsiteY17" fmla="*/ 8425 h 10000"/>
                <a:gd name="connsiteX18" fmla="*/ 6421 w 10000"/>
                <a:gd name="connsiteY18" fmla="*/ 8836 h 10000"/>
                <a:gd name="connsiteX19" fmla="*/ 5492 w 10000"/>
                <a:gd name="connsiteY19" fmla="*/ 8322 h 10000"/>
                <a:gd name="connsiteX20" fmla="*/ 5683 w 10000"/>
                <a:gd name="connsiteY20" fmla="*/ 6610 h 10000"/>
                <a:gd name="connsiteX21" fmla="*/ 4836 w 10000"/>
                <a:gd name="connsiteY21" fmla="*/ 6473 h 10000"/>
                <a:gd name="connsiteX22" fmla="*/ 4044 w 10000"/>
                <a:gd name="connsiteY22" fmla="*/ 8116 h 10000"/>
                <a:gd name="connsiteX23" fmla="*/ 3443 w 10000"/>
                <a:gd name="connsiteY23" fmla="*/ 8151 h 10000"/>
                <a:gd name="connsiteX24" fmla="*/ 2486 w 10000"/>
                <a:gd name="connsiteY24" fmla="*/ 6096 h 10000"/>
                <a:gd name="connsiteX25" fmla="*/ 1339 w 10000"/>
                <a:gd name="connsiteY25" fmla="*/ 5582 h 10000"/>
                <a:gd name="connsiteX26" fmla="*/ 437 w 10000"/>
                <a:gd name="connsiteY26" fmla="*/ 5068 h 10000"/>
                <a:gd name="connsiteX27" fmla="*/ 0 w 10000"/>
                <a:gd name="connsiteY27" fmla="*/ 4418 h 10000"/>
                <a:gd name="connsiteX28" fmla="*/ 328 w 10000"/>
                <a:gd name="connsiteY28" fmla="*/ 3904 h 10000"/>
                <a:gd name="connsiteX29" fmla="*/ 1557 w 10000"/>
                <a:gd name="connsiteY29" fmla="*/ 3219 h 10000"/>
                <a:gd name="connsiteX30" fmla="*/ 2787 w 10000"/>
                <a:gd name="connsiteY30" fmla="*/ 2877 h 10000"/>
                <a:gd name="connsiteX31" fmla="*/ 2978 w 10000"/>
                <a:gd name="connsiteY31" fmla="*/ 2295 h 10000"/>
                <a:gd name="connsiteX32" fmla="*/ 4126 w 10000"/>
                <a:gd name="connsiteY32" fmla="*/ 2397 h 10000"/>
                <a:gd name="connsiteX33" fmla="*/ 4918 w 10000"/>
                <a:gd name="connsiteY33" fmla="*/ 3116 h 10000"/>
                <a:gd name="connsiteX34" fmla="*/ 5355 w 10000"/>
                <a:gd name="connsiteY34" fmla="*/ 2705 h 10000"/>
                <a:gd name="connsiteX35" fmla="*/ 5765 w 10000"/>
                <a:gd name="connsiteY35" fmla="*/ 1267 h 10000"/>
                <a:gd name="connsiteX36" fmla="*/ 6393 w 10000"/>
                <a:gd name="connsiteY36" fmla="*/ 0 h 10000"/>
                <a:gd name="connsiteX37" fmla="*/ 6557 w 10000"/>
                <a:gd name="connsiteY37" fmla="*/ 342 h 10000"/>
                <a:gd name="connsiteX0" fmla="*/ 6557 w 10000"/>
                <a:gd name="connsiteY0" fmla="*/ 342 h 10000"/>
                <a:gd name="connsiteX1" fmla="*/ 6995 w 10000"/>
                <a:gd name="connsiteY1" fmla="*/ 2295 h 10000"/>
                <a:gd name="connsiteX2" fmla="*/ 8060 w 10000"/>
                <a:gd name="connsiteY2" fmla="*/ 3014 h 10000"/>
                <a:gd name="connsiteX3" fmla="*/ 7705 w 10000"/>
                <a:gd name="connsiteY3" fmla="*/ 3493 h 10000"/>
                <a:gd name="connsiteX4" fmla="*/ 7131 w 10000"/>
                <a:gd name="connsiteY4" fmla="*/ 3801 h 10000"/>
                <a:gd name="connsiteX5" fmla="*/ 6339 w 10000"/>
                <a:gd name="connsiteY5" fmla="*/ 3527 h 10000"/>
                <a:gd name="connsiteX6" fmla="*/ 5273 w 10000"/>
                <a:gd name="connsiteY6" fmla="*/ 4110 h 10000"/>
                <a:gd name="connsiteX7" fmla="*/ 5191 w 10000"/>
                <a:gd name="connsiteY7" fmla="*/ 5137 h 10000"/>
                <a:gd name="connsiteX8" fmla="*/ 5638 w 10000"/>
                <a:gd name="connsiteY8" fmla="*/ 6636 h 10000"/>
                <a:gd name="connsiteX9" fmla="*/ 5847 w 10000"/>
                <a:gd name="connsiteY9" fmla="*/ 6062 h 10000"/>
                <a:gd name="connsiteX10" fmla="*/ 10000 w 10000"/>
                <a:gd name="connsiteY10" fmla="*/ 5685 h 10000"/>
                <a:gd name="connsiteX11" fmla="*/ 9098 w 10000"/>
                <a:gd name="connsiteY11" fmla="*/ 6884 h 10000"/>
                <a:gd name="connsiteX12" fmla="*/ 9208 w 10000"/>
                <a:gd name="connsiteY12" fmla="*/ 8014 h 10000"/>
                <a:gd name="connsiteX13" fmla="*/ 8770 w 10000"/>
                <a:gd name="connsiteY13" fmla="*/ 9589 h 10000"/>
                <a:gd name="connsiteX14" fmla="*/ 7951 w 10000"/>
                <a:gd name="connsiteY14" fmla="*/ 10000 h 10000"/>
                <a:gd name="connsiteX15" fmla="*/ 7978 w 10000"/>
                <a:gd name="connsiteY15" fmla="*/ 8938 h 10000"/>
                <a:gd name="connsiteX16" fmla="*/ 7322 w 10000"/>
                <a:gd name="connsiteY16" fmla="*/ 8425 h 10000"/>
                <a:gd name="connsiteX17" fmla="*/ 6421 w 10000"/>
                <a:gd name="connsiteY17" fmla="*/ 8836 h 10000"/>
                <a:gd name="connsiteX18" fmla="*/ 5492 w 10000"/>
                <a:gd name="connsiteY18" fmla="*/ 8322 h 10000"/>
                <a:gd name="connsiteX19" fmla="*/ 5683 w 10000"/>
                <a:gd name="connsiteY19" fmla="*/ 6610 h 10000"/>
                <a:gd name="connsiteX20" fmla="*/ 4836 w 10000"/>
                <a:gd name="connsiteY20" fmla="*/ 6473 h 10000"/>
                <a:gd name="connsiteX21" fmla="*/ 4044 w 10000"/>
                <a:gd name="connsiteY21" fmla="*/ 8116 h 10000"/>
                <a:gd name="connsiteX22" fmla="*/ 3443 w 10000"/>
                <a:gd name="connsiteY22" fmla="*/ 8151 h 10000"/>
                <a:gd name="connsiteX23" fmla="*/ 2486 w 10000"/>
                <a:gd name="connsiteY23" fmla="*/ 6096 h 10000"/>
                <a:gd name="connsiteX24" fmla="*/ 1339 w 10000"/>
                <a:gd name="connsiteY24" fmla="*/ 5582 h 10000"/>
                <a:gd name="connsiteX25" fmla="*/ 437 w 10000"/>
                <a:gd name="connsiteY25" fmla="*/ 5068 h 10000"/>
                <a:gd name="connsiteX26" fmla="*/ 0 w 10000"/>
                <a:gd name="connsiteY26" fmla="*/ 4418 h 10000"/>
                <a:gd name="connsiteX27" fmla="*/ 328 w 10000"/>
                <a:gd name="connsiteY27" fmla="*/ 3904 h 10000"/>
                <a:gd name="connsiteX28" fmla="*/ 1557 w 10000"/>
                <a:gd name="connsiteY28" fmla="*/ 3219 h 10000"/>
                <a:gd name="connsiteX29" fmla="*/ 2787 w 10000"/>
                <a:gd name="connsiteY29" fmla="*/ 2877 h 10000"/>
                <a:gd name="connsiteX30" fmla="*/ 2978 w 10000"/>
                <a:gd name="connsiteY30" fmla="*/ 2295 h 10000"/>
                <a:gd name="connsiteX31" fmla="*/ 4126 w 10000"/>
                <a:gd name="connsiteY31" fmla="*/ 2397 h 10000"/>
                <a:gd name="connsiteX32" fmla="*/ 4918 w 10000"/>
                <a:gd name="connsiteY32" fmla="*/ 3116 h 10000"/>
                <a:gd name="connsiteX33" fmla="*/ 5355 w 10000"/>
                <a:gd name="connsiteY33" fmla="*/ 2705 h 10000"/>
                <a:gd name="connsiteX34" fmla="*/ 5765 w 10000"/>
                <a:gd name="connsiteY34" fmla="*/ 1267 h 10000"/>
                <a:gd name="connsiteX35" fmla="*/ 6393 w 10000"/>
                <a:gd name="connsiteY35" fmla="*/ 0 h 10000"/>
                <a:gd name="connsiteX36" fmla="*/ 6557 w 10000"/>
                <a:gd name="connsiteY36" fmla="*/ 342 h 10000"/>
                <a:gd name="connsiteX0" fmla="*/ 6557 w 9208"/>
                <a:gd name="connsiteY0" fmla="*/ 342 h 10000"/>
                <a:gd name="connsiteX1" fmla="*/ 6995 w 9208"/>
                <a:gd name="connsiteY1" fmla="*/ 2295 h 10000"/>
                <a:gd name="connsiteX2" fmla="*/ 8060 w 9208"/>
                <a:gd name="connsiteY2" fmla="*/ 3014 h 10000"/>
                <a:gd name="connsiteX3" fmla="*/ 7705 w 9208"/>
                <a:gd name="connsiteY3" fmla="*/ 3493 h 10000"/>
                <a:gd name="connsiteX4" fmla="*/ 7131 w 9208"/>
                <a:gd name="connsiteY4" fmla="*/ 3801 h 10000"/>
                <a:gd name="connsiteX5" fmla="*/ 6339 w 9208"/>
                <a:gd name="connsiteY5" fmla="*/ 3527 h 10000"/>
                <a:gd name="connsiteX6" fmla="*/ 5273 w 9208"/>
                <a:gd name="connsiteY6" fmla="*/ 4110 h 10000"/>
                <a:gd name="connsiteX7" fmla="*/ 5191 w 9208"/>
                <a:gd name="connsiteY7" fmla="*/ 5137 h 10000"/>
                <a:gd name="connsiteX8" fmla="*/ 5638 w 9208"/>
                <a:gd name="connsiteY8" fmla="*/ 6636 h 10000"/>
                <a:gd name="connsiteX9" fmla="*/ 5847 w 9208"/>
                <a:gd name="connsiteY9" fmla="*/ 6062 h 10000"/>
                <a:gd name="connsiteX10" fmla="*/ 9098 w 9208"/>
                <a:gd name="connsiteY10" fmla="*/ 6884 h 10000"/>
                <a:gd name="connsiteX11" fmla="*/ 9208 w 9208"/>
                <a:gd name="connsiteY11" fmla="*/ 8014 h 10000"/>
                <a:gd name="connsiteX12" fmla="*/ 8770 w 9208"/>
                <a:gd name="connsiteY12" fmla="*/ 9589 h 10000"/>
                <a:gd name="connsiteX13" fmla="*/ 7951 w 9208"/>
                <a:gd name="connsiteY13" fmla="*/ 10000 h 10000"/>
                <a:gd name="connsiteX14" fmla="*/ 7978 w 9208"/>
                <a:gd name="connsiteY14" fmla="*/ 8938 h 10000"/>
                <a:gd name="connsiteX15" fmla="*/ 7322 w 9208"/>
                <a:gd name="connsiteY15" fmla="*/ 8425 h 10000"/>
                <a:gd name="connsiteX16" fmla="*/ 6421 w 9208"/>
                <a:gd name="connsiteY16" fmla="*/ 8836 h 10000"/>
                <a:gd name="connsiteX17" fmla="*/ 5492 w 9208"/>
                <a:gd name="connsiteY17" fmla="*/ 8322 h 10000"/>
                <a:gd name="connsiteX18" fmla="*/ 5683 w 9208"/>
                <a:gd name="connsiteY18" fmla="*/ 6610 h 10000"/>
                <a:gd name="connsiteX19" fmla="*/ 4836 w 9208"/>
                <a:gd name="connsiteY19" fmla="*/ 6473 h 10000"/>
                <a:gd name="connsiteX20" fmla="*/ 4044 w 9208"/>
                <a:gd name="connsiteY20" fmla="*/ 8116 h 10000"/>
                <a:gd name="connsiteX21" fmla="*/ 3443 w 9208"/>
                <a:gd name="connsiteY21" fmla="*/ 8151 h 10000"/>
                <a:gd name="connsiteX22" fmla="*/ 2486 w 9208"/>
                <a:gd name="connsiteY22" fmla="*/ 6096 h 10000"/>
                <a:gd name="connsiteX23" fmla="*/ 1339 w 9208"/>
                <a:gd name="connsiteY23" fmla="*/ 5582 h 10000"/>
                <a:gd name="connsiteX24" fmla="*/ 437 w 9208"/>
                <a:gd name="connsiteY24" fmla="*/ 5068 h 10000"/>
                <a:gd name="connsiteX25" fmla="*/ 0 w 9208"/>
                <a:gd name="connsiteY25" fmla="*/ 4418 h 10000"/>
                <a:gd name="connsiteX26" fmla="*/ 328 w 9208"/>
                <a:gd name="connsiteY26" fmla="*/ 3904 h 10000"/>
                <a:gd name="connsiteX27" fmla="*/ 1557 w 9208"/>
                <a:gd name="connsiteY27" fmla="*/ 3219 h 10000"/>
                <a:gd name="connsiteX28" fmla="*/ 2787 w 9208"/>
                <a:gd name="connsiteY28" fmla="*/ 2877 h 10000"/>
                <a:gd name="connsiteX29" fmla="*/ 2978 w 9208"/>
                <a:gd name="connsiteY29" fmla="*/ 2295 h 10000"/>
                <a:gd name="connsiteX30" fmla="*/ 4126 w 9208"/>
                <a:gd name="connsiteY30" fmla="*/ 2397 h 10000"/>
                <a:gd name="connsiteX31" fmla="*/ 4918 w 9208"/>
                <a:gd name="connsiteY31" fmla="*/ 3116 h 10000"/>
                <a:gd name="connsiteX32" fmla="*/ 5355 w 9208"/>
                <a:gd name="connsiteY32" fmla="*/ 2705 h 10000"/>
                <a:gd name="connsiteX33" fmla="*/ 5765 w 9208"/>
                <a:gd name="connsiteY33" fmla="*/ 1267 h 10000"/>
                <a:gd name="connsiteX34" fmla="*/ 6393 w 9208"/>
                <a:gd name="connsiteY34" fmla="*/ 0 h 10000"/>
                <a:gd name="connsiteX35" fmla="*/ 6557 w 9208"/>
                <a:gd name="connsiteY35" fmla="*/ 342 h 10000"/>
                <a:gd name="connsiteX0" fmla="*/ 7121 w 10000"/>
                <a:gd name="connsiteY0" fmla="*/ 342 h 10000"/>
                <a:gd name="connsiteX1" fmla="*/ 7597 w 10000"/>
                <a:gd name="connsiteY1" fmla="*/ 2295 h 10000"/>
                <a:gd name="connsiteX2" fmla="*/ 8753 w 10000"/>
                <a:gd name="connsiteY2" fmla="*/ 3014 h 10000"/>
                <a:gd name="connsiteX3" fmla="*/ 8368 w 10000"/>
                <a:gd name="connsiteY3" fmla="*/ 3493 h 10000"/>
                <a:gd name="connsiteX4" fmla="*/ 7744 w 10000"/>
                <a:gd name="connsiteY4" fmla="*/ 3801 h 10000"/>
                <a:gd name="connsiteX5" fmla="*/ 6884 w 10000"/>
                <a:gd name="connsiteY5" fmla="*/ 3527 h 10000"/>
                <a:gd name="connsiteX6" fmla="*/ 5727 w 10000"/>
                <a:gd name="connsiteY6" fmla="*/ 4110 h 10000"/>
                <a:gd name="connsiteX7" fmla="*/ 5637 w 10000"/>
                <a:gd name="connsiteY7" fmla="*/ 5137 h 10000"/>
                <a:gd name="connsiteX8" fmla="*/ 6123 w 10000"/>
                <a:gd name="connsiteY8" fmla="*/ 6636 h 10000"/>
                <a:gd name="connsiteX9" fmla="*/ 6350 w 10000"/>
                <a:gd name="connsiteY9" fmla="*/ 6062 h 10000"/>
                <a:gd name="connsiteX10" fmla="*/ 10000 w 10000"/>
                <a:gd name="connsiteY10" fmla="*/ 8014 h 10000"/>
                <a:gd name="connsiteX11" fmla="*/ 9524 w 10000"/>
                <a:gd name="connsiteY11" fmla="*/ 9589 h 10000"/>
                <a:gd name="connsiteX12" fmla="*/ 8635 w 10000"/>
                <a:gd name="connsiteY12" fmla="*/ 10000 h 10000"/>
                <a:gd name="connsiteX13" fmla="*/ 8664 w 10000"/>
                <a:gd name="connsiteY13" fmla="*/ 8938 h 10000"/>
                <a:gd name="connsiteX14" fmla="*/ 7952 w 10000"/>
                <a:gd name="connsiteY14" fmla="*/ 8425 h 10000"/>
                <a:gd name="connsiteX15" fmla="*/ 6973 w 10000"/>
                <a:gd name="connsiteY15" fmla="*/ 8836 h 10000"/>
                <a:gd name="connsiteX16" fmla="*/ 5964 w 10000"/>
                <a:gd name="connsiteY16" fmla="*/ 8322 h 10000"/>
                <a:gd name="connsiteX17" fmla="*/ 6172 w 10000"/>
                <a:gd name="connsiteY17" fmla="*/ 6610 h 10000"/>
                <a:gd name="connsiteX18" fmla="*/ 5252 w 10000"/>
                <a:gd name="connsiteY18" fmla="*/ 6473 h 10000"/>
                <a:gd name="connsiteX19" fmla="*/ 4392 w 10000"/>
                <a:gd name="connsiteY19" fmla="*/ 8116 h 10000"/>
                <a:gd name="connsiteX20" fmla="*/ 3739 w 10000"/>
                <a:gd name="connsiteY20" fmla="*/ 8151 h 10000"/>
                <a:gd name="connsiteX21" fmla="*/ 2700 w 10000"/>
                <a:gd name="connsiteY21" fmla="*/ 6096 h 10000"/>
                <a:gd name="connsiteX22" fmla="*/ 1454 w 10000"/>
                <a:gd name="connsiteY22" fmla="*/ 5582 h 10000"/>
                <a:gd name="connsiteX23" fmla="*/ 475 w 10000"/>
                <a:gd name="connsiteY23" fmla="*/ 5068 h 10000"/>
                <a:gd name="connsiteX24" fmla="*/ 0 w 10000"/>
                <a:gd name="connsiteY24" fmla="*/ 4418 h 10000"/>
                <a:gd name="connsiteX25" fmla="*/ 356 w 10000"/>
                <a:gd name="connsiteY25" fmla="*/ 3904 h 10000"/>
                <a:gd name="connsiteX26" fmla="*/ 1691 w 10000"/>
                <a:gd name="connsiteY26" fmla="*/ 3219 h 10000"/>
                <a:gd name="connsiteX27" fmla="*/ 3027 w 10000"/>
                <a:gd name="connsiteY27" fmla="*/ 2877 h 10000"/>
                <a:gd name="connsiteX28" fmla="*/ 3234 w 10000"/>
                <a:gd name="connsiteY28" fmla="*/ 2295 h 10000"/>
                <a:gd name="connsiteX29" fmla="*/ 4481 w 10000"/>
                <a:gd name="connsiteY29" fmla="*/ 2397 h 10000"/>
                <a:gd name="connsiteX30" fmla="*/ 5341 w 10000"/>
                <a:gd name="connsiteY30" fmla="*/ 3116 h 10000"/>
                <a:gd name="connsiteX31" fmla="*/ 5816 w 10000"/>
                <a:gd name="connsiteY31" fmla="*/ 2705 h 10000"/>
                <a:gd name="connsiteX32" fmla="*/ 6261 w 10000"/>
                <a:gd name="connsiteY32" fmla="*/ 1267 h 10000"/>
                <a:gd name="connsiteX33" fmla="*/ 6943 w 10000"/>
                <a:gd name="connsiteY33" fmla="*/ 0 h 10000"/>
                <a:gd name="connsiteX34" fmla="*/ 7121 w 10000"/>
                <a:gd name="connsiteY34" fmla="*/ 342 h 10000"/>
                <a:gd name="connsiteX0" fmla="*/ 7121 w 10000"/>
                <a:gd name="connsiteY0" fmla="*/ 342 h 10000"/>
                <a:gd name="connsiteX1" fmla="*/ 7597 w 10000"/>
                <a:gd name="connsiteY1" fmla="*/ 2295 h 10000"/>
                <a:gd name="connsiteX2" fmla="*/ 8753 w 10000"/>
                <a:gd name="connsiteY2" fmla="*/ 3014 h 10000"/>
                <a:gd name="connsiteX3" fmla="*/ 8368 w 10000"/>
                <a:gd name="connsiteY3" fmla="*/ 3493 h 10000"/>
                <a:gd name="connsiteX4" fmla="*/ 7744 w 10000"/>
                <a:gd name="connsiteY4" fmla="*/ 3801 h 10000"/>
                <a:gd name="connsiteX5" fmla="*/ 6884 w 10000"/>
                <a:gd name="connsiteY5" fmla="*/ 3527 h 10000"/>
                <a:gd name="connsiteX6" fmla="*/ 5727 w 10000"/>
                <a:gd name="connsiteY6" fmla="*/ 4110 h 10000"/>
                <a:gd name="connsiteX7" fmla="*/ 5637 w 10000"/>
                <a:gd name="connsiteY7" fmla="*/ 5137 h 10000"/>
                <a:gd name="connsiteX8" fmla="*/ 6123 w 10000"/>
                <a:gd name="connsiteY8" fmla="*/ 6636 h 10000"/>
                <a:gd name="connsiteX9" fmla="*/ 10000 w 10000"/>
                <a:gd name="connsiteY9" fmla="*/ 8014 h 10000"/>
                <a:gd name="connsiteX10" fmla="*/ 9524 w 10000"/>
                <a:gd name="connsiteY10" fmla="*/ 9589 h 10000"/>
                <a:gd name="connsiteX11" fmla="*/ 8635 w 10000"/>
                <a:gd name="connsiteY11" fmla="*/ 10000 h 10000"/>
                <a:gd name="connsiteX12" fmla="*/ 8664 w 10000"/>
                <a:gd name="connsiteY12" fmla="*/ 8938 h 10000"/>
                <a:gd name="connsiteX13" fmla="*/ 7952 w 10000"/>
                <a:gd name="connsiteY13" fmla="*/ 8425 h 10000"/>
                <a:gd name="connsiteX14" fmla="*/ 6973 w 10000"/>
                <a:gd name="connsiteY14" fmla="*/ 8836 h 10000"/>
                <a:gd name="connsiteX15" fmla="*/ 5964 w 10000"/>
                <a:gd name="connsiteY15" fmla="*/ 8322 h 10000"/>
                <a:gd name="connsiteX16" fmla="*/ 6172 w 10000"/>
                <a:gd name="connsiteY16" fmla="*/ 6610 h 10000"/>
                <a:gd name="connsiteX17" fmla="*/ 5252 w 10000"/>
                <a:gd name="connsiteY17" fmla="*/ 6473 h 10000"/>
                <a:gd name="connsiteX18" fmla="*/ 4392 w 10000"/>
                <a:gd name="connsiteY18" fmla="*/ 8116 h 10000"/>
                <a:gd name="connsiteX19" fmla="*/ 3739 w 10000"/>
                <a:gd name="connsiteY19" fmla="*/ 8151 h 10000"/>
                <a:gd name="connsiteX20" fmla="*/ 2700 w 10000"/>
                <a:gd name="connsiteY20" fmla="*/ 6096 h 10000"/>
                <a:gd name="connsiteX21" fmla="*/ 1454 w 10000"/>
                <a:gd name="connsiteY21" fmla="*/ 5582 h 10000"/>
                <a:gd name="connsiteX22" fmla="*/ 475 w 10000"/>
                <a:gd name="connsiteY22" fmla="*/ 5068 h 10000"/>
                <a:gd name="connsiteX23" fmla="*/ 0 w 10000"/>
                <a:gd name="connsiteY23" fmla="*/ 4418 h 10000"/>
                <a:gd name="connsiteX24" fmla="*/ 356 w 10000"/>
                <a:gd name="connsiteY24" fmla="*/ 3904 h 10000"/>
                <a:gd name="connsiteX25" fmla="*/ 1691 w 10000"/>
                <a:gd name="connsiteY25" fmla="*/ 3219 h 10000"/>
                <a:gd name="connsiteX26" fmla="*/ 3027 w 10000"/>
                <a:gd name="connsiteY26" fmla="*/ 2877 h 10000"/>
                <a:gd name="connsiteX27" fmla="*/ 3234 w 10000"/>
                <a:gd name="connsiteY27" fmla="*/ 2295 h 10000"/>
                <a:gd name="connsiteX28" fmla="*/ 4481 w 10000"/>
                <a:gd name="connsiteY28" fmla="*/ 2397 h 10000"/>
                <a:gd name="connsiteX29" fmla="*/ 5341 w 10000"/>
                <a:gd name="connsiteY29" fmla="*/ 3116 h 10000"/>
                <a:gd name="connsiteX30" fmla="*/ 5816 w 10000"/>
                <a:gd name="connsiteY30" fmla="*/ 2705 h 10000"/>
                <a:gd name="connsiteX31" fmla="*/ 6261 w 10000"/>
                <a:gd name="connsiteY31" fmla="*/ 1267 h 10000"/>
                <a:gd name="connsiteX32" fmla="*/ 6943 w 10000"/>
                <a:gd name="connsiteY32" fmla="*/ 0 h 10000"/>
                <a:gd name="connsiteX33" fmla="*/ 7121 w 10000"/>
                <a:gd name="connsiteY33" fmla="*/ 342 h 10000"/>
                <a:gd name="connsiteX0" fmla="*/ 7121 w 10000"/>
                <a:gd name="connsiteY0" fmla="*/ 342 h 10000"/>
                <a:gd name="connsiteX1" fmla="*/ 7597 w 10000"/>
                <a:gd name="connsiteY1" fmla="*/ 2295 h 10000"/>
                <a:gd name="connsiteX2" fmla="*/ 8753 w 10000"/>
                <a:gd name="connsiteY2" fmla="*/ 3014 h 10000"/>
                <a:gd name="connsiteX3" fmla="*/ 8368 w 10000"/>
                <a:gd name="connsiteY3" fmla="*/ 3493 h 10000"/>
                <a:gd name="connsiteX4" fmla="*/ 7744 w 10000"/>
                <a:gd name="connsiteY4" fmla="*/ 3801 h 10000"/>
                <a:gd name="connsiteX5" fmla="*/ 6884 w 10000"/>
                <a:gd name="connsiteY5" fmla="*/ 3527 h 10000"/>
                <a:gd name="connsiteX6" fmla="*/ 5727 w 10000"/>
                <a:gd name="connsiteY6" fmla="*/ 4110 h 10000"/>
                <a:gd name="connsiteX7" fmla="*/ 5637 w 10000"/>
                <a:gd name="connsiteY7" fmla="*/ 5137 h 10000"/>
                <a:gd name="connsiteX8" fmla="*/ 6123 w 10000"/>
                <a:gd name="connsiteY8" fmla="*/ 6636 h 10000"/>
                <a:gd name="connsiteX9" fmla="*/ 10000 w 10000"/>
                <a:gd name="connsiteY9" fmla="*/ 8014 h 10000"/>
                <a:gd name="connsiteX10" fmla="*/ 9524 w 10000"/>
                <a:gd name="connsiteY10" fmla="*/ 9589 h 10000"/>
                <a:gd name="connsiteX11" fmla="*/ 8635 w 10000"/>
                <a:gd name="connsiteY11" fmla="*/ 10000 h 10000"/>
                <a:gd name="connsiteX12" fmla="*/ 8664 w 10000"/>
                <a:gd name="connsiteY12" fmla="*/ 8938 h 10000"/>
                <a:gd name="connsiteX13" fmla="*/ 7952 w 10000"/>
                <a:gd name="connsiteY13" fmla="*/ 8425 h 10000"/>
                <a:gd name="connsiteX14" fmla="*/ 6973 w 10000"/>
                <a:gd name="connsiteY14" fmla="*/ 8836 h 10000"/>
                <a:gd name="connsiteX15" fmla="*/ 6172 w 10000"/>
                <a:gd name="connsiteY15" fmla="*/ 6610 h 10000"/>
                <a:gd name="connsiteX16" fmla="*/ 5252 w 10000"/>
                <a:gd name="connsiteY16" fmla="*/ 6473 h 10000"/>
                <a:gd name="connsiteX17" fmla="*/ 4392 w 10000"/>
                <a:gd name="connsiteY17" fmla="*/ 8116 h 10000"/>
                <a:gd name="connsiteX18" fmla="*/ 3739 w 10000"/>
                <a:gd name="connsiteY18" fmla="*/ 8151 h 10000"/>
                <a:gd name="connsiteX19" fmla="*/ 2700 w 10000"/>
                <a:gd name="connsiteY19" fmla="*/ 6096 h 10000"/>
                <a:gd name="connsiteX20" fmla="*/ 1454 w 10000"/>
                <a:gd name="connsiteY20" fmla="*/ 5582 h 10000"/>
                <a:gd name="connsiteX21" fmla="*/ 475 w 10000"/>
                <a:gd name="connsiteY21" fmla="*/ 5068 h 10000"/>
                <a:gd name="connsiteX22" fmla="*/ 0 w 10000"/>
                <a:gd name="connsiteY22" fmla="*/ 4418 h 10000"/>
                <a:gd name="connsiteX23" fmla="*/ 356 w 10000"/>
                <a:gd name="connsiteY23" fmla="*/ 3904 h 10000"/>
                <a:gd name="connsiteX24" fmla="*/ 1691 w 10000"/>
                <a:gd name="connsiteY24" fmla="*/ 3219 h 10000"/>
                <a:gd name="connsiteX25" fmla="*/ 3027 w 10000"/>
                <a:gd name="connsiteY25" fmla="*/ 2877 h 10000"/>
                <a:gd name="connsiteX26" fmla="*/ 3234 w 10000"/>
                <a:gd name="connsiteY26" fmla="*/ 2295 h 10000"/>
                <a:gd name="connsiteX27" fmla="*/ 4481 w 10000"/>
                <a:gd name="connsiteY27" fmla="*/ 2397 h 10000"/>
                <a:gd name="connsiteX28" fmla="*/ 5341 w 10000"/>
                <a:gd name="connsiteY28" fmla="*/ 3116 h 10000"/>
                <a:gd name="connsiteX29" fmla="*/ 5816 w 10000"/>
                <a:gd name="connsiteY29" fmla="*/ 2705 h 10000"/>
                <a:gd name="connsiteX30" fmla="*/ 6261 w 10000"/>
                <a:gd name="connsiteY30" fmla="*/ 1267 h 10000"/>
                <a:gd name="connsiteX31" fmla="*/ 6943 w 10000"/>
                <a:gd name="connsiteY31" fmla="*/ 0 h 10000"/>
                <a:gd name="connsiteX32" fmla="*/ 7121 w 10000"/>
                <a:gd name="connsiteY32" fmla="*/ 342 h 10000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10000 w 10143"/>
                <a:gd name="connsiteY27" fmla="*/ 8014 h 10914"/>
                <a:gd name="connsiteX28" fmla="*/ 9524 w 10143"/>
                <a:gd name="connsiteY28" fmla="*/ 9589 h 10914"/>
                <a:gd name="connsiteX29" fmla="*/ 8635 w 10143"/>
                <a:gd name="connsiteY29" fmla="*/ 10000 h 10914"/>
                <a:gd name="connsiteX30" fmla="*/ 8664 w 10143"/>
                <a:gd name="connsiteY30" fmla="*/ 8938 h 10914"/>
                <a:gd name="connsiteX31" fmla="*/ 10143 w 10143"/>
                <a:gd name="connsiteY31" fmla="*/ 10914 h 10914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10000 w 10143"/>
                <a:gd name="connsiteY27" fmla="*/ 8014 h 10914"/>
                <a:gd name="connsiteX28" fmla="*/ 9524 w 10143"/>
                <a:gd name="connsiteY28" fmla="*/ 9589 h 10914"/>
                <a:gd name="connsiteX29" fmla="*/ 8635 w 10143"/>
                <a:gd name="connsiteY29" fmla="*/ 10000 h 10914"/>
                <a:gd name="connsiteX30" fmla="*/ 10143 w 10143"/>
                <a:gd name="connsiteY30" fmla="*/ 10914 h 10914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9524 w 10143"/>
                <a:gd name="connsiteY27" fmla="*/ 9589 h 10914"/>
                <a:gd name="connsiteX28" fmla="*/ 8635 w 10143"/>
                <a:gd name="connsiteY28" fmla="*/ 10000 h 10914"/>
                <a:gd name="connsiteX29" fmla="*/ 10143 w 10143"/>
                <a:gd name="connsiteY29" fmla="*/ 10914 h 10914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8635 w 10143"/>
                <a:gd name="connsiteY27" fmla="*/ 10000 h 10914"/>
                <a:gd name="connsiteX28" fmla="*/ 10143 w 10143"/>
                <a:gd name="connsiteY28" fmla="*/ 10914 h 10914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10143 w 10143"/>
                <a:gd name="connsiteY27" fmla="*/ 10914 h 10914"/>
                <a:gd name="connsiteX0" fmla="*/ 6973 w 10403"/>
                <a:gd name="connsiteY0" fmla="*/ 8836 h 11195"/>
                <a:gd name="connsiteX1" fmla="*/ 6172 w 10403"/>
                <a:gd name="connsiteY1" fmla="*/ 6610 h 11195"/>
                <a:gd name="connsiteX2" fmla="*/ 5252 w 10403"/>
                <a:gd name="connsiteY2" fmla="*/ 6473 h 11195"/>
                <a:gd name="connsiteX3" fmla="*/ 4392 w 10403"/>
                <a:gd name="connsiteY3" fmla="*/ 8116 h 11195"/>
                <a:gd name="connsiteX4" fmla="*/ 3739 w 10403"/>
                <a:gd name="connsiteY4" fmla="*/ 8151 h 11195"/>
                <a:gd name="connsiteX5" fmla="*/ 2700 w 10403"/>
                <a:gd name="connsiteY5" fmla="*/ 6096 h 11195"/>
                <a:gd name="connsiteX6" fmla="*/ 1454 w 10403"/>
                <a:gd name="connsiteY6" fmla="*/ 5582 h 11195"/>
                <a:gd name="connsiteX7" fmla="*/ 475 w 10403"/>
                <a:gd name="connsiteY7" fmla="*/ 5068 h 11195"/>
                <a:gd name="connsiteX8" fmla="*/ 0 w 10403"/>
                <a:gd name="connsiteY8" fmla="*/ 4418 h 11195"/>
                <a:gd name="connsiteX9" fmla="*/ 356 w 10403"/>
                <a:gd name="connsiteY9" fmla="*/ 3904 h 11195"/>
                <a:gd name="connsiteX10" fmla="*/ 1691 w 10403"/>
                <a:gd name="connsiteY10" fmla="*/ 3219 h 11195"/>
                <a:gd name="connsiteX11" fmla="*/ 3027 w 10403"/>
                <a:gd name="connsiteY11" fmla="*/ 2877 h 11195"/>
                <a:gd name="connsiteX12" fmla="*/ 3234 w 10403"/>
                <a:gd name="connsiteY12" fmla="*/ 2295 h 11195"/>
                <a:gd name="connsiteX13" fmla="*/ 4481 w 10403"/>
                <a:gd name="connsiteY13" fmla="*/ 2397 h 11195"/>
                <a:gd name="connsiteX14" fmla="*/ 5341 w 10403"/>
                <a:gd name="connsiteY14" fmla="*/ 3116 h 11195"/>
                <a:gd name="connsiteX15" fmla="*/ 5816 w 10403"/>
                <a:gd name="connsiteY15" fmla="*/ 2705 h 11195"/>
                <a:gd name="connsiteX16" fmla="*/ 6261 w 10403"/>
                <a:gd name="connsiteY16" fmla="*/ 1267 h 11195"/>
                <a:gd name="connsiteX17" fmla="*/ 6943 w 10403"/>
                <a:gd name="connsiteY17" fmla="*/ 0 h 11195"/>
                <a:gd name="connsiteX18" fmla="*/ 7121 w 10403"/>
                <a:gd name="connsiteY18" fmla="*/ 342 h 11195"/>
                <a:gd name="connsiteX19" fmla="*/ 7597 w 10403"/>
                <a:gd name="connsiteY19" fmla="*/ 2295 h 11195"/>
                <a:gd name="connsiteX20" fmla="*/ 8753 w 10403"/>
                <a:gd name="connsiteY20" fmla="*/ 3014 h 11195"/>
                <a:gd name="connsiteX21" fmla="*/ 8368 w 10403"/>
                <a:gd name="connsiteY21" fmla="*/ 3493 h 11195"/>
                <a:gd name="connsiteX22" fmla="*/ 7744 w 10403"/>
                <a:gd name="connsiteY22" fmla="*/ 3801 h 11195"/>
                <a:gd name="connsiteX23" fmla="*/ 6884 w 10403"/>
                <a:gd name="connsiteY23" fmla="*/ 3527 h 11195"/>
                <a:gd name="connsiteX24" fmla="*/ 5727 w 10403"/>
                <a:gd name="connsiteY24" fmla="*/ 4110 h 11195"/>
                <a:gd name="connsiteX25" fmla="*/ 5637 w 10403"/>
                <a:gd name="connsiteY25" fmla="*/ 5137 h 11195"/>
                <a:gd name="connsiteX26" fmla="*/ 6123 w 10403"/>
                <a:gd name="connsiteY26" fmla="*/ 6636 h 11195"/>
                <a:gd name="connsiteX27" fmla="*/ 10143 w 10403"/>
                <a:gd name="connsiteY27" fmla="*/ 10914 h 11195"/>
                <a:gd name="connsiteX28" fmla="*/ 10003 w 10403"/>
                <a:gd name="connsiteY28" fmla="*/ 10785 h 11195"/>
                <a:gd name="connsiteX0" fmla="*/ 6973 w 10143"/>
                <a:gd name="connsiteY0" fmla="*/ 8836 h 10914"/>
                <a:gd name="connsiteX1" fmla="*/ 6172 w 10143"/>
                <a:gd name="connsiteY1" fmla="*/ 6610 h 10914"/>
                <a:gd name="connsiteX2" fmla="*/ 5252 w 10143"/>
                <a:gd name="connsiteY2" fmla="*/ 6473 h 10914"/>
                <a:gd name="connsiteX3" fmla="*/ 4392 w 10143"/>
                <a:gd name="connsiteY3" fmla="*/ 8116 h 10914"/>
                <a:gd name="connsiteX4" fmla="*/ 3739 w 10143"/>
                <a:gd name="connsiteY4" fmla="*/ 8151 h 10914"/>
                <a:gd name="connsiteX5" fmla="*/ 2700 w 10143"/>
                <a:gd name="connsiteY5" fmla="*/ 6096 h 10914"/>
                <a:gd name="connsiteX6" fmla="*/ 1454 w 10143"/>
                <a:gd name="connsiteY6" fmla="*/ 5582 h 10914"/>
                <a:gd name="connsiteX7" fmla="*/ 475 w 10143"/>
                <a:gd name="connsiteY7" fmla="*/ 5068 h 10914"/>
                <a:gd name="connsiteX8" fmla="*/ 0 w 10143"/>
                <a:gd name="connsiteY8" fmla="*/ 4418 h 10914"/>
                <a:gd name="connsiteX9" fmla="*/ 356 w 10143"/>
                <a:gd name="connsiteY9" fmla="*/ 3904 h 10914"/>
                <a:gd name="connsiteX10" fmla="*/ 1691 w 10143"/>
                <a:gd name="connsiteY10" fmla="*/ 3219 h 10914"/>
                <a:gd name="connsiteX11" fmla="*/ 3027 w 10143"/>
                <a:gd name="connsiteY11" fmla="*/ 2877 h 10914"/>
                <a:gd name="connsiteX12" fmla="*/ 3234 w 10143"/>
                <a:gd name="connsiteY12" fmla="*/ 2295 h 10914"/>
                <a:gd name="connsiteX13" fmla="*/ 4481 w 10143"/>
                <a:gd name="connsiteY13" fmla="*/ 2397 h 10914"/>
                <a:gd name="connsiteX14" fmla="*/ 5341 w 10143"/>
                <a:gd name="connsiteY14" fmla="*/ 3116 h 10914"/>
                <a:gd name="connsiteX15" fmla="*/ 5816 w 10143"/>
                <a:gd name="connsiteY15" fmla="*/ 2705 h 10914"/>
                <a:gd name="connsiteX16" fmla="*/ 6261 w 10143"/>
                <a:gd name="connsiteY16" fmla="*/ 1267 h 10914"/>
                <a:gd name="connsiteX17" fmla="*/ 6943 w 10143"/>
                <a:gd name="connsiteY17" fmla="*/ 0 h 10914"/>
                <a:gd name="connsiteX18" fmla="*/ 7121 w 10143"/>
                <a:gd name="connsiteY18" fmla="*/ 342 h 10914"/>
                <a:gd name="connsiteX19" fmla="*/ 7597 w 10143"/>
                <a:gd name="connsiteY19" fmla="*/ 2295 h 10914"/>
                <a:gd name="connsiteX20" fmla="*/ 8753 w 10143"/>
                <a:gd name="connsiteY20" fmla="*/ 3014 h 10914"/>
                <a:gd name="connsiteX21" fmla="*/ 8368 w 10143"/>
                <a:gd name="connsiteY21" fmla="*/ 3493 h 10914"/>
                <a:gd name="connsiteX22" fmla="*/ 7744 w 10143"/>
                <a:gd name="connsiteY22" fmla="*/ 3801 h 10914"/>
                <a:gd name="connsiteX23" fmla="*/ 6884 w 10143"/>
                <a:gd name="connsiteY23" fmla="*/ 3527 h 10914"/>
                <a:gd name="connsiteX24" fmla="*/ 5727 w 10143"/>
                <a:gd name="connsiteY24" fmla="*/ 4110 h 10914"/>
                <a:gd name="connsiteX25" fmla="*/ 5637 w 10143"/>
                <a:gd name="connsiteY25" fmla="*/ 5137 h 10914"/>
                <a:gd name="connsiteX26" fmla="*/ 6123 w 10143"/>
                <a:gd name="connsiteY26" fmla="*/ 6636 h 10914"/>
                <a:gd name="connsiteX27" fmla="*/ 10143 w 10143"/>
                <a:gd name="connsiteY27" fmla="*/ 10914 h 10914"/>
                <a:gd name="connsiteX0" fmla="*/ 6973 w 8753"/>
                <a:gd name="connsiteY0" fmla="*/ 8836 h 8836"/>
                <a:gd name="connsiteX1" fmla="*/ 6172 w 8753"/>
                <a:gd name="connsiteY1" fmla="*/ 6610 h 8836"/>
                <a:gd name="connsiteX2" fmla="*/ 5252 w 8753"/>
                <a:gd name="connsiteY2" fmla="*/ 6473 h 8836"/>
                <a:gd name="connsiteX3" fmla="*/ 4392 w 8753"/>
                <a:gd name="connsiteY3" fmla="*/ 8116 h 8836"/>
                <a:gd name="connsiteX4" fmla="*/ 3739 w 8753"/>
                <a:gd name="connsiteY4" fmla="*/ 8151 h 8836"/>
                <a:gd name="connsiteX5" fmla="*/ 2700 w 8753"/>
                <a:gd name="connsiteY5" fmla="*/ 6096 h 8836"/>
                <a:gd name="connsiteX6" fmla="*/ 1454 w 8753"/>
                <a:gd name="connsiteY6" fmla="*/ 5582 h 8836"/>
                <a:gd name="connsiteX7" fmla="*/ 475 w 8753"/>
                <a:gd name="connsiteY7" fmla="*/ 5068 h 8836"/>
                <a:gd name="connsiteX8" fmla="*/ 0 w 8753"/>
                <a:gd name="connsiteY8" fmla="*/ 4418 h 8836"/>
                <a:gd name="connsiteX9" fmla="*/ 356 w 8753"/>
                <a:gd name="connsiteY9" fmla="*/ 3904 h 8836"/>
                <a:gd name="connsiteX10" fmla="*/ 1691 w 8753"/>
                <a:gd name="connsiteY10" fmla="*/ 3219 h 8836"/>
                <a:gd name="connsiteX11" fmla="*/ 3027 w 8753"/>
                <a:gd name="connsiteY11" fmla="*/ 2877 h 8836"/>
                <a:gd name="connsiteX12" fmla="*/ 3234 w 8753"/>
                <a:gd name="connsiteY12" fmla="*/ 2295 h 8836"/>
                <a:gd name="connsiteX13" fmla="*/ 4481 w 8753"/>
                <a:gd name="connsiteY13" fmla="*/ 2397 h 8836"/>
                <a:gd name="connsiteX14" fmla="*/ 5341 w 8753"/>
                <a:gd name="connsiteY14" fmla="*/ 3116 h 8836"/>
                <a:gd name="connsiteX15" fmla="*/ 5816 w 8753"/>
                <a:gd name="connsiteY15" fmla="*/ 2705 h 8836"/>
                <a:gd name="connsiteX16" fmla="*/ 6261 w 8753"/>
                <a:gd name="connsiteY16" fmla="*/ 1267 h 8836"/>
                <a:gd name="connsiteX17" fmla="*/ 6943 w 8753"/>
                <a:gd name="connsiteY17" fmla="*/ 0 h 8836"/>
                <a:gd name="connsiteX18" fmla="*/ 7121 w 8753"/>
                <a:gd name="connsiteY18" fmla="*/ 342 h 8836"/>
                <a:gd name="connsiteX19" fmla="*/ 7597 w 8753"/>
                <a:gd name="connsiteY19" fmla="*/ 2295 h 8836"/>
                <a:gd name="connsiteX20" fmla="*/ 8753 w 8753"/>
                <a:gd name="connsiteY20" fmla="*/ 3014 h 8836"/>
                <a:gd name="connsiteX21" fmla="*/ 8368 w 8753"/>
                <a:gd name="connsiteY21" fmla="*/ 3493 h 8836"/>
                <a:gd name="connsiteX22" fmla="*/ 7744 w 8753"/>
                <a:gd name="connsiteY22" fmla="*/ 3801 h 8836"/>
                <a:gd name="connsiteX23" fmla="*/ 6884 w 8753"/>
                <a:gd name="connsiteY23" fmla="*/ 3527 h 8836"/>
                <a:gd name="connsiteX24" fmla="*/ 5727 w 8753"/>
                <a:gd name="connsiteY24" fmla="*/ 4110 h 8836"/>
                <a:gd name="connsiteX25" fmla="*/ 5637 w 8753"/>
                <a:gd name="connsiteY25" fmla="*/ 5137 h 8836"/>
                <a:gd name="connsiteX26" fmla="*/ 6123 w 8753"/>
                <a:gd name="connsiteY26" fmla="*/ 6636 h 8836"/>
                <a:gd name="connsiteX0" fmla="*/ 7051 w 10000"/>
                <a:gd name="connsiteY0" fmla="*/ 7481 h 9225"/>
                <a:gd name="connsiteX1" fmla="*/ 6000 w 10000"/>
                <a:gd name="connsiteY1" fmla="*/ 7326 h 9225"/>
                <a:gd name="connsiteX2" fmla="*/ 5018 w 10000"/>
                <a:gd name="connsiteY2" fmla="*/ 9185 h 9225"/>
                <a:gd name="connsiteX3" fmla="*/ 4272 w 10000"/>
                <a:gd name="connsiteY3" fmla="*/ 9225 h 9225"/>
                <a:gd name="connsiteX4" fmla="*/ 3085 w 10000"/>
                <a:gd name="connsiteY4" fmla="*/ 6899 h 9225"/>
                <a:gd name="connsiteX5" fmla="*/ 1661 w 10000"/>
                <a:gd name="connsiteY5" fmla="*/ 6317 h 9225"/>
                <a:gd name="connsiteX6" fmla="*/ 543 w 10000"/>
                <a:gd name="connsiteY6" fmla="*/ 5736 h 9225"/>
                <a:gd name="connsiteX7" fmla="*/ 0 w 10000"/>
                <a:gd name="connsiteY7" fmla="*/ 5000 h 9225"/>
                <a:gd name="connsiteX8" fmla="*/ 407 w 10000"/>
                <a:gd name="connsiteY8" fmla="*/ 4418 h 9225"/>
                <a:gd name="connsiteX9" fmla="*/ 1932 w 10000"/>
                <a:gd name="connsiteY9" fmla="*/ 3643 h 9225"/>
                <a:gd name="connsiteX10" fmla="*/ 3458 w 10000"/>
                <a:gd name="connsiteY10" fmla="*/ 3256 h 9225"/>
                <a:gd name="connsiteX11" fmla="*/ 3695 w 10000"/>
                <a:gd name="connsiteY11" fmla="*/ 2597 h 9225"/>
                <a:gd name="connsiteX12" fmla="*/ 5119 w 10000"/>
                <a:gd name="connsiteY12" fmla="*/ 2713 h 9225"/>
                <a:gd name="connsiteX13" fmla="*/ 6102 w 10000"/>
                <a:gd name="connsiteY13" fmla="*/ 3526 h 9225"/>
                <a:gd name="connsiteX14" fmla="*/ 6645 w 10000"/>
                <a:gd name="connsiteY14" fmla="*/ 3061 h 9225"/>
                <a:gd name="connsiteX15" fmla="*/ 7153 w 10000"/>
                <a:gd name="connsiteY15" fmla="*/ 1434 h 9225"/>
                <a:gd name="connsiteX16" fmla="*/ 7932 w 10000"/>
                <a:gd name="connsiteY16" fmla="*/ 0 h 9225"/>
                <a:gd name="connsiteX17" fmla="*/ 8135 w 10000"/>
                <a:gd name="connsiteY17" fmla="*/ 387 h 9225"/>
                <a:gd name="connsiteX18" fmla="*/ 8679 w 10000"/>
                <a:gd name="connsiteY18" fmla="*/ 2597 h 9225"/>
                <a:gd name="connsiteX19" fmla="*/ 10000 w 10000"/>
                <a:gd name="connsiteY19" fmla="*/ 3411 h 9225"/>
                <a:gd name="connsiteX20" fmla="*/ 9560 w 10000"/>
                <a:gd name="connsiteY20" fmla="*/ 3953 h 9225"/>
                <a:gd name="connsiteX21" fmla="*/ 8847 w 10000"/>
                <a:gd name="connsiteY21" fmla="*/ 4302 h 9225"/>
                <a:gd name="connsiteX22" fmla="*/ 7865 w 10000"/>
                <a:gd name="connsiteY22" fmla="*/ 3992 h 9225"/>
                <a:gd name="connsiteX23" fmla="*/ 6543 w 10000"/>
                <a:gd name="connsiteY23" fmla="*/ 4651 h 9225"/>
                <a:gd name="connsiteX24" fmla="*/ 6440 w 10000"/>
                <a:gd name="connsiteY24" fmla="*/ 5814 h 9225"/>
                <a:gd name="connsiteX25" fmla="*/ 6995 w 10000"/>
                <a:gd name="connsiteY25" fmla="*/ 7510 h 9225"/>
                <a:gd name="connsiteX0" fmla="*/ 7051 w 10000"/>
                <a:gd name="connsiteY0" fmla="*/ 8109 h 10000"/>
                <a:gd name="connsiteX1" fmla="*/ 6000 w 10000"/>
                <a:gd name="connsiteY1" fmla="*/ 7941 h 10000"/>
                <a:gd name="connsiteX2" fmla="*/ 5018 w 10000"/>
                <a:gd name="connsiteY2" fmla="*/ 9957 h 10000"/>
                <a:gd name="connsiteX3" fmla="*/ 4272 w 10000"/>
                <a:gd name="connsiteY3" fmla="*/ 10000 h 10000"/>
                <a:gd name="connsiteX4" fmla="*/ 3085 w 10000"/>
                <a:gd name="connsiteY4" fmla="*/ 7479 h 10000"/>
                <a:gd name="connsiteX5" fmla="*/ 1661 w 10000"/>
                <a:gd name="connsiteY5" fmla="*/ 6848 h 10000"/>
                <a:gd name="connsiteX6" fmla="*/ 543 w 10000"/>
                <a:gd name="connsiteY6" fmla="*/ 6218 h 10000"/>
                <a:gd name="connsiteX7" fmla="*/ 0 w 10000"/>
                <a:gd name="connsiteY7" fmla="*/ 5420 h 10000"/>
                <a:gd name="connsiteX8" fmla="*/ 407 w 10000"/>
                <a:gd name="connsiteY8" fmla="*/ 4789 h 10000"/>
                <a:gd name="connsiteX9" fmla="*/ 1932 w 10000"/>
                <a:gd name="connsiteY9" fmla="*/ 3949 h 10000"/>
                <a:gd name="connsiteX10" fmla="*/ 3458 w 10000"/>
                <a:gd name="connsiteY10" fmla="*/ 3530 h 10000"/>
                <a:gd name="connsiteX11" fmla="*/ 3695 w 10000"/>
                <a:gd name="connsiteY11" fmla="*/ 2815 h 10000"/>
                <a:gd name="connsiteX12" fmla="*/ 5119 w 10000"/>
                <a:gd name="connsiteY12" fmla="*/ 2941 h 10000"/>
                <a:gd name="connsiteX13" fmla="*/ 6102 w 10000"/>
                <a:gd name="connsiteY13" fmla="*/ 3822 h 10000"/>
                <a:gd name="connsiteX14" fmla="*/ 6645 w 10000"/>
                <a:gd name="connsiteY14" fmla="*/ 3318 h 10000"/>
                <a:gd name="connsiteX15" fmla="*/ 7153 w 10000"/>
                <a:gd name="connsiteY15" fmla="*/ 1554 h 10000"/>
                <a:gd name="connsiteX16" fmla="*/ 7932 w 10000"/>
                <a:gd name="connsiteY16" fmla="*/ 0 h 10000"/>
                <a:gd name="connsiteX17" fmla="*/ 8679 w 10000"/>
                <a:gd name="connsiteY17" fmla="*/ 2815 h 10000"/>
                <a:gd name="connsiteX18" fmla="*/ 10000 w 10000"/>
                <a:gd name="connsiteY18" fmla="*/ 3698 h 10000"/>
                <a:gd name="connsiteX19" fmla="*/ 9560 w 10000"/>
                <a:gd name="connsiteY19" fmla="*/ 4285 h 10000"/>
                <a:gd name="connsiteX20" fmla="*/ 8847 w 10000"/>
                <a:gd name="connsiteY20" fmla="*/ 4663 h 10000"/>
                <a:gd name="connsiteX21" fmla="*/ 7865 w 10000"/>
                <a:gd name="connsiteY21" fmla="*/ 4327 h 10000"/>
                <a:gd name="connsiteX22" fmla="*/ 6543 w 10000"/>
                <a:gd name="connsiteY22" fmla="*/ 5042 h 10000"/>
                <a:gd name="connsiteX23" fmla="*/ 6440 w 10000"/>
                <a:gd name="connsiteY23" fmla="*/ 6302 h 10000"/>
                <a:gd name="connsiteX24" fmla="*/ 6995 w 10000"/>
                <a:gd name="connsiteY24" fmla="*/ 8141 h 10000"/>
                <a:gd name="connsiteX0" fmla="*/ 7051 w 10000"/>
                <a:gd name="connsiteY0" fmla="*/ 8109 h 10000"/>
                <a:gd name="connsiteX1" fmla="*/ 6000 w 10000"/>
                <a:gd name="connsiteY1" fmla="*/ 7941 h 10000"/>
                <a:gd name="connsiteX2" fmla="*/ 5018 w 10000"/>
                <a:gd name="connsiteY2" fmla="*/ 9957 h 10000"/>
                <a:gd name="connsiteX3" fmla="*/ 4272 w 10000"/>
                <a:gd name="connsiteY3" fmla="*/ 10000 h 10000"/>
                <a:gd name="connsiteX4" fmla="*/ 3085 w 10000"/>
                <a:gd name="connsiteY4" fmla="*/ 7479 h 10000"/>
                <a:gd name="connsiteX5" fmla="*/ 1661 w 10000"/>
                <a:gd name="connsiteY5" fmla="*/ 6848 h 10000"/>
                <a:gd name="connsiteX6" fmla="*/ 543 w 10000"/>
                <a:gd name="connsiteY6" fmla="*/ 6218 h 10000"/>
                <a:gd name="connsiteX7" fmla="*/ 0 w 10000"/>
                <a:gd name="connsiteY7" fmla="*/ 5420 h 10000"/>
                <a:gd name="connsiteX8" fmla="*/ 407 w 10000"/>
                <a:gd name="connsiteY8" fmla="*/ 4789 h 10000"/>
                <a:gd name="connsiteX9" fmla="*/ 1932 w 10000"/>
                <a:gd name="connsiteY9" fmla="*/ 3949 h 10000"/>
                <a:gd name="connsiteX10" fmla="*/ 3458 w 10000"/>
                <a:gd name="connsiteY10" fmla="*/ 3530 h 10000"/>
                <a:gd name="connsiteX11" fmla="*/ 3695 w 10000"/>
                <a:gd name="connsiteY11" fmla="*/ 2815 h 10000"/>
                <a:gd name="connsiteX12" fmla="*/ 5119 w 10000"/>
                <a:gd name="connsiteY12" fmla="*/ 2941 h 10000"/>
                <a:gd name="connsiteX13" fmla="*/ 6102 w 10000"/>
                <a:gd name="connsiteY13" fmla="*/ 3822 h 10000"/>
                <a:gd name="connsiteX14" fmla="*/ 6645 w 10000"/>
                <a:gd name="connsiteY14" fmla="*/ 3318 h 10000"/>
                <a:gd name="connsiteX15" fmla="*/ 7153 w 10000"/>
                <a:gd name="connsiteY15" fmla="*/ 1554 h 10000"/>
                <a:gd name="connsiteX16" fmla="*/ 7932 w 10000"/>
                <a:gd name="connsiteY16" fmla="*/ 0 h 10000"/>
                <a:gd name="connsiteX17" fmla="*/ 10000 w 10000"/>
                <a:gd name="connsiteY17" fmla="*/ 3698 h 10000"/>
                <a:gd name="connsiteX18" fmla="*/ 9560 w 10000"/>
                <a:gd name="connsiteY18" fmla="*/ 4285 h 10000"/>
                <a:gd name="connsiteX19" fmla="*/ 8847 w 10000"/>
                <a:gd name="connsiteY19" fmla="*/ 4663 h 10000"/>
                <a:gd name="connsiteX20" fmla="*/ 7865 w 10000"/>
                <a:gd name="connsiteY20" fmla="*/ 4327 h 10000"/>
                <a:gd name="connsiteX21" fmla="*/ 6543 w 10000"/>
                <a:gd name="connsiteY21" fmla="*/ 5042 h 10000"/>
                <a:gd name="connsiteX22" fmla="*/ 6440 w 10000"/>
                <a:gd name="connsiteY22" fmla="*/ 6302 h 10000"/>
                <a:gd name="connsiteX23" fmla="*/ 6995 w 10000"/>
                <a:gd name="connsiteY23" fmla="*/ 8141 h 10000"/>
                <a:gd name="connsiteX0" fmla="*/ 7051 w 9560"/>
                <a:gd name="connsiteY0" fmla="*/ 8109 h 10000"/>
                <a:gd name="connsiteX1" fmla="*/ 6000 w 9560"/>
                <a:gd name="connsiteY1" fmla="*/ 7941 h 10000"/>
                <a:gd name="connsiteX2" fmla="*/ 5018 w 9560"/>
                <a:gd name="connsiteY2" fmla="*/ 9957 h 10000"/>
                <a:gd name="connsiteX3" fmla="*/ 4272 w 9560"/>
                <a:gd name="connsiteY3" fmla="*/ 10000 h 10000"/>
                <a:gd name="connsiteX4" fmla="*/ 3085 w 9560"/>
                <a:gd name="connsiteY4" fmla="*/ 7479 h 10000"/>
                <a:gd name="connsiteX5" fmla="*/ 1661 w 9560"/>
                <a:gd name="connsiteY5" fmla="*/ 6848 h 10000"/>
                <a:gd name="connsiteX6" fmla="*/ 543 w 9560"/>
                <a:gd name="connsiteY6" fmla="*/ 6218 h 10000"/>
                <a:gd name="connsiteX7" fmla="*/ 0 w 9560"/>
                <a:gd name="connsiteY7" fmla="*/ 5420 h 10000"/>
                <a:gd name="connsiteX8" fmla="*/ 407 w 9560"/>
                <a:gd name="connsiteY8" fmla="*/ 4789 h 10000"/>
                <a:gd name="connsiteX9" fmla="*/ 1932 w 9560"/>
                <a:gd name="connsiteY9" fmla="*/ 3949 h 10000"/>
                <a:gd name="connsiteX10" fmla="*/ 3458 w 9560"/>
                <a:gd name="connsiteY10" fmla="*/ 3530 h 10000"/>
                <a:gd name="connsiteX11" fmla="*/ 3695 w 9560"/>
                <a:gd name="connsiteY11" fmla="*/ 2815 h 10000"/>
                <a:gd name="connsiteX12" fmla="*/ 5119 w 9560"/>
                <a:gd name="connsiteY12" fmla="*/ 2941 h 10000"/>
                <a:gd name="connsiteX13" fmla="*/ 6102 w 9560"/>
                <a:gd name="connsiteY13" fmla="*/ 3822 h 10000"/>
                <a:gd name="connsiteX14" fmla="*/ 6645 w 9560"/>
                <a:gd name="connsiteY14" fmla="*/ 3318 h 10000"/>
                <a:gd name="connsiteX15" fmla="*/ 7153 w 9560"/>
                <a:gd name="connsiteY15" fmla="*/ 1554 h 10000"/>
                <a:gd name="connsiteX16" fmla="*/ 7932 w 9560"/>
                <a:gd name="connsiteY16" fmla="*/ 0 h 10000"/>
                <a:gd name="connsiteX17" fmla="*/ 9560 w 9560"/>
                <a:gd name="connsiteY17" fmla="*/ 4285 h 10000"/>
                <a:gd name="connsiteX18" fmla="*/ 8847 w 9560"/>
                <a:gd name="connsiteY18" fmla="*/ 4663 h 10000"/>
                <a:gd name="connsiteX19" fmla="*/ 7865 w 9560"/>
                <a:gd name="connsiteY19" fmla="*/ 4327 h 10000"/>
                <a:gd name="connsiteX20" fmla="*/ 6543 w 9560"/>
                <a:gd name="connsiteY20" fmla="*/ 5042 h 10000"/>
                <a:gd name="connsiteX21" fmla="*/ 6440 w 9560"/>
                <a:gd name="connsiteY21" fmla="*/ 6302 h 10000"/>
                <a:gd name="connsiteX22" fmla="*/ 6995 w 9560"/>
                <a:gd name="connsiteY22" fmla="*/ 8141 h 10000"/>
                <a:gd name="connsiteX0" fmla="*/ 7376 w 10000"/>
                <a:gd name="connsiteY0" fmla="*/ 8109 h 10000"/>
                <a:gd name="connsiteX1" fmla="*/ 6276 w 10000"/>
                <a:gd name="connsiteY1" fmla="*/ 7941 h 10000"/>
                <a:gd name="connsiteX2" fmla="*/ 5249 w 10000"/>
                <a:gd name="connsiteY2" fmla="*/ 9957 h 10000"/>
                <a:gd name="connsiteX3" fmla="*/ 4469 w 10000"/>
                <a:gd name="connsiteY3" fmla="*/ 10000 h 10000"/>
                <a:gd name="connsiteX4" fmla="*/ 3227 w 10000"/>
                <a:gd name="connsiteY4" fmla="*/ 7479 h 10000"/>
                <a:gd name="connsiteX5" fmla="*/ 1737 w 10000"/>
                <a:gd name="connsiteY5" fmla="*/ 6848 h 10000"/>
                <a:gd name="connsiteX6" fmla="*/ 568 w 10000"/>
                <a:gd name="connsiteY6" fmla="*/ 6218 h 10000"/>
                <a:gd name="connsiteX7" fmla="*/ 0 w 10000"/>
                <a:gd name="connsiteY7" fmla="*/ 5420 h 10000"/>
                <a:gd name="connsiteX8" fmla="*/ 426 w 10000"/>
                <a:gd name="connsiteY8" fmla="*/ 4789 h 10000"/>
                <a:gd name="connsiteX9" fmla="*/ 2021 w 10000"/>
                <a:gd name="connsiteY9" fmla="*/ 3949 h 10000"/>
                <a:gd name="connsiteX10" fmla="*/ 3617 w 10000"/>
                <a:gd name="connsiteY10" fmla="*/ 3530 h 10000"/>
                <a:gd name="connsiteX11" fmla="*/ 3865 w 10000"/>
                <a:gd name="connsiteY11" fmla="*/ 2815 h 10000"/>
                <a:gd name="connsiteX12" fmla="*/ 5355 w 10000"/>
                <a:gd name="connsiteY12" fmla="*/ 2941 h 10000"/>
                <a:gd name="connsiteX13" fmla="*/ 6383 w 10000"/>
                <a:gd name="connsiteY13" fmla="*/ 3822 h 10000"/>
                <a:gd name="connsiteX14" fmla="*/ 6951 w 10000"/>
                <a:gd name="connsiteY14" fmla="*/ 3318 h 10000"/>
                <a:gd name="connsiteX15" fmla="*/ 7482 w 10000"/>
                <a:gd name="connsiteY15" fmla="*/ 1554 h 10000"/>
                <a:gd name="connsiteX16" fmla="*/ 8297 w 10000"/>
                <a:gd name="connsiteY16" fmla="*/ 0 h 10000"/>
                <a:gd name="connsiteX17" fmla="*/ 10000 w 10000"/>
                <a:gd name="connsiteY17" fmla="*/ 4285 h 10000"/>
                <a:gd name="connsiteX18" fmla="*/ 9254 w 10000"/>
                <a:gd name="connsiteY18" fmla="*/ 4663 h 10000"/>
                <a:gd name="connsiteX19" fmla="*/ 6844 w 10000"/>
                <a:gd name="connsiteY19" fmla="*/ 5042 h 10000"/>
                <a:gd name="connsiteX20" fmla="*/ 6736 w 10000"/>
                <a:gd name="connsiteY20" fmla="*/ 6302 h 10000"/>
                <a:gd name="connsiteX21" fmla="*/ 7317 w 10000"/>
                <a:gd name="connsiteY21" fmla="*/ 8141 h 10000"/>
                <a:gd name="connsiteX0" fmla="*/ 7376 w 10000"/>
                <a:gd name="connsiteY0" fmla="*/ 8109 h 10000"/>
                <a:gd name="connsiteX1" fmla="*/ 6276 w 10000"/>
                <a:gd name="connsiteY1" fmla="*/ 7941 h 10000"/>
                <a:gd name="connsiteX2" fmla="*/ 5249 w 10000"/>
                <a:gd name="connsiteY2" fmla="*/ 9957 h 10000"/>
                <a:gd name="connsiteX3" fmla="*/ 4469 w 10000"/>
                <a:gd name="connsiteY3" fmla="*/ 10000 h 10000"/>
                <a:gd name="connsiteX4" fmla="*/ 3227 w 10000"/>
                <a:gd name="connsiteY4" fmla="*/ 7479 h 10000"/>
                <a:gd name="connsiteX5" fmla="*/ 1737 w 10000"/>
                <a:gd name="connsiteY5" fmla="*/ 6848 h 10000"/>
                <a:gd name="connsiteX6" fmla="*/ 568 w 10000"/>
                <a:gd name="connsiteY6" fmla="*/ 6218 h 10000"/>
                <a:gd name="connsiteX7" fmla="*/ 0 w 10000"/>
                <a:gd name="connsiteY7" fmla="*/ 5420 h 10000"/>
                <a:gd name="connsiteX8" fmla="*/ 426 w 10000"/>
                <a:gd name="connsiteY8" fmla="*/ 4789 h 10000"/>
                <a:gd name="connsiteX9" fmla="*/ 2021 w 10000"/>
                <a:gd name="connsiteY9" fmla="*/ 3949 h 10000"/>
                <a:gd name="connsiteX10" fmla="*/ 3617 w 10000"/>
                <a:gd name="connsiteY10" fmla="*/ 3530 h 10000"/>
                <a:gd name="connsiteX11" fmla="*/ 3865 w 10000"/>
                <a:gd name="connsiteY11" fmla="*/ 2815 h 10000"/>
                <a:gd name="connsiteX12" fmla="*/ 5355 w 10000"/>
                <a:gd name="connsiteY12" fmla="*/ 2941 h 10000"/>
                <a:gd name="connsiteX13" fmla="*/ 6383 w 10000"/>
                <a:gd name="connsiteY13" fmla="*/ 3822 h 10000"/>
                <a:gd name="connsiteX14" fmla="*/ 6951 w 10000"/>
                <a:gd name="connsiteY14" fmla="*/ 3318 h 10000"/>
                <a:gd name="connsiteX15" fmla="*/ 7482 w 10000"/>
                <a:gd name="connsiteY15" fmla="*/ 1554 h 10000"/>
                <a:gd name="connsiteX16" fmla="*/ 8297 w 10000"/>
                <a:gd name="connsiteY16" fmla="*/ 0 h 10000"/>
                <a:gd name="connsiteX17" fmla="*/ 10000 w 10000"/>
                <a:gd name="connsiteY17" fmla="*/ 4285 h 10000"/>
                <a:gd name="connsiteX18" fmla="*/ 6844 w 10000"/>
                <a:gd name="connsiteY18" fmla="*/ 5042 h 10000"/>
                <a:gd name="connsiteX19" fmla="*/ 6736 w 10000"/>
                <a:gd name="connsiteY19" fmla="*/ 6302 h 10000"/>
                <a:gd name="connsiteX20" fmla="*/ 7317 w 10000"/>
                <a:gd name="connsiteY20" fmla="*/ 8141 h 10000"/>
                <a:gd name="connsiteX0" fmla="*/ 7376 w 8297"/>
                <a:gd name="connsiteY0" fmla="*/ 8109 h 10000"/>
                <a:gd name="connsiteX1" fmla="*/ 6276 w 8297"/>
                <a:gd name="connsiteY1" fmla="*/ 7941 h 10000"/>
                <a:gd name="connsiteX2" fmla="*/ 5249 w 8297"/>
                <a:gd name="connsiteY2" fmla="*/ 9957 h 10000"/>
                <a:gd name="connsiteX3" fmla="*/ 4469 w 8297"/>
                <a:gd name="connsiteY3" fmla="*/ 10000 h 10000"/>
                <a:gd name="connsiteX4" fmla="*/ 3227 w 8297"/>
                <a:gd name="connsiteY4" fmla="*/ 7479 h 10000"/>
                <a:gd name="connsiteX5" fmla="*/ 1737 w 8297"/>
                <a:gd name="connsiteY5" fmla="*/ 6848 h 10000"/>
                <a:gd name="connsiteX6" fmla="*/ 568 w 8297"/>
                <a:gd name="connsiteY6" fmla="*/ 6218 h 10000"/>
                <a:gd name="connsiteX7" fmla="*/ 0 w 8297"/>
                <a:gd name="connsiteY7" fmla="*/ 5420 h 10000"/>
                <a:gd name="connsiteX8" fmla="*/ 426 w 8297"/>
                <a:gd name="connsiteY8" fmla="*/ 4789 h 10000"/>
                <a:gd name="connsiteX9" fmla="*/ 2021 w 8297"/>
                <a:gd name="connsiteY9" fmla="*/ 3949 h 10000"/>
                <a:gd name="connsiteX10" fmla="*/ 3617 w 8297"/>
                <a:gd name="connsiteY10" fmla="*/ 3530 h 10000"/>
                <a:gd name="connsiteX11" fmla="*/ 3865 w 8297"/>
                <a:gd name="connsiteY11" fmla="*/ 2815 h 10000"/>
                <a:gd name="connsiteX12" fmla="*/ 5355 w 8297"/>
                <a:gd name="connsiteY12" fmla="*/ 2941 h 10000"/>
                <a:gd name="connsiteX13" fmla="*/ 6383 w 8297"/>
                <a:gd name="connsiteY13" fmla="*/ 3822 h 10000"/>
                <a:gd name="connsiteX14" fmla="*/ 6951 w 8297"/>
                <a:gd name="connsiteY14" fmla="*/ 3318 h 10000"/>
                <a:gd name="connsiteX15" fmla="*/ 7482 w 8297"/>
                <a:gd name="connsiteY15" fmla="*/ 1554 h 10000"/>
                <a:gd name="connsiteX16" fmla="*/ 8297 w 8297"/>
                <a:gd name="connsiteY16" fmla="*/ 0 h 10000"/>
                <a:gd name="connsiteX17" fmla="*/ 6844 w 8297"/>
                <a:gd name="connsiteY17" fmla="*/ 5042 h 10000"/>
                <a:gd name="connsiteX18" fmla="*/ 6736 w 8297"/>
                <a:gd name="connsiteY18" fmla="*/ 6302 h 10000"/>
                <a:gd name="connsiteX19" fmla="*/ 7317 w 8297"/>
                <a:gd name="connsiteY19" fmla="*/ 8141 h 10000"/>
                <a:gd name="connsiteX0" fmla="*/ 8890 w 9018"/>
                <a:gd name="connsiteY0" fmla="*/ 6555 h 8446"/>
                <a:gd name="connsiteX1" fmla="*/ 7564 w 9018"/>
                <a:gd name="connsiteY1" fmla="*/ 6387 h 8446"/>
                <a:gd name="connsiteX2" fmla="*/ 6326 w 9018"/>
                <a:gd name="connsiteY2" fmla="*/ 8403 h 8446"/>
                <a:gd name="connsiteX3" fmla="*/ 5386 w 9018"/>
                <a:gd name="connsiteY3" fmla="*/ 8446 h 8446"/>
                <a:gd name="connsiteX4" fmla="*/ 3889 w 9018"/>
                <a:gd name="connsiteY4" fmla="*/ 5925 h 8446"/>
                <a:gd name="connsiteX5" fmla="*/ 2094 w 9018"/>
                <a:gd name="connsiteY5" fmla="*/ 5294 h 8446"/>
                <a:gd name="connsiteX6" fmla="*/ 685 w 9018"/>
                <a:gd name="connsiteY6" fmla="*/ 4664 h 8446"/>
                <a:gd name="connsiteX7" fmla="*/ 0 w 9018"/>
                <a:gd name="connsiteY7" fmla="*/ 3866 h 8446"/>
                <a:gd name="connsiteX8" fmla="*/ 513 w 9018"/>
                <a:gd name="connsiteY8" fmla="*/ 3235 h 8446"/>
                <a:gd name="connsiteX9" fmla="*/ 2436 w 9018"/>
                <a:gd name="connsiteY9" fmla="*/ 2395 h 8446"/>
                <a:gd name="connsiteX10" fmla="*/ 4359 w 9018"/>
                <a:gd name="connsiteY10" fmla="*/ 1976 h 8446"/>
                <a:gd name="connsiteX11" fmla="*/ 4658 w 9018"/>
                <a:gd name="connsiteY11" fmla="*/ 1261 h 8446"/>
                <a:gd name="connsiteX12" fmla="*/ 6454 w 9018"/>
                <a:gd name="connsiteY12" fmla="*/ 1387 h 8446"/>
                <a:gd name="connsiteX13" fmla="*/ 7693 w 9018"/>
                <a:gd name="connsiteY13" fmla="*/ 2268 h 8446"/>
                <a:gd name="connsiteX14" fmla="*/ 8378 w 9018"/>
                <a:gd name="connsiteY14" fmla="*/ 1764 h 8446"/>
                <a:gd name="connsiteX15" fmla="*/ 9018 w 9018"/>
                <a:gd name="connsiteY15" fmla="*/ 0 h 8446"/>
                <a:gd name="connsiteX16" fmla="*/ 8249 w 9018"/>
                <a:gd name="connsiteY16" fmla="*/ 3488 h 8446"/>
                <a:gd name="connsiteX17" fmla="*/ 8119 w 9018"/>
                <a:gd name="connsiteY17" fmla="*/ 4748 h 8446"/>
                <a:gd name="connsiteX18" fmla="*/ 8819 w 9018"/>
                <a:gd name="connsiteY18" fmla="*/ 6587 h 8446"/>
                <a:gd name="connsiteX0" fmla="*/ 9858 w 9858"/>
                <a:gd name="connsiteY0" fmla="*/ 6268 h 8507"/>
                <a:gd name="connsiteX1" fmla="*/ 8388 w 9858"/>
                <a:gd name="connsiteY1" fmla="*/ 6069 h 8507"/>
                <a:gd name="connsiteX2" fmla="*/ 7015 w 9858"/>
                <a:gd name="connsiteY2" fmla="*/ 8456 h 8507"/>
                <a:gd name="connsiteX3" fmla="*/ 5972 w 9858"/>
                <a:gd name="connsiteY3" fmla="*/ 8507 h 8507"/>
                <a:gd name="connsiteX4" fmla="*/ 4312 w 9858"/>
                <a:gd name="connsiteY4" fmla="*/ 5522 h 8507"/>
                <a:gd name="connsiteX5" fmla="*/ 2322 w 9858"/>
                <a:gd name="connsiteY5" fmla="*/ 4775 h 8507"/>
                <a:gd name="connsiteX6" fmla="*/ 760 w 9858"/>
                <a:gd name="connsiteY6" fmla="*/ 4029 h 8507"/>
                <a:gd name="connsiteX7" fmla="*/ 0 w 9858"/>
                <a:gd name="connsiteY7" fmla="*/ 3084 h 8507"/>
                <a:gd name="connsiteX8" fmla="*/ 569 w 9858"/>
                <a:gd name="connsiteY8" fmla="*/ 2337 h 8507"/>
                <a:gd name="connsiteX9" fmla="*/ 2701 w 9858"/>
                <a:gd name="connsiteY9" fmla="*/ 1343 h 8507"/>
                <a:gd name="connsiteX10" fmla="*/ 4834 w 9858"/>
                <a:gd name="connsiteY10" fmla="*/ 847 h 8507"/>
                <a:gd name="connsiteX11" fmla="*/ 5165 w 9858"/>
                <a:gd name="connsiteY11" fmla="*/ 0 h 8507"/>
                <a:gd name="connsiteX12" fmla="*/ 7157 w 9858"/>
                <a:gd name="connsiteY12" fmla="*/ 149 h 8507"/>
                <a:gd name="connsiteX13" fmla="*/ 8531 w 9858"/>
                <a:gd name="connsiteY13" fmla="*/ 1192 h 8507"/>
                <a:gd name="connsiteX14" fmla="*/ 9290 w 9858"/>
                <a:gd name="connsiteY14" fmla="*/ 596 h 8507"/>
                <a:gd name="connsiteX15" fmla="*/ 9147 w 9858"/>
                <a:gd name="connsiteY15" fmla="*/ 2637 h 8507"/>
                <a:gd name="connsiteX16" fmla="*/ 9003 w 9858"/>
                <a:gd name="connsiteY16" fmla="*/ 4129 h 8507"/>
                <a:gd name="connsiteX17" fmla="*/ 9779 w 9858"/>
                <a:gd name="connsiteY17" fmla="*/ 6306 h 8507"/>
                <a:gd name="connsiteX0" fmla="*/ 10000 w 10000"/>
                <a:gd name="connsiteY0" fmla="*/ 7368 h 10000"/>
                <a:gd name="connsiteX1" fmla="*/ 8509 w 10000"/>
                <a:gd name="connsiteY1" fmla="*/ 7134 h 10000"/>
                <a:gd name="connsiteX2" fmla="*/ 7116 w 10000"/>
                <a:gd name="connsiteY2" fmla="*/ 9940 h 10000"/>
                <a:gd name="connsiteX3" fmla="*/ 6058 w 10000"/>
                <a:gd name="connsiteY3" fmla="*/ 10000 h 10000"/>
                <a:gd name="connsiteX4" fmla="*/ 4374 w 10000"/>
                <a:gd name="connsiteY4" fmla="*/ 6491 h 10000"/>
                <a:gd name="connsiteX5" fmla="*/ 2355 w 10000"/>
                <a:gd name="connsiteY5" fmla="*/ 5613 h 10000"/>
                <a:gd name="connsiteX6" fmla="*/ 771 w 10000"/>
                <a:gd name="connsiteY6" fmla="*/ 4736 h 10000"/>
                <a:gd name="connsiteX7" fmla="*/ 0 w 10000"/>
                <a:gd name="connsiteY7" fmla="*/ 3625 h 10000"/>
                <a:gd name="connsiteX8" fmla="*/ 577 w 10000"/>
                <a:gd name="connsiteY8" fmla="*/ 2747 h 10000"/>
                <a:gd name="connsiteX9" fmla="*/ 2740 w 10000"/>
                <a:gd name="connsiteY9" fmla="*/ 1579 h 10000"/>
                <a:gd name="connsiteX10" fmla="*/ 4904 w 10000"/>
                <a:gd name="connsiteY10" fmla="*/ 996 h 10000"/>
                <a:gd name="connsiteX11" fmla="*/ 5239 w 10000"/>
                <a:gd name="connsiteY11" fmla="*/ 0 h 10000"/>
                <a:gd name="connsiteX12" fmla="*/ 7260 w 10000"/>
                <a:gd name="connsiteY12" fmla="*/ 175 h 10000"/>
                <a:gd name="connsiteX13" fmla="*/ 8654 w 10000"/>
                <a:gd name="connsiteY13" fmla="*/ 1401 h 10000"/>
                <a:gd name="connsiteX14" fmla="*/ 9279 w 10000"/>
                <a:gd name="connsiteY14" fmla="*/ 3100 h 10000"/>
                <a:gd name="connsiteX15" fmla="*/ 9133 w 10000"/>
                <a:gd name="connsiteY15" fmla="*/ 4854 h 10000"/>
                <a:gd name="connsiteX16" fmla="*/ 9920 w 10000"/>
                <a:gd name="connsiteY16" fmla="*/ 741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000" h="10000">
                  <a:moveTo>
                    <a:pt x="10000" y="7368"/>
                  </a:moveTo>
                  <a:lnTo>
                    <a:pt x="8509" y="7134"/>
                  </a:lnTo>
                  <a:lnTo>
                    <a:pt x="7116" y="9940"/>
                  </a:lnTo>
                  <a:lnTo>
                    <a:pt x="6058" y="10000"/>
                  </a:lnTo>
                  <a:lnTo>
                    <a:pt x="4374" y="6491"/>
                  </a:lnTo>
                  <a:lnTo>
                    <a:pt x="2355" y="5613"/>
                  </a:lnTo>
                  <a:lnTo>
                    <a:pt x="771" y="4736"/>
                  </a:lnTo>
                  <a:lnTo>
                    <a:pt x="0" y="3625"/>
                  </a:lnTo>
                  <a:lnTo>
                    <a:pt x="577" y="2747"/>
                  </a:lnTo>
                  <a:lnTo>
                    <a:pt x="2740" y="1579"/>
                  </a:lnTo>
                  <a:lnTo>
                    <a:pt x="4904" y="996"/>
                  </a:lnTo>
                  <a:lnTo>
                    <a:pt x="5239" y="0"/>
                  </a:lnTo>
                  <a:lnTo>
                    <a:pt x="7260" y="175"/>
                  </a:lnTo>
                  <a:lnTo>
                    <a:pt x="8654" y="1401"/>
                  </a:lnTo>
                  <a:lnTo>
                    <a:pt x="9279" y="3100"/>
                  </a:lnTo>
                  <a:cubicBezTo>
                    <a:pt x="9232" y="3683"/>
                    <a:pt x="9181" y="4271"/>
                    <a:pt x="9133" y="4854"/>
                  </a:cubicBezTo>
                  <a:cubicBezTo>
                    <a:pt x="9490" y="5227"/>
                    <a:pt x="9565" y="7038"/>
                    <a:pt x="9920" y="7413"/>
                  </a:cubicBezTo>
                </a:path>
              </a:pathLst>
            </a:custGeom>
            <a:solidFill>
              <a:srgbClr val="FBFBFB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1430" tIns="45715" rIns="91430" bIns="45715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37" name="Picture 63">
              <a:extLst>
                <a:ext uri="{FF2B5EF4-FFF2-40B4-BE49-F238E27FC236}">
                  <a16:creationId xmlns:a16="http://schemas.microsoft.com/office/drawing/2014/main" id="{647E4A5D-BB4C-40C4-9B79-D88686662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749171" y="2040124"/>
              <a:ext cx="157081" cy="217257"/>
            </a:xfrm>
            <a:prstGeom prst="rect">
              <a:avLst/>
            </a:prstGeom>
          </p:spPr>
        </p:pic>
        <p:pic>
          <p:nvPicPr>
            <p:cNvPr id="38" name="Picture 64">
              <a:extLst>
                <a:ext uri="{FF2B5EF4-FFF2-40B4-BE49-F238E27FC236}">
                  <a16:creationId xmlns:a16="http://schemas.microsoft.com/office/drawing/2014/main" id="{35C071C8-A673-4F91-935E-DA3D952A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46038" y="2004956"/>
              <a:ext cx="157081" cy="217257"/>
            </a:xfrm>
            <a:prstGeom prst="rect">
              <a:avLst/>
            </a:prstGeom>
          </p:spPr>
        </p:pic>
        <p:pic>
          <p:nvPicPr>
            <p:cNvPr id="39" name="Picture 65">
              <a:extLst>
                <a:ext uri="{FF2B5EF4-FFF2-40B4-BE49-F238E27FC236}">
                  <a16:creationId xmlns:a16="http://schemas.microsoft.com/office/drawing/2014/main" id="{A8E94F98-5C14-4AB9-B7F3-D346CBABB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621064" y="4566873"/>
              <a:ext cx="157081" cy="217257"/>
            </a:xfrm>
            <a:prstGeom prst="rect">
              <a:avLst/>
            </a:prstGeom>
          </p:spPr>
        </p:pic>
        <p:pic>
          <p:nvPicPr>
            <p:cNvPr id="40" name="Picture 66">
              <a:extLst>
                <a:ext uri="{FF2B5EF4-FFF2-40B4-BE49-F238E27FC236}">
                  <a16:creationId xmlns:a16="http://schemas.microsoft.com/office/drawing/2014/main" id="{532BB829-3896-4304-96E9-E473FA163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890707" y="4089959"/>
              <a:ext cx="157081" cy="217257"/>
            </a:xfrm>
            <a:prstGeom prst="rect">
              <a:avLst/>
            </a:prstGeom>
          </p:spPr>
        </p:pic>
        <p:pic>
          <p:nvPicPr>
            <p:cNvPr id="41" name="Picture 67">
              <a:extLst>
                <a:ext uri="{FF2B5EF4-FFF2-40B4-BE49-F238E27FC236}">
                  <a16:creationId xmlns:a16="http://schemas.microsoft.com/office/drawing/2014/main" id="{728607EE-6546-46E3-B76D-E877861F9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218620" y="3170511"/>
              <a:ext cx="157081" cy="217257"/>
            </a:xfrm>
            <a:prstGeom prst="rect">
              <a:avLst/>
            </a:prstGeom>
          </p:spPr>
        </p:pic>
        <p:pic>
          <p:nvPicPr>
            <p:cNvPr id="42" name="Picture 68">
              <a:extLst>
                <a:ext uri="{FF2B5EF4-FFF2-40B4-BE49-F238E27FC236}">
                  <a16:creationId xmlns:a16="http://schemas.microsoft.com/office/drawing/2014/main" id="{BB070F85-28C4-4689-A4CC-BC0B48E40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02765" y="4196974"/>
              <a:ext cx="157081" cy="217257"/>
            </a:xfrm>
            <a:prstGeom prst="rect">
              <a:avLst/>
            </a:prstGeom>
          </p:spPr>
        </p:pic>
        <p:pic>
          <p:nvPicPr>
            <p:cNvPr id="43" name="Picture 69">
              <a:extLst>
                <a:ext uri="{FF2B5EF4-FFF2-40B4-BE49-F238E27FC236}">
                  <a16:creationId xmlns:a16="http://schemas.microsoft.com/office/drawing/2014/main" id="{83FFBDE0-27E2-4561-BB29-EFA6D153F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42024" y="3801362"/>
              <a:ext cx="157081" cy="217257"/>
            </a:xfrm>
            <a:prstGeom prst="rect">
              <a:avLst/>
            </a:prstGeom>
          </p:spPr>
        </p:pic>
        <p:pic>
          <p:nvPicPr>
            <p:cNvPr id="44" name="Picture 70">
              <a:extLst>
                <a:ext uri="{FF2B5EF4-FFF2-40B4-BE49-F238E27FC236}">
                  <a16:creationId xmlns:a16="http://schemas.microsoft.com/office/drawing/2014/main" id="{72B8AECD-AA93-4D8C-81C0-CACE9D18F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443667" y="2309442"/>
              <a:ext cx="157081" cy="217257"/>
            </a:xfrm>
            <a:prstGeom prst="rect">
              <a:avLst/>
            </a:prstGeom>
          </p:spPr>
        </p:pic>
        <p:pic>
          <p:nvPicPr>
            <p:cNvPr id="45" name="Picture 71">
              <a:extLst>
                <a:ext uri="{FF2B5EF4-FFF2-40B4-BE49-F238E27FC236}">
                  <a16:creationId xmlns:a16="http://schemas.microsoft.com/office/drawing/2014/main" id="{61C80A55-66CE-4012-85D4-D23423146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736231" y="2488735"/>
              <a:ext cx="157081" cy="217257"/>
            </a:xfrm>
            <a:prstGeom prst="rect">
              <a:avLst/>
            </a:prstGeom>
          </p:spPr>
        </p:pic>
        <p:pic>
          <p:nvPicPr>
            <p:cNvPr id="46" name="Picture 72">
              <a:extLst>
                <a:ext uri="{FF2B5EF4-FFF2-40B4-BE49-F238E27FC236}">
                  <a16:creationId xmlns:a16="http://schemas.microsoft.com/office/drawing/2014/main" id="{8755A2CD-5CA8-410C-9C31-46C129755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875530" y="3465930"/>
              <a:ext cx="157081" cy="217257"/>
            </a:xfrm>
            <a:prstGeom prst="rect">
              <a:avLst/>
            </a:prstGeom>
          </p:spPr>
        </p:pic>
        <p:pic>
          <p:nvPicPr>
            <p:cNvPr id="47" name="Picture 73">
              <a:extLst>
                <a:ext uri="{FF2B5EF4-FFF2-40B4-BE49-F238E27FC236}">
                  <a16:creationId xmlns:a16="http://schemas.microsoft.com/office/drawing/2014/main" id="{BB0100DE-02AA-4F6B-B86C-AD29E03C3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87078" y="2785813"/>
              <a:ext cx="157081" cy="217257"/>
            </a:xfrm>
            <a:prstGeom prst="rect">
              <a:avLst/>
            </a:prstGeom>
          </p:spPr>
        </p:pic>
        <p:pic>
          <p:nvPicPr>
            <p:cNvPr id="48" name="Picture 74">
              <a:extLst>
                <a:ext uri="{FF2B5EF4-FFF2-40B4-BE49-F238E27FC236}">
                  <a16:creationId xmlns:a16="http://schemas.microsoft.com/office/drawing/2014/main" id="{AA01D52E-B19B-4180-B0E7-C24F9E829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753464" y="2979217"/>
              <a:ext cx="157081" cy="217257"/>
            </a:xfrm>
            <a:prstGeom prst="rect">
              <a:avLst/>
            </a:prstGeom>
          </p:spPr>
        </p:pic>
        <p:pic>
          <p:nvPicPr>
            <p:cNvPr id="49" name="Picture 75">
              <a:extLst>
                <a:ext uri="{FF2B5EF4-FFF2-40B4-BE49-F238E27FC236}">
                  <a16:creationId xmlns:a16="http://schemas.microsoft.com/office/drawing/2014/main" id="{3CE72ED5-4266-42B0-B082-1A2C2098D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797354" y="2708366"/>
              <a:ext cx="157081" cy="217257"/>
            </a:xfrm>
            <a:prstGeom prst="rect">
              <a:avLst/>
            </a:prstGeom>
          </p:spPr>
        </p:pic>
        <p:pic>
          <p:nvPicPr>
            <p:cNvPr id="50" name="Picture 76">
              <a:extLst>
                <a:ext uri="{FF2B5EF4-FFF2-40B4-BE49-F238E27FC236}">
                  <a16:creationId xmlns:a16="http://schemas.microsoft.com/office/drawing/2014/main" id="{CC526E11-DF5B-4691-A9AB-531C42C1F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08986" y="2430717"/>
              <a:ext cx="157081" cy="217257"/>
            </a:xfrm>
            <a:prstGeom prst="rect">
              <a:avLst/>
            </a:prstGeom>
          </p:spPr>
        </p:pic>
        <p:pic>
          <p:nvPicPr>
            <p:cNvPr id="51" name="Picture 77">
              <a:extLst>
                <a:ext uri="{FF2B5EF4-FFF2-40B4-BE49-F238E27FC236}">
                  <a16:creationId xmlns:a16="http://schemas.microsoft.com/office/drawing/2014/main" id="{F9235D1E-80D2-4DF5-8A68-C6E866FA7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659172" y="2617841"/>
              <a:ext cx="157081" cy="217257"/>
            </a:xfrm>
            <a:prstGeom prst="rect">
              <a:avLst/>
            </a:prstGeom>
          </p:spPr>
        </p:pic>
        <p:pic>
          <p:nvPicPr>
            <p:cNvPr id="52" name="Picture 78">
              <a:extLst>
                <a:ext uri="{FF2B5EF4-FFF2-40B4-BE49-F238E27FC236}">
                  <a16:creationId xmlns:a16="http://schemas.microsoft.com/office/drawing/2014/main" id="{9514507E-6116-456D-B83A-D9A4E7BBB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935185" y="3867225"/>
              <a:ext cx="157081" cy="217257"/>
            </a:xfrm>
            <a:prstGeom prst="rect">
              <a:avLst/>
            </a:prstGeom>
          </p:spPr>
        </p:pic>
        <p:pic>
          <p:nvPicPr>
            <p:cNvPr id="53" name="Picture 79">
              <a:extLst>
                <a:ext uri="{FF2B5EF4-FFF2-40B4-BE49-F238E27FC236}">
                  <a16:creationId xmlns:a16="http://schemas.microsoft.com/office/drawing/2014/main" id="{39009194-288A-41CB-B50C-432552E32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8" b="94215" l="9023" r="89850">
                          <a14:foregroundMark x1="57895" y1="4683" x2="57895" y2="4683"/>
                          <a14:foregroundMark x1="63910" y1="89807" x2="63910" y2="89807"/>
                          <a14:foregroundMark x1="53008" y1="94215" x2="53008" y2="9421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26962" y="3884434"/>
              <a:ext cx="157081" cy="217257"/>
            </a:xfrm>
            <a:prstGeom prst="rect">
              <a:avLst/>
            </a:prstGeom>
          </p:spPr>
        </p:pic>
        <p:pic>
          <p:nvPicPr>
            <p:cNvPr id="54" name="Picture 80">
              <a:extLst>
                <a:ext uri="{FF2B5EF4-FFF2-40B4-BE49-F238E27FC236}">
                  <a16:creationId xmlns:a16="http://schemas.microsoft.com/office/drawing/2014/main" id="{4FA21A53-9EEF-41F2-9AAE-B7BAC0B11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37090" y="1717736"/>
              <a:ext cx="869900" cy="279025"/>
            </a:xfrm>
            <a:prstGeom prst="rect">
              <a:avLst/>
            </a:prstGeom>
          </p:spPr>
        </p:pic>
        <p:pic>
          <p:nvPicPr>
            <p:cNvPr id="55" name="Picture 2" descr="https://www.novationcity.com/wp-content/themes/novation-city/assets/images/Logo_header.png">
              <a:extLst>
                <a:ext uri="{FF2B5EF4-FFF2-40B4-BE49-F238E27FC236}">
                  <a16:creationId xmlns:a16="http://schemas.microsoft.com/office/drawing/2014/main" id="{16065D15-E1F9-4944-B517-50564DD87F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46231" y="2513017"/>
              <a:ext cx="1376414" cy="188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https://www.novationcity.com/wp-content/themes/novation-city/assets/images/Logo_header.png">
              <a:extLst>
                <a:ext uri="{FF2B5EF4-FFF2-40B4-BE49-F238E27FC236}">
                  <a16:creationId xmlns:a16="http://schemas.microsoft.com/office/drawing/2014/main" id="{4EC235C5-FA17-4EC3-AC14-CE90A4DCB7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6422" y="3148305"/>
              <a:ext cx="1665461" cy="227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Graphic 281" descr="Marker">
              <a:extLst>
                <a:ext uri="{FF2B5EF4-FFF2-40B4-BE49-F238E27FC236}">
                  <a16:creationId xmlns:a16="http://schemas.microsoft.com/office/drawing/2014/main" id="{7276CF1F-94DB-4CBC-B16D-72215D37E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513089" y="1843350"/>
              <a:ext cx="291356" cy="291356"/>
            </a:xfrm>
            <a:prstGeom prst="rect">
              <a:avLst/>
            </a:prstGeom>
          </p:spPr>
        </p:pic>
        <p:pic>
          <p:nvPicPr>
            <p:cNvPr id="58" name="Graphic 282" descr="Marker">
              <a:extLst>
                <a:ext uri="{FF2B5EF4-FFF2-40B4-BE49-F238E27FC236}">
                  <a16:creationId xmlns:a16="http://schemas.microsoft.com/office/drawing/2014/main" id="{BEF37097-793E-4751-A367-B4C0E0D13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873198" y="2591224"/>
              <a:ext cx="291356" cy="291356"/>
            </a:xfrm>
            <a:prstGeom prst="rect">
              <a:avLst/>
            </a:prstGeom>
          </p:spPr>
        </p:pic>
        <p:pic>
          <p:nvPicPr>
            <p:cNvPr id="59" name="Graphic 283" descr="Marker">
              <a:extLst>
                <a:ext uri="{FF2B5EF4-FFF2-40B4-BE49-F238E27FC236}">
                  <a16:creationId xmlns:a16="http://schemas.microsoft.com/office/drawing/2014/main" id="{4E30BB39-3E73-40AE-BB1E-3FF471F0A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39998" y="3136161"/>
              <a:ext cx="291356" cy="291356"/>
            </a:xfrm>
            <a:prstGeom prst="rect">
              <a:avLst/>
            </a:prstGeom>
          </p:spPr>
        </p:pic>
        <p:pic>
          <p:nvPicPr>
            <p:cNvPr id="60" name="Graphic 284" descr="Marker">
              <a:extLst>
                <a:ext uri="{FF2B5EF4-FFF2-40B4-BE49-F238E27FC236}">
                  <a16:creationId xmlns:a16="http://schemas.microsoft.com/office/drawing/2014/main" id="{FA5CC150-297F-4D23-8927-93EA0611D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970756" y="5187225"/>
              <a:ext cx="426575" cy="426575"/>
            </a:xfrm>
            <a:prstGeom prst="rect">
              <a:avLst/>
            </a:prstGeom>
          </p:spPr>
        </p:pic>
        <p:grpSp>
          <p:nvGrpSpPr>
            <p:cNvPr id="61" name="Group 87">
              <a:extLst>
                <a:ext uri="{FF2B5EF4-FFF2-40B4-BE49-F238E27FC236}">
                  <a16:creationId xmlns:a16="http://schemas.microsoft.com/office/drawing/2014/main" id="{5EAF3481-31FF-4888-8D83-75F86B560898}"/>
                </a:ext>
              </a:extLst>
            </p:cNvPr>
            <p:cNvGrpSpPr/>
            <p:nvPr/>
          </p:nvGrpSpPr>
          <p:grpSpPr>
            <a:xfrm>
              <a:off x="480327" y="3047947"/>
              <a:ext cx="2400930" cy="3106981"/>
              <a:chOff x="463549" y="3237367"/>
              <a:chExt cx="2400930" cy="3106981"/>
            </a:xfrm>
          </p:grpSpPr>
          <p:sp>
            <p:nvSpPr>
              <p:cNvPr id="68" name="Rectangle 120">
                <a:extLst>
                  <a:ext uri="{FF2B5EF4-FFF2-40B4-BE49-F238E27FC236}">
                    <a16:creationId xmlns:a16="http://schemas.microsoft.com/office/drawing/2014/main" id="{4B5D7DE5-F439-4A09-8F67-12A01DD3F6E4}"/>
                  </a:ext>
                </a:extLst>
              </p:cNvPr>
              <p:cNvSpPr/>
              <p:nvPr/>
            </p:nvSpPr>
            <p:spPr>
              <a:xfrm>
                <a:off x="463549" y="3237367"/>
                <a:ext cx="2400930" cy="3106981"/>
              </a:xfrm>
              <a:custGeom>
                <a:avLst/>
                <a:gdLst>
                  <a:gd name="connsiteX0" fmla="*/ 0 w 2117725"/>
                  <a:gd name="connsiteY0" fmla="*/ 0 h 3972201"/>
                  <a:gd name="connsiteX1" fmla="*/ 2117725 w 2117725"/>
                  <a:gd name="connsiteY1" fmla="*/ 0 h 3972201"/>
                  <a:gd name="connsiteX2" fmla="*/ 2117725 w 2117725"/>
                  <a:gd name="connsiteY2" fmla="*/ 3972201 h 3972201"/>
                  <a:gd name="connsiteX3" fmla="*/ 0 w 2117725"/>
                  <a:gd name="connsiteY3" fmla="*/ 3972201 h 3972201"/>
                  <a:gd name="connsiteX4" fmla="*/ 0 w 2117725"/>
                  <a:gd name="connsiteY4" fmla="*/ 0 h 3972201"/>
                  <a:gd name="connsiteX0" fmla="*/ 0 w 2117725"/>
                  <a:gd name="connsiteY0" fmla="*/ 0 h 3972201"/>
                  <a:gd name="connsiteX1" fmla="*/ 1993900 w 2117725"/>
                  <a:gd name="connsiteY1" fmla="*/ 209550 h 3972201"/>
                  <a:gd name="connsiteX2" fmla="*/ 2117725 w 2117725"/>
                  <a:gd name="connsiteY2" fmla="*/ 3972201 h 3972201"/>
                  <a:gd name="connsiteX3" fmla="*/ 0 w 2117725"/>
                  <a:gd name="connsiteY3" fmla="*/ 3972201 h 3972201"/>
                  <a:gd name="connsiteX4" fmla="*/ 0 w 2117725"/>
                  <a:gd name="connsiteY4" fmla="*/ 0 h 3972201"/>
                  <a:gd name="connsiteX0" fmla="*/ 0 w 1993900"/>
                  <a:gd name="connsiteY0" fmla="*/ 0 h 3972201"/>
                  <a:gd name="connsiteX1" fmla="*/ 1993900 w 1993900"/>
                  <a:gd name="connsiteY1" fmla="*/ 209550 h 3972201"/>
                  <a:gd name="connsiteX2" fmla="*/ 1974850 w 1993900"/>
                  <a:gd name="connsiteY2" fmla="*/ 3753126 h 3972201"/>
                  <a:gd name="connsiteX3" fmla="*/ 0 w 1993900"/>
                  <a:gd name="connsiteY3" fmla="*/ 3972201 h 3972201"/>
                  <a:gd name="connsiteX4" fmla="*/ 0 w 1993900"/>
                  <a:gd name="connsiteY4" fmla="*/ 0 h 3972201"/>
                  <a:gd name="connsiteX0" fmla="*/ 0 w 1993900"/>
                  <a:gd name="connsiteY0" fmla="*/ 0 h 3972201"/>
                  <a:gd name="connsiteX1" fmla="*/ 1993900 w 1993900"/>
                  <a:gd name="connsiteY1" fmla="*/ 209550 h 3972201"/>
                  <a:gd name="connsiteX2" fmla="*/ 1974850 w 1993900"/>
                  <a:gd name="connsiteY2" fmla="*/ 3667401 h 3972201"/>
                  <a:gd name="connsiteX3" fmla="*/ 0 w 1993900"/>
                  <a:gd name="connsiteY3" fmla="*/ 3972201 h 3972201"/>
                  <a:gd name="connsiteX4" fmla="*/ 0 w 1993900"/>
                  <a:gd name="connsiteY4" fmla="*/ 0 h 3972201"/>
                  <a:gd name="connsiteX0" fmla="*/ 0 w 1993900"/>
                  <a:gd name="connsiteY0" fmla="*/ 0 h 3972201"/>
                  <a:gd name="connsiteX1" fmla="*/ 1993900 w 1993900"/>
                  <a:gd name="connsiteY1" fmla="*/ 209550 h 3972201"/>
                  <a:gd name="connsiteX2" fmla="*/ 1965325 w 1993900"/>
                  <a:gd name="connsiteY2" fmla="*/ 3791226 h 3972201"/>
                  <a:gd name="connsiteX3" fmla="*/ 0 w 1993900"/>
                  <a:gd name="connsiteY3" fmla="*/ 3972201 h 3972201"/>
                  <a:gd name="connsiteX4" fmla="*/ 0 w 1993900"/>
                  <a:gd name="connsiteY4" fmla="*/ 0 h 3972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3900" h="3972201">
                    <a:moveTo>
                      <a:pt x="0" y="0"/>
                    </a:moveTo>
                    <a:lnTo>
                      <a:pt x="1993900" y="209550"/>
                    </a:lnTo>
                    <a:lnTo>
                      <a:pt x="1965325" y="3791226"/>
                    </a:lnTo>
                    <a:lnTo>
                      <a:pt x="0" y="3972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t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pic>
            <p:nvPicPr>
              <p:cNvPr id="69" name="Picture 300">
                <a:extLst>
                  <a:ext uri="{FF2B5EF4-FFF2-40B4-BE49-F238E27FC236}">
                    <a16:creationId xmlns:a16="http://schemas.microsoft.com/office/drawing/2014/main" id="{67FAFAC1-04C2-4519-A22F-98784663A8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60902" y="3237367"/>
                <a:ext cx="1206225" cy="386902"/>
              </a:xfrm>
              <a:prstGeom prst="rect">
                <a:avLst/>
              </a:prstGeom>
            </p:spPr>
          </p:pic>
        </p:grpSp>
        <p:sp>
          <p:nvSpPr>
            <p:cNvPr id="62" name="Rectangle 88">
              <a:extLst>
                <a:ext uri="{FF2B5EF4-FFF2-40B4-BE49-F238E27FC236}">
                  <a16:creationId xmlns:a16="http://schemas.microsoft.com/office/drawing/2014/main" id="{E9AB76EB-88AD-454F-9A30-92ECC70D8586}"/>
                </a:ext>
              </a:extLst>
            </p:cNvPr>
            <p:cNvSpPr/>
            <p:nvPr/>
          </p:nvSpPr>
          <p:spPr bwMode="gray">
            <a:xfrm>
              <a:off x="502047" y="3515647"/>
              <a:ext cx="2361884" cy="178289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square" lIns="88900" tIns="0" rIns="88900" bIns="88900" rtlCol="0" anchor="t"/>
            <a:lstStyle/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One of the largest technology parks in Africa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A surface area of ​​155 hectares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</a:rPr>
                <a:t>Over 100 national and foreign ICT companies</a:t>
              </a:r>
            </a:p>
            <a:p>
              <a:pPr marL="285750" marR="0" lvl="0" indent="-28575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>
                  <a:srgbClr val="FF004D"/>
                </a:buClr>
                <a:buSzPct val="70000"/>
                <a:buFont typeface="Wingdings" panose="05000000000000000000" pitchFamily="2" charset="2"/>
                <a:buChar char="Ø"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Verdana"/>
              </a:endParaRPr>
            </a:p>
          </p:txBody>
        </p:sp>
        <p:pic>
          <p:nvPicPr>
            <p:cNvPr id="63" name="Picture 89">
              <a:extLst>
                <a:ext uri="{FF2B5EF4-FFF2-40B4-BE49-F238E27FC236}">
                  <a16:creationId xmlns:a16="http://schemas.microsoft.com/office/drawing/2014/main" id="{E0C25F60-6CC4-43FF-ACE3-0FD873057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5724" y="5160714"/>
              <a:ext cx="968443" cy="267948"/>
            </a:xfrm>
            <a:prstGeom prst="rect">
              <a:avLst/>
            </a:prstGeom>
          </p:spPr>
        </p:pic>
        <p:pic>
          <p:nvPicPr>
            <p:cNvPr id="64" name="Picture 90">
              <a:extLst>
                <a:ext uri="{FF2B5EF4-FFF2-40B4-BE49-F238E27FC236}">
                  <a16:creationId xmlns:a16="http://schemas.microsoft.com/office/drawing/2014/main" id="{DB3E6560-EB1A-4E29-8DE7-12DB4362A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763315" y="5217009"/>
              <a:ext cx="1033412" cy="163074"/>
            </a:xfrm>
            <a:prstGeom prst="rect">
              <a:avLst/>
            </a:prstGeom>
          </p:spPr>
        </p:pic>
        <p:pic>
          <p:nvPicPr>
            <p:cNvPr id="65" name="Picture 92">
              <a:extLst>
                <a:ext uri="{FF2B5EF4-FFF2-40B4-BE49-F238E27FC236}">
                  <a16:creationId xmlns:a16="http://schemas.microsoft.com/office/drawing/2014/main" id="{E6E8AE36-C1F3-4DE0-B571-E0D5DF3EC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90213" y="5548291"/>
              <a:ext cx="439408" cy="439408"/>
            </a:xfrm>
            <a:prstGeom prst="rect">
              <a:avLst/>
            </a:prstGeom>
          </p:spPr>
        </p:pic>
        <p:pic>
          <p:nvPicPr>
            <p:cNvPr id="66" name="Picture 93">
              <a:extLst>
                <a:ext uri="{FF2B5EF4-FFF2-40B4-BE49-F238E27FC236}">
                  <a16:creationId xmlns:a16="http://schemas.microsoft.com/office/drawing/2014/main" id="{7E1E3E25-8705-42C2-8D77-44F38EF5BD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12525" t="22046" r="12953" b="17594"/>
            <a:stretch/>
          </p:blipFill>
          <p:spPr>
            <a:xfrm>
              <a:off x="1431970" y="5611884"/>
              <a:ext cx="655317" cy="308724"/>
            </a:xfrm>
            <a:prstGeom prst="rect">
              <a:avLst/>
            </a:prstGeom>
          </p:spPr>
        </p:pic>
        <p:pic>
          <p:nvPicPr>
            <p:cNvPr id="67" name="Picture 94">
              <a:extLst>
                <a:ext uri="{FF2B5EF4-FFF2-40B4-BE49-F238E27FC236}">
                  <a16:creationId xmlns:a16="http://schemas.microsoft.com/office/drawing/2014/main" id="{DEF08CD0-7E65-4D82-84D9-8E5CDF195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281370" y="5555361"/>
              <a:ext cx="416724" cy="393272"/>
            </a:xfrm>
            <a:prstGeom prst="rect">
              <a:avLst/>
            </a:prstGeom>
          </p:spPr>
        </p:pic>
      </p:grpSp>
      <p:pic>
        <p:nvPicPr>
          <p:cNvPr id="75" name="Grafik 74">
            <a:extLst>
              <a:ext uri="{FF2B5EF4-FFF2-40B4-BE49-F238E27FC236}">
                <a16:creationId xmlns:a16="http://schemas.microsoft.com/office/drawing/2014/main" id="{D64167D2-B3B8-4C13-A2DF-A467244A726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63" y="1382"/>
            <a:ext cx="12183637" cy="114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749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4">
            <a:extLst>
              <a:ext uri="{FF2B5EF4-FFF2-40B4-BE49-F238E27FC236}">
                <a16:creationId xmlns:a16="http://schemas.microsoft.com/office/drawing/2014/main" id="{967DD559-96DA-47AE-B5B1-335B5793F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57" y="1101482"/>
            <a:ext cx="8890853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000" b="1" i="0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Investment Law (2016) which guarantees:</a:t>
            </a:r>
          </a:p>
        </p:txBody>
      </p:sp>
      <p:sp>
        <p:nvSpPr>
          <p:cNvPr id="15" name="Rectangle 24">
            <a:extLst>
              <a:ext uri="{FF2B5EF4-FFF2-40B4-BE49-F238E27FC236}">
                <a16:creationId xmlns:a16="http://schemas.microsoft.com/office/drawing/2014/main" id="{44841BF2-592B-4A59-91AE-F9DFDA13E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75" y="1555219"/>
            <a:ext cx="892527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Freedom of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C0018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investment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in the majority of sectors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Freedom to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C0018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transfer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profits and capital gains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Simplified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C0018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procedures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of implementation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Intellectual property’s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C0018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protection</a:t>
            </a:r>
            <a:endParaRPr kumimoji="0" lang="en-US" altLang="fr-FR" sz="1600" b="0" i="0" u="none" strike="noStrike" kern="1200" cap="none" spc="0" normalizeH="0" baseline="0" noProof="0" dirty="0">
              <a:ln>
                <a:noFill/>
              </a:ln>
              <a:solidFill>
                <a:srgbClr val="14457D">
                  <a:lumMod val="75000"/>
                </a:srgbClr>
              </a:solidFill>
              <a:effectLst/>
              <a:uLnTx/>
              <a:uFillTx/>
              <a:latin typeface="Calibri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Ease to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C0018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import and export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with simplified customs procedures</a:t>
            </a:r>
            <a:endParaRPr kumimoji="0" lang="en-US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14457D">
                  <a:lumMod val="75000"/>
                </a:srgbClr>
              </a:solidFill>
              <a:effectLst/>
              <a:uLnTx/>
              <a:uFillTx/>
              <a:latin typeface="Calibri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6" name="Rectangle 24">
            <a:extLst>
              <a:ext uri="{FF2B5EF4-FFF2-40B4-BE49-F238E27FC236}">
                <a16:creationId xmlns:a16="http://schemas.microsoft.com/office/drawing/2014/main" id="{615B35A8-7DCF-45BF-B9BC-18ADAF437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75" y="3608930"/>
            <a:ext cx="11415063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Investment grant for </a:t>
            </a:r>
            <a:r>
              <a:rPr kumimoji="0" lang="en-GB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18 priority sectors </a:t>
            </a:r>
            <a:r>
              <a:rPr kumimoji="0" lang="en-GB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and</a:t>
            </a:r>
            <a:r>
              <a:rPr kumimoji="0" lang="en-GB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en-GB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for investment in </a:t>
            </a:r>
            <a:r>
              <a:rPr kumimoji="0" lang="en-GB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regional development areas </a:t>
            </a:r>
            <a:r>
              <a:rPr kumimoji="0" lang="en-GB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: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% of the approved investment cost</a:t>
            </a:r>
            <a:endParaRPr kumimoji="0" lang="en-GB" altLang="fr-FR" sz="1600" b="0" i="0" u="none" strike="noStrike" kern="1200" cap="none" spc="0" normalizeH="0" baseline="0" noProof="0" dirty="0">
              <a:ln>
                <a:noFill/>
              </a:ln>
              <a:solidFill>
                <a:srgbClr val="14457D">
                  <a:lumMod val="75000"/>
                </a:srgbClr>
              </a:solidFill>
              <a:effectLst/>
              <a:uLnTx/>
              <a:uFillTx/>
              <a:latin typeface="Calibri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Investment grant based on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job creation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for 18 priority sectors </a:t>
            </a:r>
            <a:r>
              <a:rPr kumimoji="0" lang="en-GB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and</a:t>
            </a:r>
            <a:r>
              <a:rPr kumimoji="0" lang="en-GB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en-GB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for investment in </a:t>
            </a:r>
            <a:r>
              <a:rPr kumimoji="0" lang="en-GB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regional development areas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: Social contribution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Investment grant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(1/3 of investment cost) &amp;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exemption from corporation tax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(10 years) for Projects of National Interest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Reduced corporate tax of 13,5% for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wholly exporting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regime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Grant for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employee training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expenditures leading to certification of skills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Hiring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foreign managerial staff </a:t>
            </a:r>
            <a:r>
              <a:rPr kumimoji="0" lang="en-US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within a limit of 30% of the total number of managerial staff.</a:t>
            </a:r>
          </a:p>
        </p:txBody>
      </p:sp>
      <p:sp>
        <p:nvSpPr>
          <p:cNvPr id="17" name="Rectangle 24">
            <a:extLst>
              <a:ext uri="{FF2B5EF4-FFF2-40B4-BE49-F238E27FC236}">
                <a16:creationId xmlns:a16="http://schemas.microsoft.com/office/drawing/2014/main" id="{20D7635D-2715-406B-80DD-2921D8C5F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57" y="3059128"/>
            <a:ext cx="8890853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000" b="1" i="0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With substantial incentives, mainly: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6FB2BEA-72B7-4CE1-AD85-F7CE95A5C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12192000" cy="94441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A Friendly Business Environment</a:t>
            </a:r>
            <a:endParaRPr kumimoji="0" lang="en-US" alt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726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29C0C2C-D215-49D4-A699-A3D9E397F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12192000" cy="94441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A Friendly Business Environment</a:t>
            </a:r>
            <a:endParaRPr kumimoji="0" lang="en-US" alt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5" name="Picture 2" descr="Comment faire de la puissance de la commande publique et des achats des  grandes entreprises un accélérateur des startups ? – Ideas are contagious">
            <a:extLst>
              <a:ext uri="{FF2B5EF4-FFF2-40B4-BE49-F238E27FC236}">
                <a16:creationId xmlns:a16="http://schemas.microsoft.com/office/drawing/2014/main" id="{FCAEFF38-E891-4684-842A-C87DF1D83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17" y="2182596"/>
            <a:ext cx="2620800" cy="153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4">
            <a:extLst>
              <a:ext uri="{FF2B5EF4-FFF2-40B4-BE49-F238E27FC236}">
                <a16:creationId xmlns:a16="http://schemas.microsoft.com/office/drawing/2014/main" id="{064A15CE-411A-4057-A831-CA06D178C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9055" y="1280181"/>
            <a:ext cx="824345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fr-FR" sz="2000" b="1" dirty="0">
                <a:solidFill>
                  <a:srgbClr val="002060"/>
                </a:solidFill>
              </a:rPr>
              <a:t>A 100 M € Start-up Fund aims to make </a:t>
            </a:r>
            <a:r>
              <a:rPr lang="en-US" altLang="fr-FR" sz="2000" b="1" dirty="0">
                <a:solidFill>
                  <a:srgbClr val="C00000"/>
                </a:solidFill>
              </a:rPr>
              <a:t>TUNISIA</a:t>
            </a:r>
            <a:r>
              <a:rPr lang="en-US" altLang="fr-FR" sz="2000" b="1" dirty="0">
                <a:solidFill>
                  <a:srgbClr val="002060"/>
                </a:solidFill>
              </a:rPr>
              <a:t> a Startup-Nation at the crossroads of the southern shore of the Mediterranean, the MENA region and Africa.</a:t>
            </a: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CE1659F0-42B3-4143-B3EE-F57883F16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503" y="2534780"/>
            <a:ext cx="89252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altLang="fr-FR" sz="2800" b="1" dirty="0">
                <a:solidFill>
                  <a:srgbClr val="C00000"/>
                </a:solidFill>
                <a:ea typeface="PMingLiU" panose="02020500000000000000" pitchFamily="18" charset="-120"/>
                <a:cs typeface="Arial" panose="020B0604020202020204" pitchFamily="34" charset="0"/>
              </a:rPr>
              <a:t>30</a:t>
            </a:r>
            <a:r>
              <a:rPr kumimoji="0" lang="en-US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fr-FR" sz="2000" b="1" dirty="0">
                <a:solidFill>
                  <a:srgbClr val="002060"/>
                </a:solidFill>
              </a:rPr>
              <a:t>measures designed to simplify administrative procedures and facilitate access to funding for start-up companies.</a:t>
            </a:r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70A82EC8-203D-4366-835C-FDBF61B9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7112" y="3492224"/>
            <a:ext cx="892527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Winner of 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The most innovative and high-impact project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Category: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445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Enabling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445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Environment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14457D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800" b="1" i="1" u="sng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World Summit on the Information Society Forum (WSIS) – 2020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14457D">
                  <a:lumMod val="75000"/>
                </a:srgbClr>
              </a:solidFill>
              <a:effectLst/>
              <a:uLnTx/>
              <a:uFillTx/>
              <a:latin typeface="Calibri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Ranked 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23</a:t>
            </a:r>
            <a:r>
              <a:rPr kumimoji="0" lang="en-US" altLang="fr-FR" sz="2400" b="1" i="0" u="none" strike="noStrike" kern="1200" cap="none" spc="0" normalizeH="0" baseline="30000" noProof="0" dirty="0">
                <a:ln>
                  <a:noFill/>
                </a:ln>
                <a:solidFill>
                  <a:srgbClr val="1445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rd</a:t>
            </a:r>
            <a:r>
              <a:rPr kumimoji="0" lang="en-US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best worldwide Visa Program to attract Start-ups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1</a:t>
            </a:r>
            <a:r>
              <a:rPr kumimoji="0" lang="en-US" altLang="fr-FR" sz="2400" b="1" i="0" u="none" strike="noStrike" kern="1200" cap="none" spc="0" normalizeH="0" baseline="30000" noProof="0" dirty="0">
                <a:ln>
                  <a:noFill/>
                </a:ln>
                <a:solidFill>
                  <a:srgbClr val="1445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st</a:t>
            </a:r>
            <a:r>
              <a:rPr kumimoji="0" lang="en-US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 in North Africa and Middle East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800" b="1" i="1" u="sng" strike="noStrike" kern="1200" cap="none" spc="0" normalizeH="0" baseline="0" noProof="0" dirty="0">
                <a:ln>
                  <a:noFill/>
                </a:ln>
                <a:solidFill>
                  <a:srgbClr val="14457D">
                    <a:lumMod val="75000"/>
                  </a:srgbClr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Arial" panose="020B0604020202020204" pitchFamily="34" charset="0"/>
              </a:rPr>
              <a:t>Startups Without Borders (SWIBO) - 2020</a:t>
            </a:r>
          </a:p>
        </p:txBody>
      </p:sp>
      <p:grpSp>
        <p:nvGrpSpPr>
          <p:cNvPr id="10" name="Groupe 8">
            <a:extLst>
              <a:ext uri="{FF2B5EF4-FFF2-40B4-BE49-F238E27FC236}">
                <a16:creationId xmlns:a16="http://schemas.microsoft.com/office/drawing/2014/main" id="{286928CD-DEBC-40C6-9184-59DB67D6E501}"/>
              </a:ext>
            </a:extLst>
          </p:cNvPr>
          <p:cNvGrpSpPr>
            <a:grpSpLocks noChangeAspect="1"/>
          </p:cNvGrpSpPr>
          <p:nvPr/>
        </p:nvGrpSpPr>
        <p:grpSpPr>
          <a:xfrm>
            <a:off x="4074294" y="4125305"/>
            <a:ext cx="634605" cy="644547"/>
            <a:chOff x="6807066" y="2940401"/>
            <a:chExt cx="826053" cy="826053"/>
          </a:xfrm>
          <a:solidFill>
            <a:srgbClr val="572AD7"/>
          </a:solidFill>
        </p:grpSpPr>
        <p:sp>
          <p:nvSpPr>
            <p:cNvPr id="11" name="Oval 39">
              <a:extLst>
                <a:ext uri="{FF2B5EF4-FFF2-40B4-BE49-F238E27FC236}">
                  <a16:creationId xmlns:a16="http://schemas.microsoft.com/office/drawing/2014/main" id="{DE2847E8-E5DA-4883-BB5D-88145CAD56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07066" y="2940401"/>
              <a:ext cx="826053" cy="82605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9549" tIns="44775" rIns="89549" bIns="447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805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9AA12ED-EACF-40F7-9ACA-9D75403B2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9135" y="3052470"/>
              <a:ext cx="601914" cy="601914"/>
            </a:xfrm>
            <a:prstGeom prst="rect">
              <a:avLst/>
            </a:prstGeom>
            <a:solidFill>
              <a:srgbClr val="C00000"/>
            </a:solidFill>
          </p:spPr>
        </p:pic>
      </p:grpSp>
    </p:spTree>
    <p:extLst>
      <p:ext uri="{BB962C8B-B14F-4D97-AF65-F5344CB8AC3E}">
        <p14:creationId xmlns:p14="http://schemas.microsoft.com/office/powerpoint/2010/main" val="1284098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4D5F698F-82F3-4095-B86A-8D12932B99B2}"/>
              </a:ext>
            </a:extLst>
          </p:cNvPr>
          <p:cNvGrpSpPr/>
          <p:nvPr/>
        </p:nvGrpSpPr>
        <p:grpSpPr>
          <a:xfrm rot="5400000">
            <a:off x="7158276" y="-2377656"/>
            <a:ext cx="1531990" cy="9846321"/>
            <a:chOff x="3310025" y="222025"/>
            <a:chExt cx="969153" cy="5261161"/>
          </a:xfrm>
        </p:grpSpPr>
        <p:sp>
          <p:nvSpPr>
            <p:cNvPr id="5" name="TextBox 26">
              <a:extLst>
                <a:ext uri="{FF2B5EF4-FFF2-40B4-BE49-F238E27FC236}">
                  <a16:creationId xmlns:a16="http://schemas.microsoft.com/office/drawing/2014/main" id="{6416AE21-0730-4D57-8622-9787941C1F9C}"/>
                </a:ext>
              </a:extLst>
            </p:cNvPr>
            <p:cNvSpPr txBox="1"/>
            <p:nvPr/>
          </p:nvSpPr>
          <p:spPr>
            <a:xfrm rot="16200000">
              <a:off x="854677" y="2677373"/>
              <a:ext cx="5261161" cy="350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FDI Landscape in Tunisia: Key Figures</a:t>
              </a:r>
            </a:p>
          </p:txBody>
        </p:sp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57F280A4-FF33-4A05-A1F7-D1B3A9A697E8}"/>
                </a:ext>
              </a:extLst>
            </p:cNvPr>
            <p:cNvSpPr txBox="1"/>
            <p:nvPr/>
          </p:nvSpPr>
          <p:spPr>
            <a:xfrm rot="16200000">
              <a:off x="1581307" y="2785312"/>
              <a:ext cx="5045278" cy="350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b="1" dirty="0">
                  <a:solidFill>
                    <a:prstClr val="white">
                      <a:lumMod val="75000"/>
                    </a:prstClr>
                  </a:solidFill>
                  <a:latin typeface="Calibri"/>
                </a:rPr>
                <a:t>Major Assets of Tunisia</a:t>
              </a:r>
            </a:p>
          </p:txBody>
        </p:sp>
      </p:grpSp>
      <p:sp>
        <p:nvSpPr>
          <p:cNvPr id="7" name="TextBox 26">
            <a:extLst>
              <a:ext uri="{FF2B5EF4-FFF2-40B4-BE49-F238E27FC236}">
                <a16:creationId xmlns:a16="http://schemas.microsoft.com/office/drawing/2014/main" id="{0B61AFD0-3E1A-4079-8441-89B99B3DE28E}"/>
              </a:ext>
            </a:extLst>
          </p:cNvPr>
          <p:cNvSpPr txBox="1"/>
          <p:nvPr/>
        </p:nvSpPr>
        <p:spPr>
          <a:xfrm>
            <a:off x="3052395" y="4624474"/>
            <a:ext cx="93910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 in Tunisia Agency Missions</a:t>
            </a:r>
          </a:p>
        </p:txBody>
      </p:sp>
      <p:sp>
        <p:nvSpPr>
          <p:cNvPr id="8" name="TextBox 36">
            <a:extLst>
              <a:ext uri="{FF2B5EF4-FFF2-40B4-BE49-F238E27FC236}">
                <a16:creationId xmlns:a16="http://schemas.microsoft.com/office/drawing/2014/main" id="{EA2693F8-D56D-4D9E-8CFD-FB346A952B8D}"/>
              </a:ext>
            </a:extLst>
          </p:cNvPr>
          <p:cNvSpPr txBox="1"/>
          <p:nvPr/>
        </p:nvSpPr>
        <p:spPr>
          <a:xfrm>
            <a:off x="3001115" y="3696183"/>
            <a:ext cx="98463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 sector in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Tunisia</a:t>
            </a:r>
          </a:p>
        </p:txBody>
      </p:sp>
      <p:sp>
        <p:nvSpPr>
          <p:cNvPr id="9" name="TextBox 49">
            <a:extLst>
              <a:ext uri="{FF2B5EF4-FFF2-40B4-BE49-F238E27FC236}">
                <a16:creationId xmlns:a16="http://schemas.microsoft.com/office/drawing/2014/main" id="{6B29F450-6064-48FC-BF01-FC2F378C8445}"/>
              </a:ext>
            </a:extLst>
          </p:cNvPr>
          <p:cNvSpPr txBox="1"/>
          <p:nvPr/>
        </p:nvSpPr>
        <p:spPr>
          <a:xfrm>
            <a:off x="3186298" y="195218"/>
            <a:ext cx="54591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SUMMARY</a:t>
            </a:r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9BDD5896-CB63-4958-8A14-46D6E2FF0B66}"/>
              </a:ext>
            </a:extLst>
          </p:cNvPr>
          <p:cNvSpPr/>
          <p:nvPr/>
        </p:nvSpPr>
        <p:spPr bwMode="auto">
          <a:xfrm>
            <a:off x="2345685" y="1794122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1" name="Freeform 36">
            <a:extLst>
              <a:ext uri="{FF2B5EF4-FFF2-40B4-BE49-F238E27FC236}">
                <a16:creationId xmlns:a16="http://schemas.microsoft.com/office/drawing/2014/main" id="{89CA94E5-EE65-4914-A97B-E384498ACDF7}"/>
              </a:ext>
            </a:extLst>
          </p:cNvPr>
          <p:cNvSpPr/>
          <p:nvPr/>
        </p:nvSpPr>
        <p:spPr bwMode="auto">
          <a:xfrm>
            <a:off x="2345685" y="2747415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" name="Freeform 36">
            <a:extLst>
              <a:ext uri="{FF2B5EF4-FFF2-40B4-BE49-F238E27FC236}">
                <a16:creationId xmlns:a16="http://schemas.microsoft.com/office/drawing/2014/main" id="{1D1D71D4-531E-486E-A69C-AFD8A2A8A152}"/>
              </a:ext>
            </a:extLst>
          </p:cNvPr>
          <p:cNvSpPr/>
          <p:nvPr/>
        </p:nvSpPr>
        <p:spPr bwMode="auto">
          <a:xfrm>
            <a:off x="2345685" y="3640997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3" name="Freeform 36">
            <a:extLst>
              <a:ext uri="{FF2B5EF4-FFF2-40B4-BE49-F238E27FC236}">
                <a16:creationId xmlns:a16="http://schemas.microsoft.com/office/drawing/2014/main" id="{61528407-A9E4-4DA5-94AB-16961DDEDBBB}"/>
              </a:ext>
            </a:extLst>
          </p:cNvPr>
          <p:cNvSpPr/>
          <p:nvPr/>
        </p:nvSpPr>
        <p:spPr bwMode="auto">
          <a:xfrm>
            <a:off x="2345685" y="4619430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7187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9B6218A-1BF9-4778-BC9D-ED204654C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80A6B3-539E-4E14-B4F9-062EDED2FFF2}"/>
              </a:ext>
            </a:extLst>
          </p:cNvPr>
          <p:cNvSpPr txBox="1"/>
          <p:nvPr/>
        </p:nvSpPr>
        <p:spPr>
          <a:xfrm>
            <a:off x="5234152" y="290945"/>
            <a:ext cx="695784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TUNISIA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Confirmed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IT Destination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F2D1CD5-2D96-49E6-82C8-BCDD59D59850}"/>
              </a:ext>
            </a:extLst>
          </p:cNvPr>
          <p:cNvSpPr txBox="1"/>
          <p:nvPr/>
        </p:nvSpPr>
        <p:spPr>
          <a:xfrm>
            <a:off x="760268" y="2881758"/>
            <a:ext cx="4627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A0C4"/>
              </a:buClr>
              <a:buSzPct val="9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+ 1800 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companies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5F9C0C-8982-410C-9C18-234DD72603A9}"/>
              </a:ext>
            </a:extLst>
          </p:cNvPr>
          <p:cNvSpPr txBox="1"/>
          <p:nvPr/>
        </p:nvSpPr>
        <p:spPr>
          <a:xfrm>
            <a:off x="760268" y="4447801"/>
            <a:ext cx="6428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8A0C4"/>
              </a:buClr>
              <a:buSzPct val="10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40 000 Direct jobs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E72D3A-903D-48D2-90D9-C9B7205A6568}"/>
              </a:ext>
            </a:extLst>
          </p:cNvPr>
          <p:cNvSpPr txBox="1"/>
          <p:nvPr/>
        </p:nvSpPr>
        <p:spPr>
          <a:xfrm>
            <a:off x="751728" y="3601321"/>
            <a:ext cx="92719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marR="0" lvl="0" indent="-4572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8A0C4"/>
              </a:buClr>
              <a:buSzPct val="10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52%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Share of innovative exporting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companies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5D780E5-CF70-4409-950B-387A79FBA558}"/>
              </a:ext>
            </a:extLst>
          </p:cNvPr>
          <p:cNvSpPr txBox="1"/>
          <p:nvPr/>
        </p:nvSpPr>
        <p:spPr>
          <a:xfrm>
            <a:off x="665674" y="2079609"/>
            <a:ext cx="102835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marR="0" lvl="0" indent="-4572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8A0C4"/>
              </a:buClr>
              <a:buSzPct val="10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7%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Average annual growth rate ICT </a:t>
            </a:r>
            <a:endParaRPr kumimoji="0" lang="fr-FR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C5B753-EC4D-43E6-8318-C5F11C38E9FD}"/>
              </a:ext>
            </a:extLst>
          </p:cNvPr>
          <p:cNvSpPr txBox="1"/>
          <p:nvPr/>
        </p:nvSpPr>
        <p:spPr>
          <a:xfrm>
            <a:off x="665674" y="1305482"/>
            <a:ext cx="102835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marR="0" lvl="0" indent="-4572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8A0C4"/>
              </a:buClr>
              <a:buSzPct val="10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Billions €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of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ICT turnover</a:t>
            </a:r>
          </a:p>
        </p:txBody>
      </p:sp>
    </p:spTree>
    <p:extLst>
      <p:ext uri="{BB962C8B-B14F-4D97-AF65-F5344CB8AC3E}">
        <p14:creationId xmlns:p14="http://schemas.microsoft.com/office/powerpoint/2010/main" val="206234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CA020DC-BF57-4536-A738-1F264468A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57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30B6BC3E-D02B-4BE6-818F-BD6654905166}"/>
              </a:ext>
            </a:extLst>
          </p:cNvPr>
          <p:cNvSpPr/>
          <p:nvPr/>
        </p:nvSpPr>
        <p:spPr>
          <a:xfrm>
            <a:off x="1232179" y="1255757"/>
            <a:ext cx="400649" cy="75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Ins="36000"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A.I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6C79C9B-4E28-424A-B3F0-ECF7F090B48A}"/>
              </a:ext>
            </a:extLst>
          </p:cNvPr>
          <p:cNvSpPr/>
          <p:nvPr/>
        </p:nvSpPr>
        <p:spPr>
          <a:xfrm>
            <a:off x="1221497" y="3157264"/>
            <a:ext cx="400649" cy="75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Ins="36000"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AR/VR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559EDBE-85A1-491A-BE19-92D5F06170EF}"/>
              </a:ext>
            </a:extLst>
          </p:cNvPr>
          <p:cNvSpPr/>
          <p:nvPr/>
        </p:nvSpPr>
        <p:spPr>
          <a:xfrm>
            <a:off x="1232178" y="4073526"/>
            <a:ext cx="400649" cy="8010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Ins="36000"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Blockchain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9A4EC7A-D920-47A2-8998-B20681796206}"/>
              </a:ext>
            </a:extLst>
          </p:cNvPr>
          <p:cNvSpPr/>
          <p:nvPr/>
        </p:nvSpPr>
        <p:spPr>
          <a:xfrm>
            <a:off x="1632826" y="1255757"/>
            <a:ext cx="6559610" cy="75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Ins="36000"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0F2D330-2B43-457E-B3AD-848E5A80600A}"/>
              </a:ext>
            </a:extLst>
          </p:cNvPr>
          <p:cNvSpPr/>
          <p:nvPr/>
        </p:nvSpPr>
        <p:spPr>
          <a:xfrm>
            <a:off x="1669654" y="2190262"/>
            <a:ext cx="6559609" cy="75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Ins="36000"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3A6FFEF-3C7F-4D1A-B9A9-C40A9155C13A}"/>
              </a:ext>
            </a:extLst>
          </p:cNvPr>
          <p:cNvSpPr/>
          <p:nvPr/>
        </p:nvSpPr>
        <p:spPr>
          <a:xfrm>
            <a:off x="1622144" y="3157264"/>
            <a:ext cx="6559608" cy="75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Ins="36000"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F303AB9-D892-40B7-9506-A81F08CF9A41}"/>
              </a:ext>
            </a:extLst>
          </p:cNvPr>
          <p:cNvSpPr/>
          <p:nvPr/>
        </p:nvSpPr>
        <p:spPr>
          <a:xfrm>
            <a:off x="1632826" y="4073526"/>
            <a:ext cx="6559607" cy="8010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Ins="36000"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8" name="Picture 12">
            <a:extLst>
              <a:ext uri="{FF2B5EF4-FFF2-40B4-BE49-F238E27FC236}">
                <a16:creationId xmlns:a16="http://schemas.microsoft.com/office/drawing/2014/main" id="{86C41858-34DA-4B15-B96B-709C58766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4228" y="1352511"/>
            <a:ext cx="620787" cy="620787"/>
          </a:xfrm>
          <a:prstGeom prst="rect">
            <a:avLst/>
          </a:prstGeom>
        </p:spPr>
      </p:pic>
      <p:pic>
        <p:nvPicPr>
          <p:cNvPr id="79" name="Picture 21">
            <a:extLst>
              <a:ext uri="{FF2B5EF4-FFF2-40B4-BE49-F238E27FC236}">
                <a16:creationId xmlns:a16="http://schemas.microsoft.com/office/drawing/2014/main" id="{ED8DFFDF-F1DC-41A3-8B77-0729CCE744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016" b="23001"/>
          <a:stretch/>
        </p:blipFill>
        <p:spPr>
          <a:xfrm>
            <a:off x="4387867" y="1604355"/>
            <a:ext cx="1413830" cy="341996"/>
          </a:xfrm>
          <a:prstGeom prst="rect">
            <a:avLst/>
          </a:prstGeom>
        </p:spPr>
      </p:pic>
      <p:pic>
        <p:nvPicPr>
          <p:cNvPr id="80" name="Picture 29">
            <a:extLst>
              <a:ext uri="{FF2B5EF4-FFF2-40B4-BE49-F238E27FC236}">
                <a16:creationId xmlns:a16="http://schemas.microsoft.com/office/drawing/2014/main" id="{D5E0A15A-E6FF-4502-A3DD-C625A343845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3091" b="38100"/>
          <a:stretch/>
        </p:blipFill>
        <p:spPr>
          <a:xfrm>
            <a:off x="6220590" y="1337691"/>
            <a:ext cx="1025382" cy="295407"/>
          </a:xfrm>
          <a:prstGeom prst="rect">
            <a:avLst/>
          </a:prstGeom>
        </p:spPr>
      </p:pic>
      <p:pic>
        <p:nvPicPr>
          <p:cNvPr id="81" name="Picture 226">
            <a:extLst>
              <a:ext uri="{FF2B5EF4-FFF2-40B4-BE49-F238E27FC236}">
                <a16:creationId xmlns:a16="http://schemas.microsoft.com/office/drawing/2014/main" id="{80D4DD4D-5D32-4A4F-9952-A79D55AD48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7638" y="1292628"/>
            <a:ext cx="1088883" cy="3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82" name="Picture 231">
            <a:extLst>
              <a:ext uri="{FF2B5EF4-FFF2-40B4-BE49-F238E27FC236}">
                <a16:creationId xmlns:a16="http://schemas.microsoft.com/office/drawing/2014/main" id="{28063B09-ED2D-477D-8C06-B2F2EB30A9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2330" y="1688281"/>
            <a:ext cx="1305395" cy="2435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86" name="Picture 51" descr="sagemcom&quot;">
            <a:extLst>
              <a:ext uri="{FF2B5EF4-FFF2-40B4-BE49-F238E27FC236}">
                <a16:creationId xmlns:a16="http://schemas.microsoft.com/office/drawing/2014/main" id="{94DAD027-27B7-445D-B882-401337468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392" y="2557318"/>
            <a:ext cx="838996" cy="44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55" descr="focus">
            <a:extLst>
              <a:ext uri="{FF2B5EF4-FFF2-40B4-BE49-F238E27FC236}">
                <a16:creationId xmlns:a16="http://schemas.microsoft.com/office/drawing/2014/main" id="{DD633041-1EAC-43A3-B127-48BA16514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797" y="2287263"/>
            <a:ext cx="855295" cy="36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">
            <a:extLst>
              <a:ext uri="{FF2B5EF4-FFF2-40B4-BE49-F238E27FC236}">
                <a16:creationId xmlns:a16="http://schemas.microsoft.com/office/drawing/2014/main" id="{1B79AE43-5314-4EFA-93ED-B6B8F46215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17647" y="2557976"/>
            <a:ext cx="1126263" cy="316762"/>
          </a:xfrm>
          <a:prstGeom prst="rect">
            <a:avLst/>
          </a:prstGeom>
        </p:spPr>
      </p:pic>
      <p:pic>
        <p:nvPicPr>
          <p:cNvPr id="90" name="Picture 12">
            <a:extLst>
              <a:ext uri="{FF2B5EF4-FFF2-40B4-BE49-F238E27FC236}">
                <a16:creationId xmlns:a16="http://schemas.microsoft.com/office/drawing/2014/main" id="{67280CA3-D06D-4AC4-AB8C-AC75D47B5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965" y="1352511"/>
            <a:ext cx="620787" cy="6207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91" name="Picture 21">
            <a:extLst>
              <a:ext uri="{FF2B5EF4-FFF2-40B4-BE49-F238E27FC236}">
                <a16:creationId xmlns:a16="http://schemas.microsoft.com/office/drawing/2014/main" id="{4AD061B8-D52D-4EE5-B155-AE26F085EB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016" b="23001"/>
          <a:stretch/>
        </p:blipFill>
        <p:spPr>
          <a:xfrm>
            <a:off x="4444604" y="1604355"/>
            <a:ext cx="1413830" cy="341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92" name="Picture 29">
            <a:extLst>
              <a:ext uri="{FF2B5EF4-FFF2-40B4-BE49-F238E27FC236}">
                <a16:creationId xmlns:a16="http://schemas.microsoft.com/office/drawing/2014/main" id="{692DB563-0063-470B-A932-6F65B10B3C4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3091" b="38100"/>
          <a:stretch/>
        </p:blipFill>
        <p:spPr>
          <a:xfrm>
            <a:off x="6277327" y="1337691"/>
            <a:ext cx="1025382" cy="2954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id="{032A5058-4343-4046-99EA-1CDEA4E4C78C}"/>
              </a:ext>
            </a:extLst>
          </p:cNvPr>
          <p:cNvSpPr/>
          <p:nvPr/>
        </p:nvSpPr>
        <p:spPr>
          <a:xfrm>
            <a:off x="1223118" y="2199382"/>
            <a:ext cx="400649" cy="75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Ins="36000"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IoT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4" name="Picture 48" descr="Image result for SOFRECOM">
            <a:extLst>
              <a:ext uri="{FF2B5EF4-FFF2-40B4-BE49-F238E27FC236}">
                <a16:creationId xmlns:a16="http://schemas.microsoft.com/office/drawing/2014/main" id="{5135BC55-F56C-42D0-A1A4-F6671C8448D5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394" y="2326872"/>
            <a:ext cx="992274" cy="519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Picture 49">
            <a:extLst>
              <a:ext uri="{FF2B5EF4-FFF2-40B4-BE49-F238E27FC236}">
                <a16:creationId xmlns:a16="http://schemas.microsoft.com/office/drawing/2014/main" id="{115BA1CA-3E00-440F-8CC2-9AC18FFF5B0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13851" y="2256392"/>
            <a:ext cx="982803" cy="270959"/>
          </a:xfrm>
          <a:prstGeom prst="rect">
            <a:avLst/>
          </a:prstGeom>
        </p:spPr>
      </p:pic>
      <p:pic>
        <p:nvPicPr>
          <p:cNvPr id="96" name="Picture 22" descr="105x105">
            <a:extLst>
              <a:ext uri="{FF2B5EF4-FFF2-40B4-BE49-F238E27FC236}">
                <a16:creationId xmlns:a16="http://schemas.microsoft.com/office/drawing/2014/main" id="{C724CA14-7E37-4055-A6A1-ED9D3EEF7D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78" b="21554"/>
          <a:stretch/>
        </p:blipFill>
        <p:spPr bwMode="auto">
          <a:xfrm>
            <a:off x="4033752" y="2623726"/>
            <a:ext cx="651600" cy="30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53" descr="proxym-group">
            <a:extLst>
              <a:ext uri="{FF2B5EF4-FFF2-40B4-BE49-F238E27FC236}">
                <a16:creationId xmlns:a16="http://schemas.microsoft.com/office/drawing/2014/main" id="{0AD3DE14-0FC3-4616-87AC-AED7D97C0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416" y="2120825"/>
            <a:ext cx="1116705" cy="58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45">
            <a:extLst>
              <a:ext uri="{FF2B5EF4-FFF2-40B4-BE49-F238E27FC236}">
                <a16:creationId xmlns:a16="http://schemas.microsoft.com/office/drawing/2014/main" id="{EF442ECB-FD5F-4576-B73C-840C258D6355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19671" b="22515"/>
          <a:stretch/>
        </p:blipFill>
        <p:spPr>
          <a:xfrm>
            <a:off x="6617351" y="3410443"/>
            <a:ext cx="1186355" cy="318954"/>
          </a:xfrm>
          <a:prstGeom prst="rect">
            <a:avLst/>
          </a:prstGeom>
        </p:spPr>
      </p:pic>
      <p:pic>
        <p:nvPicPr>
          <p:cNvPr id="99" name="Picture 46">
            <a:extLst>
              <a:ext uri="{FF2B5EF4-FFF2-40B4-BE49-F238E27FC236}">
                <a16:creationId xmlns:a16="http://schemas.microsoft.com/office/drawing/2014/main" id="{F6596C04-404A-4442-A874-552264ABD1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84960" y="3291739"/>
            <a:ext cx="497827" cy="497827"/>
          </a:xfrm>
          <a:prstGeom prst="rect">
            <a:avLst/>
          </a:prstGeom>
        </p:spPr>
      </p:pic>
      <p:pic>
        <p:nvPicPr>
          <p:cNvPr id="100" name="Picture 47">
            <a:extLst>
              <a:ext uri="{FF2B5EF4-FFF2-40B4-BE49-F238E27FC236}">
                <a16:creationId xmlns:a16="http://schemas.microsoft.com/office/drawing/2014/main" id="{68DDB9AC-2EB0-4796-95E4-3F295FEC3AC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80103" y="3269055"/>
            <a:ext cx="1010079" cy="532825"/>
          </a:xfrm>
          <a:prstGeom prst="rect">
            <a:avLst/>
          </a:prstGeom>
        </p:spPr>
      </p:pic>
      <p:pic>
        <p:nvPicPr>
          <p:cNvPr id="101" name="Picture 233">
            <a:extLst>
              <a:ext uri="{FF2B5EF4-FFF2-40B4-BE49-F238E27FC236}">
                <a16:creationId xmlns:a16="http://schemas.microsoft.com/office/drawing/2014/main" id="{042EC50F-6713-47B9-A817-5DE4E58FAE71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24298" t="30661" r="21944" b="39100"/>
          <a:stretch/>
        </p:blipFill>
        <p:spPr>
          <a:xfrm>
            <a:off x="3171448" y="3279269"/>
            <a:ext cx="981484" cy="552085"/>
          </a:xfrm>
          <a:prstGeom prst="rect">
            <a:avLst/>
          </a:prstGeom>
        </p:spPr>
      </p:pic>
      <p:pic>
        <p:nvPicPr>
          <p:cNvPr id="102" name="Picture 8" descr="Paypos">
            <a:extLst>
              <a:ext uri="{FF2B5EF4-FFF2-40B4-BE49-F238E27FC236}">
                <a16:creationId xmlns:a16="http://schemas.microsoft.com/office/drawing/2014/main" id="{71732D8D-C13F-46C6-8C33-CFA7EBA16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463" y="4188144"/>
            <a:ext cx="916185" cy="4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9">
            <a:extLst>
              <a:ext uri="{FF2B5EF4-FFF2-40B4-BE49-F238E27FC236}">
                <a16:creationId xmlns:a16="http://schemas.microsoft.com/office/drawing/2014/main" id="{196B19E7-FC6E-4818-9BAE-22F1A4F53C1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22850" y="4230311"/>
            <a:ext cx="849592" cy="337586"/>
          </a:xfrm>
          <a:prstGeom prst="rect">
            <a:avLst/>
          </a:prstGeom>
        </p:spPr>
      </p:pic>
      <p:pic>
        <p:nvPicPr>
          <p:cNvPr id="104" name="Picture 88" descr="Image result for SOFRECOM">
            <a:extLst>
              <a:ext uri="{FF2B5EF4-FFF2-40B4-BE49-F238E27FC236}">
                <a16:creationId xmlns:a16="http://schemas.microsoft.com/office/drawing/2014/main" id="{4B07D421-074F-4310-93EF-9A48CF43D62E}"/>
              </a:ext>
            </a:extLst>
          </p:cNvPr>
          <p:cNvPicPr/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697" y="4123272"/>
            <a:ext cx="1102021" cy="56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Picture 232">
            <a:extLst>
              <a:ext uri="{FF2B5EF4-FFF2-40B4-BE49-F238E27FC236}">
                <a16:creationId xmlns:a16="http://schemas.microsoft.com/office/drawing/2014/main" id="{E7C00CAE-9361-4BEF-B928-B83CCA591E7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119156" y="4205338"/>
            <a:ext cx="537402" cy="537402"/>
          </a:xfrm>
          <a:prstGeom prst="rect">
            <a:avLst/>
          </a:prstGeom>
        </p:spPr>
      </p:pic>
      <p:sp>
        <p:nvSpPr>
          <p:cNvPr id="106" name="TextBox 162">
            <a:extLst>
              <a:ext uri="{FF2B5EF4-FFF2-40B4-BE49-F238E27FC236}">
                <a16:creationId xmlns:a16="http://schemas.microsoft.com/office/drawing/2014/main" id="{86599A92-10CD-4C6B-A3E3-43A4430632BC}"/>
              </a:ext>
            </a:extLst>
          </p:cNvPr>
          <p:cNvSpPr txBox="1"/>
          <p:nvPr/>
        </p:nvSpPr>
        <p:spPr>
          <a:xfrm>
            <a:off x="6096000" y="329567"/>
            <a:ext cx="6096000" cy="709226"/>
          </a:xfrm>
          <a:prstGeom prst="rect">
            <a:avLst/>
          </a:prstGeom>
          <a:solidFill>
            <a:schemeClr val="tx2"/>
          </a:solidFill>
        </p:spPr>
        <p:txBody>
          <a:bodyPr wrap="square" lIns="0" tIns="36576" rIns="0" bIns="0" rtlCol="0" anchor="ctr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Tunisian digital industry is fully engaged in emerging technologies</a:t>
            </a:r>
          </a:p>
        </p:txBody>
      </p:sp>
    </p:spTree>
    <p:extLst>
      <p:ext uri="{BB962C8B-B14F-4D97-AF65-F5344CB8AC3E}">
        <p14:creationId xmlns:p14="http://schemas.microsoft.com/office/powerpoint/2010/main" val="4187573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4D5F698F-82F3-4095-B86A-8D12932B99B2}"/>
              </a:ext>
            </a:extLst>
          </p:cNvPr>
          <p:cNvGrpSpPr/>
          <p:nvPr/>
        </p:nvGrpSpPr>
        <p:grpSpPr>
          <a:xfrm rot="5400000">
            <a:off x="7158276" y="-2377656"/>
            <a:ext cx="1531990" cy="9846321"/>
            <a:chOff x="3310025" y="222025"/>
            <a:chExt cx="969153" cy="5261161"/>
          </a:xfrm>
        </p:grpSpPr>
        <p:sp>
          <p:nvSpPr>
            <p:cNvPr id="5" name="TextBox 26">
              <a:extLst>
                <a:ext uri="{FF2B5EF4-FFF2-40B4-BE49-F238E27FC236}">
                  <a16:creationId xmlns:a16="http://schemas.microsoft.com/office/drawing/2014/main" id="{6416AE21-0730-4D57-8622-9787941C1F9C}"/>
                </a:ext>
              </a:extLst>
            </p:cNvPr>
            <p:cNvSpPr txBox="1"/>
            <p:nvPr/>
          </p:nvSpPr>
          <p:spPr>
            <a:xfrm rot="16200000">
              <a:off x="854677" y="2677373"/>
              <a:ext cx="5261161" cy="350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FDI Landscape in Tunisia: Key Figures</a:t>
              </a:r>
            </a:p>
          </p:txBody>
        </p:sp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57F280A4-FF33-4A05-A1F7-D1B3A9A697E8}"/>
                </a:ext>
              </a:extLst>
            </p:cNvPr>
            <p:cNvSpPr txBox="1"/>
            <p:nvPr/>
          </p:nvSpPr>
          <p:spPr>
            <a:xfrm rot="16200000">
              <a:off x="1581307" y="2785312"/>
              <a:ext cx="5045278" cy="350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b="1" dirty="0">
                  <a:solidFill>
                    <a:prstClr val="white">
                      <a:lumMod val="75000"/>
                    </a:prstClr>
                  </a:solidFill>
                  <a:latin typeface="Calibri"/>
                </a:rPr>
                <a:t>Major Assets of Tunisia</a:t>
              </a:r>
            </a:p>
          </p:txBody>
        </p:sp>
      </p:grpSp>
      <p:sp>
        <p:nvSpPr>
          <p:cNvPr id="7" name="TextBox 26">
            <a:extLst>
              <a:ext uri="{FF2B5EF4-FFF2-40B4-BE49-F238E27FC236}">
                <a16:creationId xmlns:a16="http://schemas.microsoft.com/office/drawing/2014/main" id="{0B61AFD0-3E1A-4079-8441-89B99B3DE28E}"/>
              </a:ext>
            </a:extLst>
          </p:cNvPr>
          <p:cNvSpPr txBox="1"/>
          <p:nvPr/>
        </p:nvSpPr>
        <p:spPr>
          <a:xfrm>
            <a:off x="3052395" y="4624474"/>
            <a:ext cx="93910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 in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Tunisia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Agency Missions</a:t>
            </a:r>
          </a:p>
        </p:txBody>
      </p:sp>
      <p:sp>
        <p:nvSpPr>
          <p:cNvPr id="8" name="TextBox 36">
            <a:extLst>
              <a:ext uri="{FF2B5EF4-FFF2-40B4-BE49-F238E27FC236}">
                <a16:creationId xmlns:a16="http://schemas.microsoft.com/office/drawing/2014/main" id="{EA2693F8-D56D-4D9E-8CFD-FB346A952B8D}"/>
              </a:ext>
            </a:extLst>
          </p:cNvPr>
          <p:cNvSpPr txBox="1"/>
          <p:nvPr/>
        </p:nvSpPr>
        <p:spPr>
          <a:xfrm>
            <a:off x="3001115" y="3696183"/>
            <a:ext cx="98463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Business Opportunities in Tunisia</a:t>
            </a:r>
          </a:p>
        </p:txBody>
      </p:sp>
      <p:sp>
        <p:nvSpPr>
          <p:cNvPr id="9" name="TextBox 49">
            <a:extLst>
              <a:ext uri="{FF2B5EF4-FFF2-40B4-BE49-F238E27FC236}">
                <a16:creationId xmlns:a16="http://schemas.microsoft.com/office/drawing/2014/main" id="{6B29F450-6064-48FC-BF01-FC2F378C8445}"/>
              </a:ext>
            </a:extLst>
          </p:cNvPr>
          <p:cNvSpPr txBox="1"/>
          <p:nvPr/>
        </p:nvSpPr>
        <p:spPr>
          <a:xfrm>
            <a:off x="3186298" y="195218"/>
            <a:ext cx="54591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SUMMARY</a:t>
            </a:r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9BDD5896-CB63-4958-8A14-46D6E2FF0B66}"/>
              </a:ext>
            </a:extLst>
          </p:cNvPr>
          <p:cNvSpPr/>
          <p:nvPr/>
        </p:nvSpPr>
        <p:spPr bwMode="auto">
          <a:xfrm>
            <a:off x="2345685" y="1794122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1" name="Freeform 36">
            <a:extLst>
              <a:ext uri="{FF2B5EF4-FFF2-40B4-BE49-F238E27FC236}">
                <a16:creationId xmlns:a16="http://schemas.microsoft.com/office/drawing/2014/main" id="{89CA94E5-EE65-4914-A97B-E384498ACDF7}"/>
              </a:ext>
            </a:extLst>
          </p:cNvPr>
          <p:cNvSpPr/>
          <p:nvPr/>
        </p:nvSpPr>
        <p:spPr bwMode="auto">
          <a:xfrm>
            <a:off x="2345685" y="2747415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" name="Freeform 36">
            <a:extLst>
              <a:ext uri="{FF2B5EF4-FFF2-40B4-BE49-F238E27FC236}">
                <a16:creationId xmlns:a16="http://schemas.microsoft.com/office/drawing/2014/main" id="{1D1D71D4-531E-486E-A69C-AFD8A2A8A152}"/>
              </a:ext>
            </a:extLst>
          </p:cNvPr>
          <p:cNvSpPr/>
          <p:nvPr/>
        </p:nvSpPr>
        <p:spPr bwMode="auto">
          <a:xfrm>
            <a:off x="2345685" y="3640997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3" name="Freeform 36">
            <a:extLst>
              <a:ext uri="{FF2B5EF4-FFF2-40B4-BE49-F238E27FC236}">
                <a16:creationId xmlns:a16="http://schemas.microsoft.com/office/drawing/2014/main" id="{61528407-A9E4-4DA5-94AB-16961DDEDBBB}"/>
              </a:ext>
            </a:extLst>
          </p:cNvPr>
          <p:cNvSpPr/>
          <p:nvPr/>
        </p:nvSpPr>
        <p:spPr bwMode="auto">
          <a:xfrm>
            <a:off x="2345685" y="4619430"/>
            <a:ext cx="558444" cy="564085"/>
          </a:xfrm>
          <a:custGeom>
            <a:avLst/>
            <a:gdLst>
              <a:gd name="connsiteX0" fmla="*/ 680692 w 1361384"/>
              <a:gd name="connsiteY0" fmla="*/ 0 h 1361384"/>
              <a:gd name="connsiteX1" fmla="*/ 806418 w 1361384"/>
              <a:gd name="connsiteY1" fmla="*/ 52077 h 1361384"/>
              <a:gd name="connsiteX2" fmla="*/ 1309307 w 1361384"/>
              <a:gd name="connsiteY2" fmla="*/ 554966 h 1361384"/>
              <a:gd name="connsiteX3" fmla="*/ 1309307 w 1361384"/>
              <a:gd name="connsiteY3" fmla="*/ 806419 h 1361384"/>
              <a:gd name="connsiteX4" fmla="*/ 806418 w 1361384"/>
              <a:gd name="connsiteY4" fmla="*/ 1309307 h 1361384"/>
              <a:gd name="connsiteX5" fmla="*/ 554966 w 1361384"/>
              <a:gd name="connsiteY5" fmla="*/ 1309307 h 1361384"/>
              <a:gd name="connsiteX6" fmla="*/ 52077 w 1361384"/>
              <a:gd name="connsiteY6" fmla="*/ 806419 h 1361384"/>
              <a:gd name="connsiteX7" fmla="*/ 52077 w 1361384"/>
              <a:gd name="connsiteY7" fmla="*/ 554966 h 1361384"/>
              <a:gd name="connsiteX8" fmla="*/ 554966 w 1361384"/>
              <a:gd name="connsiteY8" fmla="*/ 52077 h 1361384"/>
              <a:gd name="connsiteX9" fmla="*/ 680692 w 1361384"/>
              <a:gd name="connsiteY9" fmla="*/ 0 h 136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1384" h="1361384">
                <a:moveTo>
                  <a:pt x="680692" y="0"/>
                </a:moveTo>
                <a:cubicBezTo>
                  <a:pt x="726196" y="0"/>
                  <a:pt x="771700" y="17359"/>
                  <a:pt x="806418" y="52077"/>
                </a:cubicBezTo>
                <a:lnTo>
                  <a:pt x="1309307" y="554966"/>
                </a:lnTo>
                <a:cubicBezTo>
                  <a:pt x="1378744" y="624402"/>
                  <a:pt x="1378744" y="736982"/>
                  <a:pt x="1309307" y="806419"/>
                </a:cubicBezTo>
                <a:lnTo>
                  <a:pt x="806418" y="1309307"/>
                </a:lnTo>
                <a:cubicBezTo>
                  <a:pt x="736982" y="1378744"/>
                  <a:pt x="624402" y="1378744"/>
                  <a:pt x="554966" y="1309307"/>
                </a:cubicBezTo>
                <a:lnTo>
                  <a:pt x="52077" y="806419"/>
                </a:lnTo>
                <a:cubicBezTo>
                  <a:pt x="-17360" y="736982"/>
                  <a:pt x="-17360" y="624402"/>
                  <a:pt x="52077" y="554966"/>
                </a:cubicBezTo>
                <a:lnTo>
                  <a:pt x="554966" y="52077"/>
                </a:lnTo>
                <a:cubicBezTo>
                  <a:pt x="589684" y="17359"/>
                  <a:pt x="635188" y="0"/>
                  <a:pt x="680692" y="0"/>
                </a:cubicBezTo>
                <a:close/>
              </a:path>
            </a:pathLst>
          </a:custGeom>
          <a:solidFill>
            <a:srgbClr val="6E87F2"/>
          </a:solidFill>
          <a:ln w="28575">
            <a:solidFill>
              <a:srgbClr val="FFFFFF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5744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20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9315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ut être une image de texte">
            <a:extLst>
              <a:ext uri="{FF2B5EF4-FFF2-40B4-BE49-F238E27FC236}">
                <a16:creationId xmlns:a16="http://schemas.microsoft.com/office/drawing/2014/main" id="{EC5070E6-FE62-4041-B8BC-1C313808A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418"/>
            <a:ext cx="12192000" cy="696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4E6D65A9-8B83-4D29-AFBE-7AE607F7C068}"/>
              </a:ext>
            </a:extLst>
          </p:cNvPr>
          <p:cNvSpPr txBox="1">
            <a:spLocks/>
          </p:cNvSpPr>
          <p:nvPr/>
        </p:nvSpPr>
        <p:spPr>
          <a:xfrm>
            <a:off x="6096001" y="3289467"/>
            <a:ext cx="6096000" cy="9457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otham Bold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F34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THANK YOU!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0F345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D4CFDB-FFCA-4DAE-9252-98C96AF55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1" y="4124966"/>
            <a:ext cx="6096000" cy="94579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PMingLiU" panose="02020500000000000000" pitchFamily="18" charset="-120"/>
                <a:cs typeface="+mn-cs"/>
              </a:rPr>
              <a:t>FOR YOUR ATTENTION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9667AD5-4690-4B94-AE16-EA1C42240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5574" y="5313434"/>
            <a:ext cx="4190062" cy="3429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HK" sz="16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Email : Abdelbasset.ghanmi@fipa.tn </a:t>
            </a:r>
          </a:p>
        </p:txBody>
      </p:sp>
      <p:pic>
        <p:nvPicPr>
          <p:cNvPr id="8" name="Picture 11" descr="D:\goanimate\ppt\new_layout\email.png">
            <a:extLst>
              <a:ext uri="{FF2B5EF4-FFF2-40B4-BE49-F238E27FC236}">
                <a16:creationId xmlns:a16="http://schemas.microsoft.com/office/drawing/2014/main" id="{F96D92F1-F2C0-4FA7-A6EB-ABC0C3FD6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262" y="5145411"/>
            <a:ext cx="5953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6894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e 2">
      <a:dk1>
        <a:srgbClr val="996633"/>
      </a:dk1>
      <a:lt1>
        <a:sysClr val="window" lastClr="FFFFFF"/>
      </a:lt1>
      <a:dk2>
        <a:srgbClr val="1F497D"/>
      </a:dk2>
      <a:lt2>
        <a:srgbClr val="EEECE1"/>
      </a:lt2>
      <a:accent1>
        <a:srgbClr val="FC0018"/>
      </a:accent1>
      <a:accent2>
        <a:srgbClr val="14457D"/>
      </a:accent2>
      <a:accent3>
        <a:srgbClr val="180087"/>
      </a:accent3>
      <a:accent4>
        <a:srgbClr val="E371AB"/>
      </a:accent4>
      <a:accent5>
        <a:srgbClr val="16B7FE"/>
      </a:accent5>
      <a:accent6>
        <a:srgbClr val="A48DE7"/>
      </a:accent6>
      <a:hlink>
        <a:srgbClr val="E38C37"/>
      </a:hlink>
      <a:folHlink>
        <a:srgbClr val="800080"/>
      </a:folHlink>
    </a:clrScheme>
    <a:fontScheme name="Ajd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Personnalisée 2">
      <a:dk1>
        <a:srgbClr val="996633"/>
      </a:dk1>
      <a:lt1>
        <a:sysClr val="window" lastClr="FFFFFF"/>
      </a:lt1>
      <a:dk2>
        <a:srgbClr val="1F497D"/>
      </a:dk2>
      <a:lt2>
        <a:srgbClr val="EEECE1"/>
      </a:lt2>
      <a:accent1>
        <a:srgbClr val="FC0018"/>
      </a:accent1>
      <a:accent2>
        <a:srgbClr val="14457D"/>
      </a:accent2>
      <a:accent3>
        <a:srgbClr val="180087"/>
      </a:accent3>
      <a:accent4>
        <a:srgbClr val="E371AB"/>
      </a:accent4>
      <a:accent5>
        <a:srgbClr val="16B7FE"/>
      </a:accent5>
      <a:accent6>
        <a:srgbClr val="A48DE7"/>
      </a:accent6>
      <a:hlink>
        <a:srgbClr val="E38C37"/>
      </a:hlink>
      <a:folHlink>
        <a:srgbClr val="800080"/>
      </a:folHlink>
    </a:clrScheme>
    <a:fontScheme name="Ajd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Thème Office">
  <a:themeElements>
    <a:clrScheme name="Personnalisée 2">
      <a:dk1>
        <a:srgbClr val="996633"/>
      </a:dk1>
      <a:lt1>
        <a:sysClr val="window" lastClr="FFFFFF"/>
      </a:lt1>
      <a:dk2>
        <a:srgbClr val="1F497D"/>
      </a:dk2>
      <a:lt2>
        <a:srgbClr val="EEECE1"/>
      </a:lt2>
      <a:accent1>
        <a:srgbClr val="FC0018"/>
      </a:accent1>
      <a:accent2>
        <a:srgbClr val="14457D"/>
      </a:accent2>
      <a:accent3>
        <a:srgbClr val="180087"/>
      </a:accent3>
      <a:accent4>
        <a:srgbClr val="E371AB"/>
      </a:accent4>
      <a:accent5>
        <a:srgbClr val="16B7FE"/>
      </a:accent5>
      <a:accent6>
        <a:srgbClr val="A48DE7"/>
      </a:accent6>
      <a:hlink>
        <a:srgbClr val="E38C37"/>
      </a:hlink>
      <a:folHlink>
        <a:srgbClr val="800080"/>
      </a:folHlink>
    </a:clrScheme>
    <a:fontScheme name="Ajd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1241</Words>
  <Application>Microsoft Office PowerPoint</Application>
  <PresentationFormat>Breitbild</PresentationFormat>
  <Paragraphs>225</Paragraphs>
  <Slides>20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20</vt:i4>
      </vt:variant>
    </vt:vector>
  </HeadingPairs>
  <TitlesOfParts>
    <vt:vector size="31" baseType="lpstr">
      <vt:lpstr>Arial</vt:lpstr>
      <vt:lpstr>Calibri</vt:lpstr>
      <vt:lpstr>Gotham Bold</vt:lpstr>
      <vt:lpstr>Montserrat</vt:lpstr>
      <vt:lpstr>Roboto-Light</vt:lpstr>
      <vt:lpstr>Tahoma</vt:lpstr>
      <vt:lpstr>Verdana</vt:lpstr>
      <vt:lpstr>Wingdings</vt:lpstr>
      <vt:lpstr>Thème Office</vt:lpstr>
      <vt:lpstr>1_Thème Office</vt:lpstr>
      <vt:lpstr>2_Thème 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iMac</dc:creator>
  <cp:lastModifiedBy>saida kahouli</cp:lastModifiedBy>
  <cp:revision>512</cp:revision>
  <cp:lastPrinted>2020-06-23T09:26:24Z</cp:lastPrinted>
  <dcterms:created xsi:type="dcterms:W3CDTF">2019-05-13T11:53:33Z</dcterms:created>
  <dcterms:modified xsi:type="dcterms:W3CDTF">2022-03-29T23:17:22Z</dcterms:modified>
</cp:coreProperties>
</file>