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5" r:id="rId2"/>
    <p:sldId id="279" r:id="rId3"/>
    <p:sldId id="290" r:id="rId4"/>
    <p:sldId id="291" r:id="rId5"/>
    <p:sldId id="282" r:id="rId6"/>
    <p:sldId id="288" r:id="rId7"/>
    <p:sldId id="280" r:id="rId8"/>
    <p:sldId id="283" r:id="rId9"/>
    <p:sldId id="289" r:id="rId10"/>
    <p:sldId id="259" r:id="rId11"/>
    <p:sldId id="260" r:id="rId12"/>
    <p:sldId id="262" r:id="rId13"/>
    <p:sldId id="263" r:id="rId14"/>
    <p:sldId id="265" r:id="rId15"/>
    <p:sldId id="266" r:id="rId16"/>
    <p:sldId id="267" r:id="rId17"/>
    <p:sldId id="269" r:id="rId18"/>
    <p:sldId id="270" r:id="rId19"/>
    <p:sldId id="271" r:id="rId20"/>
    <p:sldId id="278" r:id="rId21"/>
    <p:sldId id="28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009644"/>
    <a:srgbClr val="79DCFF"/>
    <a:srgbClr val="C1EFFF"/>
    <a:srgbClr val="ABE9FF"/>
    <a:srgbClr val="00B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7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5.4</c:v>
                </c:pt>
                <c:pt idx="1">
                  <c:v>8.3000000000000007</c:v>
                </c:pt>
                <c:pt idx="2">
                  <c:v>11.3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AA-4699-946F-8840E9E371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696160432"/>
        <c:axId val="696162096"/>
      </c:barChart>
      <c:catAx>
        <c:axId val="69616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7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162096"/>
        <c:crosses val="autoZero"/>
        <c:auto val="1"/>
        <c:lblAlgn val="ctr"/>
        <c:lblOffset val="100"/>
        <c:noMultiLvlLbl val="0"/>
      </c:catAx>
      <c:valAx>
        <c:axId val="696162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160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7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7.8</c:v>
                </c:pt>
                <c:pt idx="2">
                  <c:v>11.6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3-403E-B5E5-EF6586E26B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632957712"/>
        <c:axId val="632953968"/>
      </c:barChart>
      <c:catAx>
        <c:axId val="63295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7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953968"/>
        <c:crosses val="autoZero"/>
        <c:auto val="1"/>
        <c:lblAlgn val="ctr"/>
        <c:lblOffset val="100"/>
        <c:noMultiLvlLbl val="0"/>
      </c:catAx>
      <c:valAx>
        <c:axId val="632953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957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88F168F-F03B-495D-AC3E-29FD8F12FAC3}" type="VALUE">
                      <a:rPr lang="en-US">
                        <a:solidFill>
                          <a:srgbClr val="009644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20B-4FF0-8ACA-092C2801D6D5}"/>
                </c:ext>
              </c:extLst>
            </c:dLbl>
            <c:dLbl>
              <c:idx val="1"/>
              <c:layout>
                <c:manualLayout>
                  <c:x val="1.3003166219780471E-3"/>
                  <c:y val="5.5529721846376365E-3"/>
                </c:manualLayout>
              </c:layout>
              <c:tx>
                <c:rich>
                  <a:bodyPr/>
                  <a:lstStyle/>
                  <a:p>
                    <a:fld id="{E1224682-C370-4D3F-B1EF-11C420B9A7AC}" type="VALUE">
                      <a:rPr lang="en-US" smtClean="0">
                        <a:solidFill>
                          <a:srgbClr val="009644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20B-4FF0-8ACA-092C280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118FAC6-D22D-4F8D-9D12-D78248E8DE79}" type="VALUE">
                      <a:rPr lang="en-US">
                        <a:solidFill>
                          <a:srgbClr val="C0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20B-4FF0-8ACA-092C2801D6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945</c:v>
                </c:pt>
                <c:pt idx="1">
                  <c:v>942</c:v>
                </c:pt>
                <c:pt idx="2">
                  <c:v>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0B-4FF0-8ACA-092C2801D6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8828704"/>
        <c:axId val="28829120"/>
      </c:barChart>
      <c:catAx>
        <c:axId val="288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3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9120"/>
        <c:crosses val="autoZero"/>
        <c:auto val="1"/>
        <c:lblAlgn val="ctr"/>
        <c:lblOffset val="100"/>
        <c:noMultiLvlLbl val="0"/>
      </c:catAx>
      <c:valAx>
        <c:axId val="28829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7211541930613E-2"/>
          <c:y val="0.13756020622162848"/>
          <c:w val="0.95126623608768746"/>
          <c:h val="0.771114518408737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attFill prst="narHorz">
              <a:fgClr>
                <a:srgbClr val="0099CC"/>
              </a:fgClr>
              <a:bgClr>
                <a:schemeClr val="bg1"/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mmm\-yy</c:formatCode>
                <c:ptCount val="11"/>
                <c:pt idx="0">
                  <c:v>44013</c:v>
                </c:pt>
                <c:pt idx="1">
                  <c:v>44044</c:v>
                </c:pt>
                <c:pt idx="2">
                  <c:v>44075</c:v>
                </c:pt>
                <c:pt idx="3">
                  <c:v>44105</c:v>
                </c:pt>
                <c:pt idx="4">
                  <c:v>44136</c:v>
                </c:pt>
                <c:pt idx="5">
                  <c:v>44166</c:v>
                </c:pt>
                <c:pt idx="6">
                  <c:v>44197</c:v>
                </c:pt>
                <c:pt idx="7">
                  <c:v>44228</c:v>
                </c:pt>
                <c:pt idx="8">
                  <c:v>44256</c:v>
                </c:pt>
                <c:pt idx="9">
                  <c:v>44287</c:v>
                </c:pt>
                <c:pt idx="10">
                  <c:v>44317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89</c:v>
                </c:pt>
                <c:pt idx="1">
                  <c:v>222</c:v>
                </c:pt>
                <c:pt idx="2">
                  <c:v>216</c:v>
                </c:pt>
                <c:pt idx="3">
                  <c:v>297</c:v>
                </c:pt>
                <c:pt idx="4">
                  <c:v>267</c:v>
                </c:pt>
                <c:pt idx="5">
                  <c:v>260</c:v>
                </c:pt>
                <c:pt idx="6">
                  <c:v>264</c:v>
                </c:pt>
                <c:pt idx="7">
                  <c:v>301</c:v>
                </c:pt>
                <c:pt idx="8">
                  <c:v>477</c:v>
                </c:pt>
                <c:pt idx="9">
                  <c:v>525</c:v>
                </c:pt>
                <c:pt idx="10">
                  <c:v>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1F-48CA-81F3-62D862922F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925555136"/>
        <c:axId val="925555968"/>
      </c:barChart>
      <c:dateAx>
        <c:axId val="92555513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5555968"/>
        <c:crosses val="autoZero"/>
        <c:auto val="1"/>
        <c:lblOffset val="100"/>
        <c:baseTimeUnit val="months"/>
      </c:dateAx>
      <c:valAx>
        <c:axId val="925555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5555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99CC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1329</c:v>
                </c:pt>
                <c:pt idx="1">
                  <c:v>965</c:v>
                </c:pt>
                <c:pt idx="2">
                  <c:v>1165</c:v>
                </c:pt>
                <c:pt idx="3">
                  <c:v>886</c:v>
                </c:pt>
                <c:pt idx="4">
                  <c:v>877</c:v>
                </c:pt>
                <c:pt idx="5">
                  <c:v>1021</c:v>
                </c:pt>
                <c:pt idx="6">
                  <c:v>654</c:v>
                </c:pt>
                <c:pt idx="7">
                  <c:v>1232</c:v>
                </c:pt>
                <c:pt idx="8">
                  <c:v>1707</c:v>
                </c:pt>
                <c:pt idx="9">
                  <c:v>1729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E9-4B05-AE45-CD2EEB4532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8842848"/>
        <c:axId val="28843264"/>
      </c:barChart>
      <c:catAx>
        <c:axId val="2884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3264"/>
        <c:crosses val="autoZero"/>
        <c:auto val="1"/>
        <c:lblAlgn val="ctr"/>
        <c:lblOffset val="100"/>
        <c:noMultiLvlLbl val="0"/>
      </c:catAx>
      <c:valAx>
        <c:axId val="28843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AD0D6739-095E-4F55-B627-DA163B22C470}" type="VALUE">
                      <a:rPr lang="en-US">
                        <a:solidFill>
                          <a:srgbClr val="C0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4D-4624-BA43-0911878B37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1" i="0" u="none" strike="noStrike" kern="1200" baseline="0">
                    <a:solidFill>
                      <a:srgbClr val="00964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114</c:v>
                </c:pt>
                <c:pt idx="1">
                  <c:v>137</c:v>
                </c:pt>
                <c:pt idx="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D-4624-BA43-0911878B37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357354720"/>
        <c:axId val="357355136"/>
      </c:barChart>
      <c:catAx>
        <c:axId val="35735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7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55136"/>
        <c:crosses val="autoZero"/>
        <c:auto val="1"/>
        <c:lblAlgn val="ctr"/>
        <c:lblOffset val="100"/>
        <c:noMultiLvlLbl val="0"/>
      </c:catAx>
      <c:valAx>
        <c:axId val="357355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5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25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E06-49E8-AAEF-B5E8322A66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mmm\-yy</c:formatCode>
                <c:ptCount val="11"/>
                <c:pt idx="0">
                  <c:v>44013</c:v>
                </c:pt>
                <c:pt idx="1">
                  <c:v>44044</c:v>
                </c:pt>
                <c:pt idx="2">
                  <c:v>44075</c:v>
                </c:pt>
                <c:pt idx="3">
                  <c:v>44105</c:v>
                </c:pt>
                <c:pt idx="4">
                  <c:v>44136</c:v>
                </c:pt>
                <c:pt idx="5">
                  <c:v>44166</c:v>
                </c:pt>
                <c:pt idx="6">
                  <c:v>44197</c:v>
                </c:pt>
                <c:pt idx="7">
                  <c:v>44228</c:v>
                </c:pt>
                <c:pt idx="8">
                  <c:v>44256</c:v>
                </c:pt>
                <c:pt idx="9">
                  <c:v>44287</c:v>
                </c:pt>
                <c:pt idx="10">
                  <c:v>44317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2.4</c:v>
                </c:pt>
                <c:pt idx="1">
                  <c:v>3</c:v>
                </c:pt>
                <c:pt idx="2">
                  <c:v>2.7</c:v>
                </c:pt>
                <c:pt idx="3">
                  <c:v>4.3</c:v>
                </c:pt>
                <c:pt idx="4">
                  <c:v>3.4</c:v>
                </c:pt>
                <c:pt idx="5">
                  <c:v>5.8</c:v>
                </c:pt>
                <c:pt idx="6">
                  <c:v>4</c:v>
                </c:pt>
                <c:pt idx="7">
                  <c:v>4</c:v>
                </c:pt>
                <c:pt idx="8">
                  <c:v>8.3000000000000007</c:v>
                </c:pt>
                <c:pt idx="9">
                  <c:v>8.5</c:v>
                </c:pt>
                <c:pt idx="10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6-49E8-AAEF-B5E8322A66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351636416"/>
        <c:axId val="351625184"/>
      </c:barChart>
      <c:dateAx>
        <c:axId val="35163641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25184"/>
        <c:crosses val="autoZero"/>
        <c:auto val="1"/>
        <c:lblOffset val="100"/>
        <c:baseTimeUnit val="months"/>
      </c:dateAx>
      <c:valAx>
        <c:axId val="351625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3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0.39926</cdr:x>
      <cdr:y>0.06718</cdr:y>
    </cdr:from>
    <cdr:to>
      <cdr:x>0.60226</cdr:x>
      <cdr:y>0.16444</cdr:y>
    </cdr:to>
    <cdr:sp macro="" textlink="">
      <cdr:nvSpPr>
        <cdr:cNvPr id="2" name="Text Placeholder 3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4529282" y="361830"/>
          <a:ext cx="2302834" cy="5238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0099CC"/>
          </a:solidFill>
          <a:prstDash val="dash"/>
        </a:ln>
      </cdr:spPr>
      <cdr:txBody>
        <a:bodyPr xmlns:a="http://schemas.openxmlformats.org/drawingml/2006/main" vert="horz" lIns="91440" tIns="45720" rIns="91440" bIns="45720" rtlCol="0" anchor="t"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10000"/>
            </a:lnSpc>
          </a:pPr>
          <a:r>
            <a:rPr lang="en-US" sz="2400" b="1" dirty="0" smtClean="0">
              <a:solidFill>
                <a:srgbClr val="0099CC"/>
              </a:solidFill>
              <a:cs typeface="Arial" panose="020B0604020202020204" pitchFamily="34" charset="0"/>
            </a:rPr>
            <a:t>Unit: thousand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D1A12-5504-4FD0-A9B0-35E1AF218BF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9D635-9086-4CA9-A6B4-9B86B94E8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84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80498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9D635-9086-4CA9-A6B4-9B86B94E8E5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4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4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9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6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01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46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5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18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1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47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582991" y="552450"/>
            <a:ext cx="4762501" cy="5753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825501" y="552450"/>
            <a:ext cx="5111750" cy="280670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825501" y="3422650"/>
            <a:ext cx="5111750" cy="2882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14297" algn="ctr">
              <a:spcBef>
                <a:spcPts val="0"/>
              </a:spcBef>
              <a:buSzTx/>
              <a:buNone/>
              <a:defRPr sz="2200"/>
            </a:lvl2pPr>
            <a:lvl3pPr marL="0" indent="228595" algn="ctr">
              <a:spcBef>
                <a:spcPts val="0"/>
              </a:spcBef>
              <a:buSzTx/>
              <a:buNone/>
              <a:defRPr sz="2200"/>
            </a:lvl3pPr>
            <a:lvl4pPr marL="0" indent="342892" algn="ctr">
              <a:spcBef>
                <a:spcPts val="0"/>
              </a:spcBef>
              <a:buSzTx/>
              <a:buNone/>
              <a:defRPr sz="2200"/>
            </a:lvl4pPr>
            <a:lvl5pPr marL="0" indent="457189" algn="ctr">
              <a:spcBef>
                <a:spcPts val="0"/>
              </a:spcBef>
              <a:buSzTx/>
              <a:buNone/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220942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452567-FBA3-4085-A07F-681DAC476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E8D66-7D41-46C5-8F62-49CA014C0CA6}" type="datetimeFigureOut">
              <a:rPr lang="en-IN" smtClean="0"/>
              <a:t>21-06-2021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F6B956-BAB4-4BD0-8319-EC8D2EF3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AD8B3-5CA4-4DEA-9359-2B4C59A58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E2184AD-D6EC-4B3E-83FB-9B243DDC7DB3}" type="slidenum">
              <a:rPr lang="en-IN" smtClean="0"/>
              <a:t>‹#›</a:t>
            </a:fld>
            <a:endParaRPr lang="en-IN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265E598-9B05-4B2D-B264-257053B15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" y="1"/>
            <a:ext cx="12192000" cy="1089025"/>
          </a:xfrm>
        </p:spPr>
        <p:txBody>
          <a:bodyPr tIns="288000">
            <a:normAutofit/>
          </a:bodyPr>
          <a:lstStyle>
            <a:lvl1pPr marL="171446" indent="0"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0016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371">
          <p15:clr>
            <a:srgbClr val="FBAE40"/>
          </p15:clr>
        </p15:guide>
        <p15:guide id="3" pos="7515">
          <p15:clr>
            <a:srgbClr val="FBAE40"/>
          </p15:clr>
        </p15:guide>
        <p15:guide id="4" orient="horz" pos="164">
          <p15:clr>
            <a:srgbClr val="FBAE40"/>
          </p15:clr>
        </p15:guide>
        <p15:guide id="5" orient="horz" pos="504">
          <p15:clr>
            <a:srgbClr val="FBAE40"/>
          </p15:clr>
        </p15:guide>
        <p15:guide id="6" orient="horz" pos="686">
          <p15:clr>
            <a:srgbClr val="C35EA4"/>
          </p15:clr>
        </p15:guide>
        <p15:guide id="7" orient="horz" pos="229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05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8F6CE-3A6D-472A-B734-C178AE14022C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7F7C8-7866-4052-BDCA-C168B80C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3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" r="20044"/>
          <a:stretch/>
        </p:blipFill>
        <p:spPr>
          <a:xfrm>
            <a:off x="1" y="0"/>
            <a:ext cx="5944212" cy="354947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4381"/>
            <a:ext cx="5944212" cy="33436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752" y="2450152"/>
            <a:ext cx="2208119" cy="219456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1" t="5398" r="27783" b="4385"/>
          <a:stretch/>
        </p:blipFill>
        <p:spPr>
          <a:xfrm>
            <a:off x="9184510" y="2417101"/>
            <a:ext cx="2314139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8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90" y="1493110"/>
            <a:ext cx="3200400" cy="3200400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 rot="5400000">
            <a:off x="8313672" y="3058510"/>
            <a:ext cx="735724" cy="3069020"/>
          </a:xfrm>
          <a:prstGeom prst="rightBrace">
            <a:avLst/>
          </a:prstGeom>
          <a:ln w="1905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650710" y="299766"/>
            <a:ext cx="1067944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3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Economic Importance of Tourism to Egypt:</a:t>
            </a: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58020" y="1173207"/>
            <a:ext cx="1060704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/>
          <p:cNvSpPr txBox="1">
            <a:spLocks/>
          </p:cNvSpPr>
          <p:nvPr/>
        </p:nvSpPr>
        <p:spPr>
          <a:xfrm>
            <a:off x="6873169" y="5240816"/>
            <a:ext cx="3620812" cy="1170494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114297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228595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342892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457189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3.4 Million</a:t>
            </a:r>
          </a:p>
          <a:p>
            <a:pPr>
              <a:lnSpc>
                <a:spcPct val="110000"/>
              </a:lnSpc>
            </a:pPr>
            <a:r>
              <a:rPr lang="en-US" sz="2500" b="1" dirty="0" smtClean="0">
                <a:cs typeface="Arial" panose="020B0604020202020204" pitchFamily="34" charset="0"/>
              </a:rPr>
              <a:t>Direct &amp; Indirect jobs</a:t>
            </a:r>
            <a:endParaRPr lang="en-US" sz="2500" b="1" dirty="0"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958304" y="1670966"/>
            <a:ext cx="2377440" cy="2377440"/>
            <a:chOff x="2619860" y="4498428"/>
            <a:chExt cx="2377440" cy="2377440"/>
          </a:xfrm>
        </p:grpSpPr>
        <p:sp>
          <p:nvSpPr>
            <p:cNvPr id="14" name="Oval 13"/>
            <p:cNvSpPr/>
            <p:nvPr/>
          </p:nvSpPr>
          <p:spPr>
            <a:xfrm>
              <a:off x="2619860" y="4498428"/>
              <a:ext cx="2377440" cy="237744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81" b="7457"/>
            <a:stretch/>
          </p:blipFill>
          <p:spPr>
            <a:xfrm>
              <a:off x="2795228" y="4929356"/>
              <a:ext cx="2026704" cy="1839105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9090387" y="1742830"/>
            <a:ext cx="2377440" cy="2377440"/>
            <a:chOff x="8796105" y="1742830"/>
            <a:chExt cx="2377440" cy="2377440"/>
          </a:xfrm>
        </p:grpSpPr>
        <p:sp>
          <p:nvSpPr>
            <p:cNvPr id="18" name="Oval 17"/>
            <p:cNvSpPr/>
            <p:nvPr/>
          </p:nvSpPr>
          <p:spPr>
            <a:xfrm>
              <a:off x="8796105" y="1742830"/>
              <a:ext cx="2377440" cy="237744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81" b="7457"/>
            <a:stretch/>
          </p:blipFill>
          <p:spPr>
            <a:xfrm>
              <a:off x="9228128" y="1972335"/>
              <a:ext cx="1511511" cy="13716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81" b="7457"/>
            <a:stretch/>
          </p:blipFill>
          <p:spPr>
            <a:xfrm>
              <a:off x="9251990" y="2708126"/>
              <a:ext cx="1511511" cy="13716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" name="Text Placeholder 3"/>
          <p:cNvSpPr txBox="1">
            <a:spLocks/>
          </p:cNvSpPr>
          <p:nvPr/>
        </p:nvSpPr>
        <p:spPr>
          <a:xfrm>
            <a:off x="1166649" y="4950330"/>
            <a:ext cx="3195145" cy="743582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114297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228595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342892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457189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rgbClr val="0099CC"/>
                </a:solidFill>
                <a:cs typeface="Arial" panose="020B0604020202020204" pitchFamily="34" charset="0"/>
              </a:rPr>
              <a:t>4% (2019</a:t>
            </a:r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)</a:t>
            </a:r>
            <a:endParaRPr lang="en-US" sz="3000" b="1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73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69" y="354496"/>
            <a:ext cx="1554480" cy="1554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2438401" y="401807"/>
            <a:ext cx="10332720" cy="8062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3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International Tourist Arrivals (2016 - 2019):</a:t>
            </a:r>
            <a:endParaRPr lang="en-US" sz="3300" b="1" dirty="0">
              <a:solidFill>
                <a:srgbClr val="0099CC"/>
              </a:solidFill>
              <a:cs typeface="Arial" panose="020B0604020202020204" pitchFamily="34" charset="0"/>
            </a:endParaRP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439812334"/>
              </p:ext>
            </p:extLst>
          </p:nvPr>
        </p:nvGraphicFramePr>
        <p:xfrm>
          <a:off x="1061544" y="2346298"/>
          <a:ext cx="10246537" cy="4229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2438401" y="1095766"/>
            <a:ext cx="886968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/>
          <p:cNvSpPr txBox="1">
            <a:spLocks/>
          </p:cNvSpPr>
          <p:nvPr/>
        </p:nvSpPr>
        <p:spPr>
          <a:xfrm>
            <a:off x="5024241" y="1488772"/>
            <a:ext cx="2170024" cy="523870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4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Unit: Million</a:t>
            </a:r>
          </a:p>
        </p:txBody>
      </p:sp>
    </p:spTree>
    <p:extLst>
      <p:ext uri="{BB962C8B-B14F-4D97-AF65-F5344CB8AC3E}">
        <p14:creationId xmlns:p14="http://schemas.microsoft.com/office/powerpoint/2010/main" val="338825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2438401" y="1082514"/>
            <a:ext cx="886968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2438401" y="507823"/>
            <a:ext cx="10332720" cy="60536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3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Revenues from Tourism (2016 - 2019):</a:t>
            </a:r>
            <a:endParaRPr lang="en-US" sz="3300" b="1" dirty="0">
              <a:solidFill>
                <a:srgbClr val="0099CC"/>
              </a:solidFill>
              <a:cs typeface="Arial" panose="020B0604020202020204" pitchFamily="34" charset="0"/>
            </a:endParaRP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hart 33"/>
          <p:cNvGraphicFramePr/>
          <p:nvPr>
            <p:extLst>
              <p:ext uri="{D42A27DB-BD31-4B8C-83A1-F6EECF244321}">
                <p14:modId xmlns:p14="http://schemas.microsoft.com/office/powerpoint/2010/main" val="1328684977"/>
              </p:ext>
            </p:extLst>
          </p:nvPr>
        </p:nvGraphicFramePr>
        <p:xfrm>
          <a:off x="840828" y="1967418"/>
          <a:ext cx="10609049" cy="4667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7" y="214155"/>
            <a:ext cx="1463040" cy="1463040"/>
          </a:xfrm>
          <a:prstGeom prst="rect">
            <a:avLst/>
          </a:prstGeom>
        </p:spPr>
      </p:pic>
      <p:sp>
        <p:nvSpPr>
          <p:cNvPr id="36" name="Text Placeholder 3"/>
          <p:cNvSpPr txBox="1">
            <a:spLocks/>
          </p:cNvSpPr>
          <p:nvPr/>
        </p:nvSpPr>
        <p:spPr>
          <a:xfrm>
            <a:off x="5024241" y="1488772"/>
            <a:ext cx="2170024" cy="523870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4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Unit: Billion $</a:t>
            </a:r>
          </a:p>
        </p:txBody>
      </p:sp>
    </p:spTree>
    <p:extLst>
      <p:ext uri="{BB962C8B-B14F-4D97-AF65-F5344CB8AC3E}">
        <p14:creationId xmlns:p14="http://schemas.microsoft.com/office/powerpoint/2010/main" val="31964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374" b="78879" l="23761" r="76923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87" t="20419" r="21936" b="20028"/>
          <a:stretch/>
        </p:blipFill>
        <p:spPr>
          <a:xfrm>
            <a:off x="275636" y="79512"/>
            <a:ext cx="2255533" cy="22263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2664559" y="318048"/>
            <a:ext cx="1067944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3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International Tourist Arrivals (January – June 2020):</a:t>
            </a:r>
            <a:endParaRPr lang="en-US" sz="3300" b="1" dirty="0">
              <a:solidFill>
                <a:srgbClr val="0099CC"/>
              </a:solidFill>
              <a:cs typeface="Arial" panose="020B0604020202020204" pitchFamily="34" charset="0"/>
            </a:endParaRP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720276" y="1150847"/>
            <a:ext cx="886968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967253035"/>
              </p:ext>
            </p:extLst>
          </p:nvPr>
        </p:nvGraphicFramePr>
        <p:xfrm>
          <a:off x="1588930" y="2144724"/>
          <a:ext cx="9766852" cy="4574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 Placeholder 3"/>
          <p:cNvSpPr txBox="1">
            <a:spLocks/>
          </p:cNvSpPr>
          <p:nvPr/>
        </p:nvSpPr>
        <p:spPr>
          <a:xfrm>
            <a:off x="9185758" y="1782008"/>
            <a:ext cx="2170024" cy="523870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114297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228595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342892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457189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Unit: thousand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156176" y="5883965"/>
            <a:ext cx="3657600" cy="0"/>
          </a:xfrm>
          <a:prstGeom prst="straightConnector1">
            <a:avLst/>
          </a:prstGeom>
          <a:ln w="762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205" y="358232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733541839"/>
              </p:ext>
            </p:extLst>
          </p:nvPr>
        </p:nvGraphicFramePr>
        <p:xfrm>
          <a:off x="382360" y="1198183"/>
          <a:ext cx="11344130" cy="538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438223" y="84087"/>
            <a:ext cx="11344130" cy="12822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ctr"/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International Tourist Arrivals: July 2020 - May 2021</a:t>
            </a:r>
          </a:p>
          <a:p>
            <a:pPr algn="ctr"/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(Resumption of Travel)</a:t>
            </a:r>
            <a:endParaRPr lang="en-US" sz="3000" b="1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22305" y="1313800"/>
            <a:ext cx="1106424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9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51" y="363308"/>
            <a:ext cx="2204199" cy="1651021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2365338" y="1206433"/>
            <a:ext cx="905256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063440319"/>
              </p:ext>
            </p:extLst>
          </p:nvPr>
        </p:nvGraphicFramePr>
        <p:xfrm>
          <a:off x="450575" y="2164677"/>
          <a:ext cx="11330608" cy="4467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 Placeholder 3"/>
          <p:cNvSpPr txBox="1">
            <a:spLocks/>
          </p:cNvSpPr>
          <p:nvPr/>
        </p:nvSpPr>
        <p:spPr>
          <a:xfrm>
            <a:off x="5030867" y="1752394"/>
            <a:ext cx="2170024" cy="523870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114297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228595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342892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457189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Unit: thousand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2348450" y="363308"/>
            <a:ext cx="1067944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German Tourists Arrivals (2010 - 2019):</a:t>
            </a: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71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79" y="292398"/>
            <a:ext cx="2319466" cy="17373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2391844" y="453821"/>
            <a:ext cx="1067944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German Tourists Arrivals (January – March 2020):</a:t>
            </a: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391844" y="1325701"/>
            <a:ext cx="914400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078790080"/>
              </p:ext>
            </p:extLst>
          </p:nvPr>
        </p:nvGraphicFramePr>
        <p:xfrm>
          <a:off x="1977580" y="2223196"/>
          <a:ext cx="8128000" cy="4357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 Placeholder 3"/>
          <p:cNvSpPr txBox="1">
            <a:spLocks/>
          </p:cNvSpPr>
          <p:nvPr/>
        </p:nvSpPr>
        <p:spPr>
          <a:xfrm>
            <a:off x="9365820" y="1673712"/>
            <a:ext cx="2170024" cy="523870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114297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228595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342892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457189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Unit: thousand</a:t>
            </a:r>
          </a:p>
        </p:txBody>
      </p:sp>
    </p:spTree>
    <p:extLst>
      <p:ext uri="{BB962C8B-B14F-4D97-AF65-F5344CB8AC3E}">
        <p14:creationId xmlns:p14="http://schemas.microsoft.com/office/powerpoint/2010/main" val="35077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79" y="292398"/>
            <a:ext cx="2319466" cy="17373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2391844" y="149025"/>
            <a:ext cx="1067944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German Tourists Arrivals (Jul 2020-May 2021):</a:t>
            </a: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18348" y="1021552"/>
            <a:ext cx="859536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987728089"/>
              </p:ext>
            </p:extLst>
          </p:nvPr>
        </p:nvGraphicFramePr>
        <p:xfrm>
          <a:off x="226178" y="1470991"/>
          <a:ext cx="11806795" cy="5115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3"/>
          <p:cNvSpPr txBox="1">
            <a:spLocks/>
          </p:cNvSpPr>
          <p:nvPr/>
        </p:nvSpPr>
        <p:spPr>
          <a:xfrm>
            <a:off x="5024241" y="1488772"/>
            <a:ext cx="2170024" cy="523870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Unit: thousand</a:t>
            </a:r>
          </a:p>
        </p:txBody>
      </p:sp>
    </p:spTree>
    <p:extLst>
      <p:ext uri="{BB962C8B-B14F-4D97-AF65-F5344CB8AC3E}">
        <p14:creationId xmlns:p14="http://schemas.microsoft.com/office/powerpoint/2010/main" val="123213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half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3" r="8313"/>
          <a:stretch>
            <a:fillRect/>
          </a:stretch>
        </p:blipFill>
        <p:spPr>
          <a:xfrm>
            <a:off x="1239300" y="1127764"/>
            <a:ext cx="2049032" cy="2475230"/>
          </a:xfrm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45855" y="166967"/>
            <a:ext cx="10468304" cy="607017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 smtClean="0">
                <a:solidFill>
                  <a:srgbClr val="0099CC"/>
                </a:solidFill>
                <a:latin typeface="+mn-lt"/>
              </a:rPr>
              <a:t>Health Safety Accreditation</a:t>
            </a:r>
            <a:endParaRPr lang="en-US" sz="3300" b="1" dirty="0">
              <a:solidFill>
                <a:srgbClr val="0099CC"/>
              </a:solidFill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225287" y="3726639"/>
            <a:ext cx="4041913" cy="2742478"/>
          </a:xfrm>
          <a:noFill/>
          <a:ln>
            <a:solidFill>
              <a:srgbClr val="0099CC"/>
            </a:solidFill>
            <a:prstDash val="dash"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b="1" dirty="0" smtClean="0">
                <a:solidFill>
                  <a:srgbClr val="0099CC"/>
                </a:solidFill>
                <a:cs typeface="Arial" panose="020B0604020202020204" pitchFamily="34" charset="0"/>
              </a:rPr>
              <a:t>Health Safety Certificate </a:t>
            </a:r>
          </a:p>
          <a:p>
            <a:pPr>
              <a:lnSpc>
                <a:spcPct val="110000"/>
              </a:lnSpc>
            </a:pPr>
            <a:r>
              <a:rPr lang="en-US" b="1" dirty="0" smtClean="0">
                <a:solidFill>
                  <a:srgbClr val="0099CC"/>
                </a:solidFill>
                <a:cs typeface="Arial" panose="020B0604020202020204" pitchFamily="34" charset="0"/>
              </a:rPr>
              <a:t>(May 2020):</a:t>
            </a:r>
          </a:p>
          <a:p>
            <a:pPr>
              <a:lnSpc>
                <a:spcPct val="110000"/>
              </a:lnSpc>
            </a:pPr>
            <a:r>
              <a:rPr lang="en-US" sz="2100" dirty="0" smtClean="0">
                <a:cs typeface="Arial" panose="020B0604020202020204" pitchFamily="34" charset="0"/>
              </a:rPr>
              <a:t>The currently operating </a:t>
            </a:r>
            <a:r>
              <a:rPr lang="en-US" sz="21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830</a:t>
            </a:r>
            <a:r>
              <a:rPr lang="en-US" sz="2100" dirty="0" smtClean="0">
                <a:cs typeface="Arial" panose="020B0604020202020204" pitchFamily="34" charset="0"/>
              </a:rPr>
              <a:t> </a:t>
            </a:r>
            <a:r>
              <a:rPr lang="en-US" sz="2100" dirty="0">
                <a:cs typeface="Arial" panose="020B0604020202020204" pitchFamily="34" charset="0"/>
              </a:rPr>
              <a:t>h</a:t>
            </a:r>
            <a:r>
              <a:rPr lang="en-US" sz="2100" dirty="0" smtClean="0">
                <a:cs typeface="Arial" panose="020B0604020202020204" pitchFamily="34" charset="0"/>
              </a:rPr>
              <a:t>otel </a:t>
            </a:r>
            <a:r>
              <a:rPr lang="en-US" sz="2100" dirty="0">
                <a:cs typeface="Arial" panose="020B0604020202020204" pitchFamily="34" charset="0"/>
              </a:rPr>
              <a:t>e</a:t>
            </a:r>
            <a:r>
              <a:rPr lang="en-US" sz="2100" dirty="0" smtClean="0">
                <a:cs typeface="Arial" panose="020B0604020202020204" pitchFamily="34" charset="0"/>
              </a:rPr>
              <a:t>stablishments (out of a total of </a:t>
            </a:r>
            <a:r>
              <a:rPr lang="en-US" sz="21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1207</a:t>
            </a:r>
            <a:r>
              <a:rPr lang="en-US" sz="2100" dirty="0" smtClean="0">
                <a:cs typeface="Arial" panose="020B0604020202020204" pitchFamily="34" charset="0"/>
              </a:rPr>
              <a:t>) are certified by the Ministry of Tourism and Antiquities and the Ministry of Health.</a:t>
            </a:r>
            <a:endParaRPr lang="en-US" sz="2100" dirty="0"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3096C-D282-D748-8423-8C302381E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571" y="2008024"/>
            <a:ext cx="2607999" cy="22330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3" r="4860"/>
          <a:stretch/>
        </p:blipFill>
        <p:spPr>
          <a:xfrm>
            <a:off x="9077436" y="1119704"/>
            <a:ext cx="2062200" cy="2475230"/>
          </a:xfrm>
          <a:prstGeom prst="rect">
            <a:avLst/>
          </a:prstGeom>
          <a:ln>
            <a:noFill/>
          </a:ln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8158053" y="3769820"/>
            <a:ext cx="3755423" cy="2752305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114297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228595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342892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457189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1" dirty="0" smtClean="0">
                <a:solidFill>
                  <a:srgbClr val="0099CC"/>
                </a:solidFill>
                <a:cs typeface="Arial" panose="020B0604020202020204" pitchFamily="34" charset="0"/>
              </a:rPr>
              <a:t>Coastal Resorts: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cs typeface="Arial" panose="020B0604020202020204" pitchFamily="34" charset="0"/>
              </a:rPr>
              <a:t>Current workers in resorts located in the Red Sea and South Sinai Governorates are vaccinated.</a:t>
            </a:r>
          </a:p>
          <a:p>
            <a:pPr>
              <a:lnSpc>
                <a:spcPct val="110000"/>
              </a:lnSpc>
            </a:pPr>
            <a:r>
              <a:rPr lang="en-US" dirty="0">
                <a:cs typeface="Arial" panose="020B0604020202020204" pitchFamily="34" charset="0"/>
              </a:rPr>
              <a:t>Vaccination of all </a:t>
            </a:r>
            <a:r>
              <a:rPr lang="en-US" dirty="0" smtClean="0">
                <a:cs typeface="Arial" panose="020B0604020202020204" pitchFamily="34" charset="0"/>
              </a:rPr>
              <a:t>residents </a:t>
            </a:r>
            <a:r>
              <a:rPr lang="en-US" dirty="0">
                <a:cs typeface="Arial" panose="020B0604020202020204" pitchFamily="34" charset="0"/>
              </a:rPr>
              <a:t>is to be announced </a:t>
            </a:r>
            <a:r>
              <a:rPr lang="en-US" dirty="0" smtClean="0">
                <a:cs typeface="Arial" panose="020B0604020202020204" pitchFamily="34" charset="0"/>
              </a:rPr>
              <a:t>shortly</a:t>
            </a:r>
            <a:r>
              <a:rPr lang="en-US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4951683" y="4584620"/>
            <a:ext cx="2225566" cy="1448317"/>
          </a:xfrm>
          <a:prstGeom prst="rect">
            <a:avLst/>
          </a:prstGeom>
          <a:noFill/>
          <a:ln>
            <a:solidFill>
              <a:srgbClr val="0099CC"/>
            </a:solidFill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114297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228595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342892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457189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en-US" sz="2400" b="1" dirty="0" smtClean="0"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4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June 18, 2020</a:t>
            </a:r>
            <a:endParaRPr lang="en-US" sz="2400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84358" y="850224"/>
            <a:ext cx="10972800" cy="15319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6126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98275" y="1252424"/>
            <a:ext cx="7579605" cy="5379730"/>
          </a:xfrm>
          <a:prstGeom prst="rect">
            <a:avLst/>
          </a:prstGeom>
        </p:spPr>
        <p:txBody>
          <a:bodyPr vert="horz" lIns="45720" tIns="22860" rIns="45720" bIns="22860" rtlCol="0">
            <a:noAutofit/>
          </a:bodyPr>
          <a:lstStyle/>
          <a:p>
            <a:pPr algn="just"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egative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PCR test result certificate for COVID-19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stamped or </a:t>
            </a:r>
            <a:r>
              <a:rPr lang="en-US" sz="2400" b="1" dirty="0" smtClean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4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QR code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is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must: </a:t>
            </a:r>
          </a:p>
          <a:p>
            <a:pPr marL="341313" indent="-341313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72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to</a:t>
            </a:r>
            <a:r>
              <a:rPr lang="en-US" sz="2400" b="1" dirty="0">
                <a:solidFill>
                  <a:srgbClr val="48A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departure time of 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direct flight to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Egypt.</a:t>
            </a:r>
          </a:p>
          <a:p>
            <a:pPr marL="341313" indent="-341313" algn="ctr">
              <a:spcAft>
                <a:spcPts val="600"/>
              </a:spcAft>
            </a:pPr>
            <a:r>
              <a:rPr lang="en-US" sz="30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341313" indent="-341313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Upon arrival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Egyptian tourist destinations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(at a cost 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$30 or their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equivalent in other currencies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spcAft>
                <a:spcPts val="600"/>
              </a:spcAft>
              <a:buClr>
                <a:schemeClr val="tx1"/>
              </a:buClr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Upon departure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PCR testing is available at $30, and Antigen at $20.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Aft>
                <a:spcPts val="6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2" algn="just" defTabSz="457200">
              <a:lnSpc>
                <a:spcPct val="150000"/>
              </a:lnSpc>
              <a:spcAft>
                <a:spcPts val="6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9962" y="255733"/>
            <a:ext cx="605197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0099CC"/>
                </a:solidFill>
                <a:cs typeface="Arial" panose="020B0604020202020204" pitchFamily="34" charset="0"/>
              </a:rPr>
              <a:t>Travel Precautionary </a:t>
            </a:r>
            <a:r>
              <a:rPr lang="en-US" sz="35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Measures:</a:t>
            </a:r>
            <a:endParaRPr lang="en-US" sz="3500" b="1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18097" y="1009248"/>
            <a:ext cx="11155680" cy="15319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62" y="2169203"/>
            <a:ext cx="3419531" cy="341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BD45F3-B9DB-3A48-86BA-9FA099C12C1C}"/>
              </a:ext>
            </a:extLst>
          </p:cNvPr>
          <p:cNvSpPr txBox="1"/>
          <p:nvPr/>
        </p:nvSpPr>
        <p:spPr>
          <a:xfrm>
            <a:off x="1646077" y="2289763"/>
            <a:ext cx="9144000" cy="27640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33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Health Safety </a:t>
            </a:r>
            <a:r>
              <a:rPr lang="en-US" sz="3300" b="1" dirty="0">
                <a:solidFill>
                  <a:srgbClr val="0099CC"/>
                </a:solidFill>
                <a:cs typeface="Arial" panose="020B0604020202020204" pitchFamily="34" charset="0"/>
              </a:rPr>
              <a:t>Regulations for Hospitality Establishments, Archaeological Sites, and Museums</a:t>
            </a:r>
          </a:p>
        </p:txBody>
      </p:sp>
      <p:sp>
        <p:nvSpPr>
          <p:cNvPr id="353" name="Shape 126"/>
          <p:cNvSpPr/>
          <p:nvPr/>
        </p:nvSpPr>
        <p:spPr>
          <a:xfrm>
            <a:off x="1254219" y="2381733"/>
            <a:ext cx="10161255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defRPr sz="7900">
                <a:solidFill>
                  <a:srgbClr val="FFFFFF"/>
                </a:solidFill>
                <a:latin typeface="GE SS Unique"/>
                <a:ea typeface="GE SS Unique"/>
                <a:cs typeface="GE SS Unique"/>
                <a:sym typeface="GE SS Unique"/>
              </a:defRPr>
            </a:lvl1pPr>
          </a:lstStyle>
          <a:p>
            <a:pPr algn="ctr" defTabSz="412750" hangingPunct="0">
              <a:lnSpc>
                <a:spcPct val="150000"/>
              </a:lnSpc>
            </a:pPr>
            <a:endParaRPr lang="ar-EG" sz="4000" b="1">
              <a:solidFill>
                <a:schemeClr val="accent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PT Bold Heading" panose="00000400000000000000" pitchFamily="2" charset="-78"/>
            </a:endParaRPr>
          </a:p>
        </p:txBody>
      </p:sp>
      <p:sp>
        <p:nvSpPr>
          <p:cNvPr id="3" name="AutoShape 2" descr="Vectores, imágenes y arte vectorial de stock sobre Conserje ..."/>
          <p:cNvSpPr>
            <a:spLocks noChangeAspect="1" noChangeArrowheads="1"/>
          </p:cNvSpPr>
          <p:nvPr/>
        </p:nvSpPr>
        <p:spPr bwMode="auto">
          <a:xfrm>
            <a:off x="299012" y="203188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ar-EG" sz="90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646077" y="4403335"/>
            <a:ext cx="9144000" cy="27932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00" y="1086618"/>
            <a:ext cx="1484730" cy="147561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9" b="26108"/>
          <a:stretch/>
        </p:blipFill>
        <p:spPr>
          <a:xfrm>
            <a:off x="4896673" y="1166048"/>
            <a:ext cx="2461445" cy="137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t="882" r="22441" b="-250"/>
          <a:stretch/>
        </p:blipFill>
        <p:spPr>
          <a:xfrm>
            <a:off x="8367598" y="1045733"/>
            <a:ext cx="1361268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outdoor, woman, looking&#10;&#10;Description automatically generated">
            <a:extLst>
              <a:ext uri="{FF2B5EF4-FFF2-40B4-BE49-F238E27FC236}">
                <a16:creationId xmlns:a16="http://schemas.microsoft.com/office/drawing/2014/main" id="{E6594DC9-E7D0-0B41-B53D-321A057227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" b="36431"/>
          <a:stretch/>
        </p:blipFill>
        <p:spPr>
          <a:xfrm>
            <a:off x="4883025" y="5"/>
            <a:ext cx="7308975" cy="3364987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" b="30000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AC95C-2881-3E4D-AF83-1FFCA44C6708}"/>
              </a:ext>
            </a:extLst>
          </p:cNvPr>
          <p:cNvSpPr txBox="1"/>
          <p:nvPr/>
        </p:nvSpPr>
        <p:spPr>
          <a:xfrm>
            <a:off x="448056" y="647780"/>
            <a:ext cx="483280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rmAutofit/>
          </a:bodyPr>
          <a:lstStyle/>
          <a:p>
            <a:pPr indent="-457189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Check-in in Hotels:</a:t>
            </a:r>
            <a:endParaRPr lang="en-US" sz="3000" b="1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4265C7-5310-4E49-93C7-52F261DD8938}"/>
              </a:ext>
            </a:extLst>
          </p:cNvPr>
          <p:cNvSpPr txBox="1"/>
          <p:nvPr/>
        </p:nvSpPr>
        <p:spPr>
          <a:xfrm>
            <a:off x="448055" y="1996009"/>
            <a:ext cx="4832803" cy="4308808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pPr marL="254794" indent="-254794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Temperatures checks.</a:t>
            </a:r>
          </a:p>
          <a:p>
            <a:pPr marL="254794" indent="-254794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Luggage disinfection.</a:t>
            </a:r>
          </a:p>
          <a:p>
            <a:pPr marL="254794" indent="-254794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Physical distancing.</a:t>
            </a:r>
          </a:p>
          <a:p>
            <a:pPr marL="254794" indent="-254794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Encouragement of electronic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payments.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32654" y="1606436"/>
            <a:ext cx="356616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48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2" b="-1"/>
          <a:stretch/>
        </p:blipFill>
        <p:spPr>
          <a:xfrm>
            <a:off x="4883025" y="5"/>
            <a:ext cx="7308975" cy="3364987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14" name="Picture 13" descr="A person sitting on a chair next to a window&#10;&#10;Description automatically generated">
            <a:extLst>
              <a:ext uri="{FF2B5EF4-FFF2-40B4-BE49-F238E27FC236}">
                <a16:creationId xmlns:a16="http://schemas.microsoft.com/office/drawing/2014/main" id="{502885F2-A41A-7242-9E87-901362B3D8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91" b="1477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C72199-7932-0447-A037-069C8572097E}"/>
              </a:ext>
            </a:extLst>
          </p:cNvPr>
          <p:cNvSpPr txBox="1"/>
          <p:nvPr/>
        </p:nvSpPr>
        <p:spPr>
          <a:xfrm>
            <a:off x="448056" y="584111"/>
            <a:ext cx="483280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Accommodation:</a:t>
            </a:r>
            <a:endParaRPr lang="en-US" sz="3000" b="1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E99C60-8383-8D4B-999A-E82EC3BEE4C2}"/>
              </a:ext>
            </a:extLst>
          </p:cNvPr>
          <p:cNvSpPr/>
          <p:nvPr/>
        </p:nvSpPr>
        <p:spPr>
          <a:xfrm>
            <a:off x="472214" y="1793597"/>
            <a:ext cx="4832803" cy="4345389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pPr marL="342900" indent="-342900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 adults + 2 children (under 12 years old) in a room.</a:t>
            </a:r>
          </a:p>
          <a:p>
            <a:pPr marL="342900" indent="-342900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Personal Protection Kits.</a:t>
            </a:r>
          </a:p>
          <a:p>
            <a:pPr marL="342900" indent="-342900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Disinfection and ventilation of rooms between check-out and new check-in.</a:t>
            </a:r>
          </a:p>
          <a:p>
            <a:pPr marL="342892" indent="-114300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2" indent="-114300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83231" y="1472308"/>
            <a:ext cx="283464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02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C72199-7932-0447-A037-069C8572097E}"/>
              </a:ext>
            </a:extLst>
          </p:cNvPr>
          <p:cNvSpPr txBox="1"/>
          <p:nvPr/>
        </p:nvSpPr>
        <p:spPr>
          <a:xfrm>
            <a:off x="635343" y="462928"/>
            <a:ext cx="483280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rmAutofit/>
          </a:bodyPr>
          <a:lstStyle/>
          <a:p>
            <a:pPr defTabSz="45720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000" b="1" dirty="0">
                <a:solidFill>
                  <a:srgbClr val="0099CC"/>
                </a:solidFill>
                <a:cs typeface="Arial" panose="020B0604020202020204" pitchFamily="34" charset="0"/>
              </a:rPr>
              <a:t> Gym and Health </a:t>
            </a:r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Clubs:</a:t>
            </a:r>
            <a:endParaRPr lang="en-US" sz="3000" b="1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6960" y="1977907"/>
            <a:ext cx="5105730" cy="3695020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pPr marL="573882" indent="-286544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Regular disinfection.</a:t>
            </a:r>
          </a:p>
          <a:p>
            <a:pPr marL="573882" indent="-286544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distancing. </a:t>
            </a:r>
          </a:p>
          <a:p>
            <a:pPr marL="573882" indent="-286544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 showering.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3882" indent="-286544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of steam rooms is suspended.</a:t>
            </a:r>
          </a:p>
          <a:p>
            <a:pPr marL="314325" defTabSz="457200">
              <a:lnSpc>
                <a:spcPct val="150000"/>
              </a:lnSpc>
              <a:spcAft>
                <a:spcPts val="9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95574" y="1512769"/>
            <a:ext cx="384048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owchart: Stored Data 4"/>
          <p:cNvSpPr/>
          <p:nvPr/>
        </p:nvSpPr>
        <p:spPr>
          <a:xfrm flipH="1">
            <a:off x="5274644" y="0"/>
            <a:ext cx="6917356" cy="6858000"/>
          </a:xfrm>
          <a:prstGeom prst="flowChartOnlineStorag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9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F244D330-9EDA-0B47-96AF-61A70FF418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4" r="20137"/>
          <a:stretch/>
        </p:blipFill>
        <p:spPr>
          <a:xfrm>
            <a:off x="4883022" y="5"/>
            <a:ext cx="7308978" cy="6857995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18E0B1-10FA-5146-A0E3-EB62E601122A}"/>
              </a:ext>
            </a:extLst>
          </p:cNvPr>
          <p:cNvSpPr txBox="1"/>
          <p:nvPr/>
        </p:nvSpPr>
        <p:spPr>
          <a:xfrm>
            <a:off x="485074" y="526617"/>
            <a:ext cx="4619511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rgbClr val="0099CC"/>
                </a:solidFill>
                <a:cs typeface="Arial" panose="020B0604020202020204" pitchFamily="34" charset="0"/>
              </a:rPr>
              <a:t>Swimming Pools and Beaches in H</a:t>
            </a:r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otels:</a:t>
            </a:r>
            <a:endParaRPr lang="en-US" sz="3000" b="1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89C842-1004-284B-AE31-AAE09A6EED95}"/>
              </a:ext>
            </a:extLst>
          </p:cNvPr>
          <p:cNvSpPr/>
          <p:nvPr/>
        </p:nvSpPr>
        <p:spPr>
          <a:xfrm>
            <a:off x="390481" y="2011722"/>
            <a:ext cx="5078445" cy="4379201"/>
          </a:xfrm>
          <a:prstGeom prst="rect">
            <a:avLst/>
          </a:prstGeom>
        </p:spPr>
        <p:txBody>
          <a:bodyPr vert="horz" lIns="45720" tIns="22860" rIns="45720" bIns="22860" rtlCol="0" anchor="t">
            <a:noAutofit/>
          </a:bodyPr>
          <a:lstStyle/>
          <a:p>
            <a:pPr marL="457200" indent="-287338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Regular disinfection.</a:t>
            </a:r>
          </a:p>
          <a:p>
            <a:pPr marL="457200" indent="-287338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Placement of sunbeds 2 meters apart.</a:t>
            </a:r>
          </a:p>
          <a:p>
            <a:pPr marL="457200" indent="-287338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Delivery of beach and pool towels to rooms.</a:t>
            </a:r>
          </a:p>
          <a:p>
            <a:pPr marL="457200" indent="-287338" defTabSz="4572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Reduction of recreational activities.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42184" y="1711706"/>
            <a:ext cx="329184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72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indoor, building, window, counter&#10;&#10;Description automatically generated">
            <a:extLst>
              <a:ext uri="{FF2B5EF4-FFF2-40B4-BE49-F238E27FC236}">
                <a16:creationId xmlns:a16="http://schemas.microsoft.com/office/drawing/2014/main" id="{CB0FB85A-9431-8640-A894-FA641F3DF1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" r="18792"/>
          <a:stretch/>
        </p:blipFill>
        <p:spPr>
          <a:xfrm>
            <a:off x="4883022" y="11022"/>
            <a:ext cx="7308978" cy="6857995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5D27FC-6423-F244-9C30-C124D15A2918}"/>
              </a:ext>
            </a:extLst>
          </p:cNvPr>
          <p:cNvSpPr txBox="1"/>
          <p:nvPr/>
        </p:nvSpPr>
        <p:spPr>
          <a:xfrm>
            <a:off x="562193" y="173439"/>
            <a:ext cx="4992624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Restaurants</a:t>
            </a:r>
            <a:r>
              <a:rPr lang="en-US" sz="3000" b="1" dirty="0" smtClean="0">
                <a:solidFill>
                  <a:srgbClr val="48A0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D416A3-027F-FF41-A675-B9E10BABEAE0}"/>
              </a:ext>
            </a:extLst>
          </p:cNvPr>
          <p:cNvSpPr/>
          <p:nvPr/>
        </p:nvSpPr>
        <p:spPr>
          <a:xfrm>
            <a:off x="420147" y="1484353"/>
            <a:ext cx="5129822" cy="6340159"/>
          </a:xfrm>
          <a:prstGeom prst="rect">
            <a:avLst/>
          </a:prstGeom>
        </p:spPr>
        <p:txBody>
          <a:bodyPr vert="horz" lIns="45720" tIns="22860" rIns="45720" bIns="22860" rtlCol="0" anchor="t">
            <a:noAutofit/>
          </a:bodyPr>
          <a:lstStyle/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checks.</a:t>
            </a:r>
          </a:p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Encouragement of electronic payment.</a:t>
            </a:r>
          </a:p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Served Buffet”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keeping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safe physical distancing.</a:t>
            </a:r>
          </a:p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Tables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placed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 meters apart.</a:t>
            </a:r>
          </a:p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Hand sanitizers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tables.</a:t>
            </a:r>
          </a:p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Shisha is prohibited.</a:t>
            </a:r>
          </a:p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Kids areas are closed.</a:t>
            </a:r>
          </a:p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226219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0238" indent="-114300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2" indent="-114300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95244" y="1130790"/>
            <a:ext cx="219456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05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room filled with furniture&#10;&#10;Description automatically generated">
            <a:extLst>
              <a:ext uri="{FF2B5EF4-FFF2-40B4-BE49-F238E27FC236}">
                <a16:creationId xmlns:a16="http://schemas.microsoft.com/office/drawing/2014/main" id="{78803A9C-8622-4448-AB15-3E212E1C30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9" r="11142"/>
          <a:stretch/>
        </p:blipFill>
        <p:spPr>
          <a:xfrm>
            <a:off x="4883022" y="5"/>
            <a:ext cx="7308978" cy="6857995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DCD392-ED77-A149-B9AD-E8A673EFE6ED}"/>
              </a:ext>
            </a:extLst>
          </p:cNvPr>
          <p:cNvSpPr txBox="1"/>
          <p:nvPr/>
        </p:nvSpPr>
        <p:spPr>
          <a:xfrm>
            <a:off x="374904" y="448861"/>
            <a:ext cx="4992624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rmAutofit/>
          </a:bodyPr>
          <a:lstStyle/>
          <a:p>
            <a:pPr defTabSz="4572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rgbClr val="0099CC"/>
                </a:solidFill>
                <a:cs typeface="Arial" panose="020B0604020202020204" pitchFamily="34" charset="0"/>
              </a:rPr>
              <a:t>Archaeological Sites and </a:t>
            </a:r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Museums:</a:t>
            </a:r>
            <a:endParaRPr lang="en-US" sz="3000" b="1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D4180A-8739-7145-B1FF-171E8D9470EC}"/>
              </a:ext>
            </a:extLst>
          </p:cNvPr>
          <p:cNvSpPr/>
          <p:nvPr/>
        </p:nvSpPr>
        <p:spPr>
          <a:xfrm>
            <a:off x="330836" y="1931018"/>
            <a:ext cx="5278701" cy="4620912"/>
          </a:xfrm>
          <a:prstGeom prst="rect">
            <a:avLst/>
          </a:prstGeom>
        </p:spPr>
        <p:txBody>
          <a:bodyPr vert="horz" lIns="45720" tIns="22860" rIns="45720" bIns="22860" rtlCol="0" anchor="t">
            <a:noAutofit/>
          </a:bodyPr>
          <a:lstStyle/>
          <a:p>
            <a:pPr marL="398462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Daily disinfections.</a:t>
            </a:r>
          </a:p>
          <a:p>
            <a:pPr marL="398462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Groups are of a maximum of 25 persons. </a:t>
            </a:r>
          </a:p>
          <a:p>
            <a:pPr marL="398462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uides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 required to wear face masks and use audio equipment inside museums. </a:t>
            </a:r>
          </a:p>
          <a:p>
            <a:pPr marL="398462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Provision of face masks to tourists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drivers.</a:t>
            </a:r>
          </a:p>
          <a:p>
            <a:pPr marL="398462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checks.</a:t>
            </a:r>
          </a:p>
          <a:p>
            <a:pPr marL="398462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Physical distancing.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07955" y="1627511"/>
            <a:ext cx="384048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48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0" r="15467"/>
          <a:stretch/>
        </p:blipFill>
        <p:spPr>
          <a:xfrm>
            <a:off x="4883022" y="5"/>
            <a:ext cx="7308978" cy="6857995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427454" y="592082"/>
            <a:ext cx="5397137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0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Transportation Vehicles:</a:t>
            </a:r>
            <a:endParaRPr lang="en-US" sz="3000" b="1" dirty="0">
              <a:solidFill>
                <a:srgbClr val="0099CC"/>
              </a:solidFill>
              <a:cs typeface="Arial" panose="020B0604020202020204" pitchFamily="34" charset="0"/>
            </a:endParaRP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874" y="1722616"/>
            <a:ext cx="5355073" cy="4489714"/>
          </a:xfrm>
          <a:prstGeom prst="rect">
            <a:avLst/>
          </a:prstGeom>
        </p:spPr>
        <p:txBody>
          <a:bodyPr vert="horz" lIns="45720" tIns="22860" rIns="45720" bIns="22860" rtlCol="0" anchor="t">
            <a:noAutofit/>
          </a:bodyPr>
          <a:lstStyle/>
          <a:p>
            <a:pPr marL="457200" indent="-228600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Operation with a maximum of 50% capacity.</a:t>
            </a:r>
          </a:p>
          <a:p>
            <a:pPr marL="457200" indent="-228600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Passengers are not allowed to sit in the front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seats.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228600" algn="just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Disinfectants and hand sanitizers are provided.</a:t>
            </a:r>
          </a:p>
          <a:p>
            <a:pPr marL="457200" indent="-228600" defTabSz="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Passengers and drivers are required to wear face masks at all times during the journey.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9753" y="1448758"/>
            <a:ext cx="384048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37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49670B9-8250-224A-AA0E-D760AFED7948}"/>
              </a:ext>
            </a:extLst>
          </p:cNvPr>
          <p:cNvSpPr txBox="1"/>
          <p:nvPr/>
        </p:nvSpPr>
        <p:spPr>
          <a:xfrm>
            <a:off x="650710" y="383849"/>
            <a:ext cx="10679442" cy="1243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45720" tIns="22860" rIns="45720" bIns="22860" numCol="1" spcCol="3810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Tourists Testing Positive for COVID-19 </a:t>
            </a:r>
            <a:r>
              <a:rPr lang="en-US" sz="3200" b="1" dirty="0">
                <a:solidFill>
                  <a:srgbClr val="0099CC"/>
                </a:solidFill>
                <a:cs typeface="Arial" panose="020B0604020202020204" pitchFamily="34" charset="0"/>
              </a:rPr>
              <a:t>d</a:t>
            </a:r>
            <a:r>
              <a:rPr lang="en-US" sz="3200" b="1" dirty="0" smtClean="0">
                <a:solidFill>
                  <a:srgbClr val="0099CC"/>
                </a:solidFill>
                <a:cs typeface="Arial" panose="020B0604020202020204" pitchFamily="34" charset="0"/>
              </a:rPr>
              <a:t>uring their Stay:</a:t>
            </a:r>
          </a:p>
          <a:p>
            <a:pPr marL="457189" indent="-457189" defTabSz="45720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3000" b="1" dirty="0">
              <a:solidFill>
                <a:srgbClr val="48A0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24280" y="1270081"/>
            <a:ext cx="10789920" cy="0"/>
          </a:xfrm>
          <a:prstGeom prst="lin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5018" y="1587066"/>
            <a:ext cx="10888717" cy="7831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Hotel notifies the Ministry of Health with any tourist showing symptoms or testing positive.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Designated area in the hotel (or vicinity) for quarantine of minor cases (in case of </a:t>
            </a: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cruise hotels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quarantine is done in another hotel).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Hotel covers costs of lodging and meals for minor quarantined cases.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Severe COVID-19 cases are hospitalized, and costs of treatment and medication are covered by the Ministry of Health.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Contacts with cases tested positive undergo free medical examination conducted by the Ministry of Health.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6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396" y="2163186"/>
            <a:ext cx="1932104" cy="1920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7785" y="4176193"/>
            <a:ext cx="41313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latin typeface="Arial "/>
              </a:rPr>
              <a:t>Thank you!</a:t>
            </a:r>
            <a:endParaRPr lang="en-US" sz="4500" b="1" dirty="0">
              <a:latin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181660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1976</TotalTime>
  <Words>603</Words>
  <Application>Microsoft Office PowerPoint</Application>
  <PresentationFormat>Widescreen</PresentationFormat>
  <Paragraphs>92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Arial </vt:lpstr>
      <vt:lpstr>Calibri</vt:lpstr>
      <vt:lpstr>Calibri Light</vt:lpstr>
      <vt:lpstr>GE SS Unique</vt:lpstr>
      <vt:lpstr>PT Bold Heading</vt:lpstr>
      <vt:lpstr>Segoe UI Black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 Safety Accreditation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Yomna Elbahar</dc:creator>
  <cp:lastModifiedBy>Yomna Elbahar</cp:lastModifiedBy>
  <cp:revision>100</cp:revision>
  <dcterms:created xsi:type="dcterms:W3CDTF">2021-06-09T01:58:47Z</dcterms:created>
  <dcterms:modified xsi:type="dcterms:W3CDTF">2021-06-21T17:17:55Z</dcterms:modified>
</cp:coreProperties>
</file>