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4" r:id="rId1"/>
  </p:sldMasterIdLst>
  <p:notesMasterIdLst>
    <p:notesMasterId r:id="rId17"/>
  </p:notesMasterIdLst>
  <p:sldIdLst>
    <p:sldId id="292" r:id="rId2"/>
    <p:sldId id="306" r:id="rId3"/>
    <p:sldId id="341" r:id="rId4"/>
    <p:sldId id="342" r:id="rId5"/>
    <p:sldId id="328" r:id="rId6"/>
    <p:sldId id="326" r:id="rId7"/>
    <p:sldId id="331" r:id="rId8"/>
    <p:sldId id="343" r:id="rId9"/>
    <p:sldId id="346" r:id="rId10"/>
    <p:sldId id="344" r:id="rId11"/>
    <p:sldId id="345" r:id="rId12"/>
    <p:sldId id="329" r:id="rId13"/>
    <p:sldId id="330" r:id="rId14"/>
    <p:sldId id="340" r:id="rId15"/>
    <p:sldId id="29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Smyrek | Alexander &amp; Partner" initials="DS|A&amp;P" lastIdx="1" clrIdx="0">
    <p:extLst>
      <p:ext uri="{19B8F6BF-5375-455C-9EA6-DF929625EA0E}">
        <p15:presenceInfo xmlns:p15="http://schemas.microsoft.com/office/powerpoint/2012/main" userId="S::ds@alexander-partner.com::1e49b472-fa8a-4f70-bbb7-b2725ce6991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3C64"/>
    <a:srgbClr val="5C5787"/>
    <a:srgbClr val="D7C6A6"/>
    <a:srgbClr val="EAEAEA"/>
    <a:srgbClr val="CCCCCC"/>
    <a:srgbClr val="505050"/>
    <a:srgbClr val="B18F51"/>
    <a:srgbClr val="7D78A8"/>
    <a:srgbClr val="8985B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68375" autoAdjust="0"/>
  </p:normalViewPr>
  <p:slideViewPr>
    <p:cSldViewPr snapToGrid="0">
      <p:cViewPr varScale="1">
        <p:scale>
          <a:sx n="50" d="100"/>
          <a:sy n="50" d="100"/>
        </p:scale>
        <p:origin x="1572" y="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>
        <p:scale>
          <a:sx n="125" d="100"/>
          <a:sy n="125" d="100"/>
        </p:scale>
        <p:origin x="1020" y="-23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E09DB-1CE5-461F-A47D-5502D5F2ED9D}" type="datetimeFigureOut">
              <a:rPr lang="de-DE" smtClean="0"/>
              <a:t>07.04.2021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64784-4EDE-4D97-967D-0AFDAAB178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318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4969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026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727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135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9351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4789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0504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3472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 startAt="2"/>
            </a:pPr>
            <a:endParaRPr lang="de-DE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0699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8825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de-DE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5205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r-FR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6115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0359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872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64784-4EDE-4D97-967D-0AFDAAB178BE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8613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F8BF-CD45-4002-B951-83E1E107CC2A}" type="datetimeFigureOut">
              <a:rPr lang="de-DE" smtClean="0"/>
              <a:t>07.04.2021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E792-55F9-4850-9611-C6537C18DD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3138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F8BF-CD45-4002-B951-83E1E107CC2A}" type="datetimeFigureOut">
              <a:rPr lang="de-DE" smtClean="0"/>
              <a:t>07.04.2021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E792-55F9-4850-9611-C6537C18DD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5496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F8BF-CD45-4002-B951-83E1E107CC2A}" type="datetimeFigureOut">
              <a:rPr lang="de-DE" smtClean="0"/>
              <a:t>07.04.2021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E792-55F9-4850-9611-C6537C18DD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8983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F8BF-CD45-4002-B951-83E1E107CC2A}" type="datetimeFigureOut">
              <a:rPr lang="de-DE" smtClean="0"/>
              <a:t>07.04.2021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E792-55F9-4850-9611-C6537C18DD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466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F8BF-CD45-4002-B951-83E1E107CC2A}" type="datetimeFigureOut">
              <a:rPr lang="de-DE" smtClean="0"/>
              <a:t>07.04.2021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E792-55F9-4850-9611-C6537C18DD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784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F8BF-CD45-4002-B951-83E1E107CC2A}" type="datetimeFigureOut">
              <a:rPr lang="de-DE" smtClean="0"/>
              <a:t>07.04.2021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E792-55F9-4850-9611-C6537C18DD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2294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F8BF-CD45-4002-B951-83E1E107CC2A}" type="datetimeFigureOut">
              <a:rPr lang="de-DE" smtClean="0"/>
              <a:t>07.04.2021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E792-55F9-4850-9611-C6537C18DD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5875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F8BF-CD45-4002-B951-83E1E107CC2A}" type="datetimeFigureOut">
              <a:rPr lang="de-DE" smtClean="0"/>
              <a:t>07.04.2021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E792-55F9-4850-9611-C6537C18DD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1107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F8BF-CD45-4002-B951-83E1E107CC2A}" type="datetimeFigureOut">
              <a:rPr lang="de-DE" smtClean="0"/>
              <a:t>07.04.2021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E792-55F9-4850-9611-C6537C18DD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743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F8BF-CD45-4002-B951-83E1E107CC2A}" type="datetimeFigureOut">
              <a:rPr lang="de-DE" smtClean="0"/>
              <a:t>07.04.2021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E792-55F9-4850-9611-C6537C18DD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627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F8BF-CD45-4002-B951-83E1E107CC2A}" type="datetimeFigureOut">
              <a:rPr lang="de-DE" smtClean="0"/>
              <a:t>07.04.2021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E792-55F9-4850-9611-C6537C18DD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6129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-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34" y="6142600"/>
            <a:ext cx="8474333" cy="155493"/>
          </a:xfrm>
          <a:prstGeom prst="rect">
            <a:avLst/>
          </a:prstGeom>
        </p:spPr>
      </p:pic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65B2067B-5608-4240-8963-46734AC3324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258633" y="6379494"/>
            <a:ext cx="1080232" cy="2196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de-DE"/>
            </a:defPPr>
            <a:lvl1pPr marL="0" algn="l" defTabSz="914400" rtl="0" eaLnBrk="1" latinLnBrk="0" hangingPunct="1">
              <a:defRPr sz="85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1ABF76-D7B6-439B-ACB7-575C6B8BB16D}" type="datetime1">
              <a:rPr lang="de-DE" sz="851">
                <a:solidFill>
                  <a:srgbClr val="B18F51"/>
                </a:solidFill>
              </a:rPr>
              <a:pPr/>
              <a:t>07.04.2021</a:t>
            </a:fld>
            <a:endParaRPr lang="de-DE" sz="851" dirty="0">
              <a:solidFill>
                <a:srgbClr val="B18F51"/>
              </a:solidFill>
            </a:endParaRP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854796E0-7920-4CC5-818C-15A01766A6C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82711" y="6380412"/>
            <a:ext cx="1079860" cy="2196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de-DE"/>
            </a:defPPr>
            <a:lvl1pPr marL="0" algn="r" defTabSz="914400" rtl="0" eaLnBrk="1" latinLnBrk="0" hangingPunct="1">
              <a:defRPr sz="85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A1414E2-2122-4031-B629-6A710F17CC8D}" type="slidenum">
              <a:rPr lang="de-DE" sz="851">
                <a:solidFill>
                  <a:srgbClr val="B18F51"/>
                </a:solidFill>
              </a:rPr>
              <a:pPr/>
              <a:t>‹Nr.›</a:t>
            </a:fld>
            <a:endParaRPr lang="de-DE" sz="851" dirty="0">
              <a:solidFill>
                <a:srgbClr val="B18F51"/>
              </a:solidFill>
            </a:endParaRPr>
          </a:p>
        </p:txBody>
      </p:sp>
      <p:pic>
        <p:nvPicPr>
          <p:cNvPr id="11" name="Grafik 7">
            <a:extLst>
              <a:ext uri="{FF2B5EF4-FFF2-40B4-BE49-F238E27FC236}">
                <a16:creationId xmlns:a16="http://schemas.microsoft.com/office/drawing/2014/main" id="{E6E513CC-85B8-4DD5-8926-BBBF1B6823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024376" y="294694"/>
            <a:ext cx="3095251" cy="361189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DA9CA0D9-C7E0-488A-9513-14C4F2C9523B}"/>
              </a:ext>
            </a:extLst>
          </p:cNvPr>
          <p:cNvSpPr txBox="1"/>
          <p:nvPr userDrawn="1"/>
        </p:nvSpPr>
        <p:spPr bwMode="gray">
          <a:xfrm>
            <a:off x="2069945" y="6381330"/>
            <a:ext cx="5004111" cy="2177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de-DE" sz="851" dirty="0">
                <a:solidFill>
                  <a:srgbClr val="B18F51"/>
                </a:solidFill>
              </a:rPr>
              <a:t>© Alexander &amp; Partner · Law &amp; Finance · www.alexander-partner.com</a:t>
            </a:r>
          </a:p>
        </p:txBody>
      </p:sp>
    </p:spTree>
    <p:extLst>
      <p:ext uri="{BB962C8B-B14F-4D97-AF65-F5344CB8AC3E}">
        <p14:creationId xmlns:p14="http://schemas.microsoft.com/office/powerpoint/2010/main" val="936971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nesien-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34" y="6142600"/>
            <a:ext cx="8474333" cy="155493"/>
          </a:xfrm>
          <a:prstGeom prst="rect">
            <a:avLst/>
          </a:prstGeom>
        </p:spPr>
      </p:pic>
      <p:pic>
        <p:nvPicPr>
          <p:cNvPr id="8" name="Grafik 4">
            <a:extLst>
              <a:ext uri="{FF2B5EF4-FFF2-40B4-BE49-F238E27FC236}">
                <a16:creationId xmlns:a16="http://schemas.microsoft.com/office/drawing/2014/main" id="{3F18FB58-253D-44E3-9F04-30681232FB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33" y="856066"/>
            <a:ext cx="8626734" cy="158289"/>
          </a:xfrm>
          <a:prstGeom prst="rect">
            <a:avLst/>
          </a:prstGeom>
        </p:spPr>
      </p:pic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65B2067B-5608-4240-8963-46734AC3324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258633" y="6379494"/>
            <a:ext cx="1080232" cy="2196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de-DE"/>
            </a:defPPr>
            <a:lvl1pPr marL="0" algn="l" defTabSz="914400" rtl="0" eaLnBrk="1" latinLnBrk="0" hangingPunct="1">
              <a:defRPr sz="85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1ABF76-D7B6-439B-ACB7-575C6B8BB16D}" type="datetime1">
              <a:rPr lang="de-DE" sz="851">
                <a:solidFill>
                  <a:srgbClr val="B18F51"/>
                </a:solidFill>
              </a:rPr>
              <a:pPr/>
              <a:t>07.04.2021</a:t>
            </a:fld>
            <a:endParaRPr lang="de-DE" sz="851" dirty="0">
              <a:solidFill>
                <a:srgbClr val="B18F51"/>
              </a:solidFill>
            </a:endParaRP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854796E0-7920-4CC5-818C-15A01766A6C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82711" y="6380412"/>
            <a:ext cx="1079860" cy="2196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de-DE"/>
            </a:defPPr>
            <a:lvl1pPr marL="0" algn="r" defTabSz="914400" rtl="0" eaLnBrk="1" latinLnBrk="0" hangingPunct="1">
              <a:defRPr sz="85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A1414E2-2122-4031-B629-6A710F17CC8D}" type="slidenum">
              <a:rPr lang="de-DE" sz="851">
                <a:solidFill>
                  <a:srgbClr val="B18F51"/>
                </a:solidFill>
              </a:rPr>
              <a:pPr/>
              <a:t>‹Nr.›</a:t>
            </a:fld>
            <a:endParaRPr lang="de-DE" sz="851" dirty="0">
              <a:solidFill>
                <a:srgbClr val="B18F51"/>
              </a:solidFill>
            </a:endParaRPr>
          </a:p>
        </p:txBody>
      </p:sp>
      <p:pic>
        <p:nvPicPr>
          <p:cNvPr id="11" name="Grafik 7">
            <a:extLst>
              <a:ext uri="{FF2B5EF4-FFF2-40B4-BE49-F238E27FC236}">
                <a16:creationId xmlns:a16="http://schemas.microsoft.com/office/drawing/2014/main" id="{E6E513CC-85B8-4DD5-8926-BBBF1B6823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024376" y="294694"/>
            <a:ext cx="3095251" cy="361189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DA9CA0D9-C7E0-488A-9513-14C4F2C9523B}"/>
              </a:ext>
            </a:extLst>
          </p:cNvPr>
          <p:cNvSpPr txBox="1"/>
          <p:nvPr userDrawn="1"/>
        </p:nvSpPr>
        <p:spPr bwMode="gray">
          <a:xfrm>
            <a:off x="2069945" y="6381330"/>
            <a:ext cx="5004111" cy="2177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de-DE" sz="851" dirty="0">
                <a:solidFill>
                  <a:srgbClr val="B18F51"/>
                </a:solidFill>
              </a:rPr>
              <a:t>© Alexander &amp; Partner Rechtsanwälte mbB · Law &amp; Finance · www.alexander-partner.com</a:t>
            </a:r>
          </a:p>
        </p:txBody>
      </p:sp>
    </p:spTree>
    <p:extLst>
      <p:ext uri="{BB962C8B-B14F-4D97-AF65-F5344CB8AC3E}">
        <p14:creationId xmlns:p14="http://schemas.microsoft.com/office/powerpoint/2010/main" val="154097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1F8BF-CD45-4002-B951-83E1E107CC2A}" type="datetimeFigureOut">
              <a:rPr lang="de-DE" smtClean="0"/>
              <a:t>07.04.2021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CE792-55F9-4850-9611-C6537C18DD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98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g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g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emf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3848099" y="3140741"/>
            <a:ext cx="5295901" cy="2295632"/>
          </a:xfrm>
          <a:prstGeom prst="rect">
            <a:avLst/>
          </a:prstGeom>
          <a:solidFill>
            <a:srgbClr val="B18F5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rgbClr val="463C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F0966E24-325C-481C-8CED-0D70D312D277}"/>
              </a:ext>
            </a:extLst>
          </p:cNvPr>
          <p:cNvSpPr/>
          <p:nvPr/>
        </p:nvSpPr>
        <p:spPr>
          <a:xfrm>
            <a:off x="4140000" y="3280279"/>
            <a:ext cx="45720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dirty="0">
                <a:latin typeface="Gandhi Serif"/>
              </a:rPr>
              <a:t>Hybrid-Konferenz</a:t>
            </a:r>
            <a:br>
              <a:rPr lang="de-DE" dirty="0">
                <a:latin typeface="Gandhi Serif"/>
              </a:rPr>
            </a:br>
            <a:r>
              <a:rPr lang="de-DE" dirty="0">
                <a:latin typeface="Gandhi Serif"/>
              </a:rPr>
              <a:t>des NUMOV</a:t>
            </a:r>
          </a:p>
          <a:p>
            <a:pPr algn="ctr"/>
            <a:r>
              <a:rPr lang="de-DE" dirty="0">
                <a:latin typeface="Gandhi Serif"/>
              </a:rPr>
              <a:t>8. April 2021</a:t>
            </a:r>
          </a:p>
          <a:p>
            <a:endParaRPr lang="de-DE" b="1" dirty="0">
              <a:solidFill>
                <a:srgbClr val="505050"/>
              </a:solidFill>
              <a:latin typeface="Gandhi Serif"/>
            </a:endParaRPr>
          </a:p>
          <a:p>
            <a:pPr algn="r"/>
            <a:r>
              <a:rPr lang="de-DE" sz="1400" dirty="0">
                <a:solidFill>
                  <a:srgbClr val="463C64"/>
                </a:solidFill>
                <a:latin typeface="Gandhi Serif"/>
              </a:rPr>
              <a:t>Dr. Daniel Smyrek</a:t>
            </a:r>
          </a:p>
          <a:p>
            <a:pPr algn="r"/>
            <a:r>
              <a:rPr lang="de-DE" sz="1400" dirty="0">
                <a:solidFill>
                  <a:srgbClr val="463C64"/>
                </a:solidFill>
                <a:latin typeface="Gandhi Serif"/>
              </a:rPr>
              <a:t>Rechtsanwalt / Avocat à la Cour</a:t>
            </a:r>
          </a:p>
          <a:p>
            <a:pPr algn="r"/>
            <a:r>
              <a:rPr lang="de-DE" sz="1400" dirty="0">
                <a:solidFill>
                  <a:srgbClr val="463C64"/>
                </a:solidFill>
                <a:latin typeface="Gandhi Serif"/>
              </a:rPr>
              <a:t>Fachanwalt für Internationales Wirtschaftsrecht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90CA1DF-9B47-48D2-9CC2-AE9561E67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2774"/>
            <a:ext cx="3848098" cy="2283599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0ED47030-66B2-44FB-991C-422BDA0E8A10}"/>
              </a:ext>
            </a:extLst>
          </p:cNvPr>
          <p:cNvSpPr/>
          <p:nvPr/>
        </p:nvSpPr>
        <p:spPr>
          <a:xfrm>
            <a:off x="0" y="3152774"/>
            <a:ext cx="3848098" cy="2283599"/>
          </a:xfrm>
          <a:prstGeom prst="rect">
            <a:avLst/>
          </a:prstGeom>
          <a:solidFill>
            <a:srgbClr val="EAEAE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A1BC6E23-12A1-4357-8789-8FAE4F0034BD}"/>
              </a:ext>
            </a:extLst>
          </p:cNvPr>
          <p:cNvSpPr/>
          <p:nvPr/>
        </p:nvSpPr>
        <p:spPr>
          <a:xfrm>
            <a:off x="0" y="1488406"/>
            <a:ext cx="9144000" cy="1664368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rgbClr val="B18F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RECHTLICHE RAHMENBEDINGUNGEN IM NAHEN UND MITTLEREN OSTEN: DER MAGHREB</a:t>
            </a:r>
          </a:p>
        </p:txBody>
      </p:sp>
    </p:spTree>
    <p:extLst>
      <p:ext uri="{BB962C8B-B14F-4D97-AF65-F5344CB8AC3E}">
        <p14:creationId xmlns:p14="http://schemas.microsoft.com/office/powerpoint/2010/main" val="2029426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0ED47030-66B2-44FB-991C-422BDA0E8A10}"/>
              </a:ext>
            </a:extLst>
          </p:cNvPr>
          <p:cNvSpPr/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0" y="1476374"/>
            <a:ext cx="3848100" cy="3960000"/>
          </a:xfrm>
          <a:prstGeom prst="rect">
            <a:avLst/>
          </a:prstGeom>
          <a:solidFill>
            <a:srgbClr val="B18F5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VORSTELLUNG REFERENT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FAE3657-A3D1-4564-8570-3823C2C7D100}"/>
              </a:ext>
            </a:extLst>
          </p:cNvPr>
          <p:cNvSpPr txBox="1">
            <a:spLocks/>
          </p:cNvSpPr>
          <p:nvPr/>
        </p:nvSpPr>
        <p:spPr>
          <a:xfrm>
            <a:off x="3848098" y="1476374"/>
            <a:ext cx="5295902" cy="3960000"/>
          </a:xfrm>
          <a:prstGeom prst="rect">
            <a:avLst/>
          </a:prstGeom>
          <a:solidFill>
            <a:srgbClr val="EAEAEA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800" dirty="0">
              <a:solidFill>
                <a:srgbClr val="505050"/>
              </a:solidFill>
              <a:latin typeface="Gandhi Serif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800" dirty="0">
              <a:solidFill>
                <a:srgbClr val="505050"/>
              </a:solidFill>
              <a:latin typeface="Gandhi Serif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latin typeface="Gandhi Serif"/>
              </a:rPr>
              <a:t>Dr. Daniel Smyrek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latin typeface="Gandhi Serif"/>
              </a:rPr>
              <a:t>Studium Rechtswissenschaften u. Islamkunde 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latin typeface="Gandhi Serif"/>
              </a:rPr>
              <a:t>Wahlstation AHK Kairo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latin typeface="Gandhi Serif"/>
              </a:rPr>
              <a:t>Zulassungen als RA u. Avocat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latin typeface="Gandhi Serif"/>
              </a:rPr>
              <a:t>Seit 15 J. im Nordafrikageschäft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latin typeface="Gandhi Serif"/>
              </a:rPr>
              <a:t>Handels- u. Vertriebsrecht, Dispute Resolution, Bankrecht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b="1" dirty="0">
              <a:solidFill>
                <a:srgbClr val="505050"/>
              </a:solidFill>
              <a:latin typeface="Gandhi Serif"/>
            </a:endParaRPr>
          </a:p>
        </p:txBody>
      </p:sp>
    </p:spTree>
    <p:extLst>
      <p:ext uri="{BB962C8B-B14F-4D97-AF65-F5344CB8AC3E}">
        <p14:creationId xmlns:p14="http://schemas.microsoft.com/office/powerpoint/2010/main" val="1246487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0ED47030-66B2-44FB-991C-422BDA0E8A10}"/>
              </a:ext>
            </a:extLst>
          </p:cNvPr>
          <p:cNvSpPr/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0" y="1476374"/>
            <a:ext cx="3848100" cy="3960000"/>
          </a:xfrm>
          <a:prstGeom prst="rect">
            <a:avLst/>
          </a:prstGeom>
          <a:solidFill>
            <a:srgbClr val="B18F5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ALLGEMEINE INFORMATIONEN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FAE3657-A3D1-4564-8570-3823C2C7D100}"/>
              </a:ext>
            </a:extLst>
          </p:cNvPr>
          <p:cNvSpPr txBox="1">
            <a:spLocks/>
          </p:cNvSpPr>
          <p:nvPr/>
        </p:nvSpPr>
        <p:spPr>
          <a:xfrm>
            <a:off x="3848098" y="1476374"/>
            <a:ext cx="5295902" cy="3960000"/>
          </a:xfrm>
          <a:prstGeom prst="rect">
            <a:avLst/>
          </a:prstGeom>
          <a:solidFill>
            <a:srgbClr val="EAEAEA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800" dirty="0">
              <a:solidFill>
                <a:srgbClr val="505050"/>
              </a:solidFill>
              <a:latin typeface="Gandhi Serif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800" dirty="0">
              <a:solidFill>
                <a:srgbClr val="505050"/>
              </a:solidFill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2000" dirty="0">
                <a:latin typeface="Gandhi Serif"/>
              </a:rPr>
              <a:t>Definition / Bedeutung Maghreb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2000" dirty="0"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2000" dirty="0">
                <a:latin typeface="Gandhi Serif"/>
              </a:rPr>
              <a:t>Gemeinsames historisches Erbe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2000" dirty="0"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2000" dirty="0">
                <a:latin typeface="Gandhi Serif"/>
              </a:rPr>
              <a:t>Bedeutung für Europa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2000" dirty="0"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2000" dirty="0">
                <a:latin typeface="Gandhi Serif"/>
              </a:rPr>
              <a:t>Französische Prägung des Rechtssystems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b="1" dirty="0">
              <a:solidFill>
                <a:srgbClr val="505050"/>
              </a:solidFill>
              <a:latin typeface="Gandhi Serif"/>
            </a:endParaRPr>
          </a:p>
        </p:txBody>
      </p:sp>
    </p:spTree>
    <p:extLst>
      <p:ext uri="{BB962C8B-B14F-4D97-AF65-F5344CB8AC3E}">
        <p14:creationId xmlns:p14="http://schemas.microsoft.com/office/powerpoint/2010/main" val="805633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0ED47030-66B2-44FB-991C-422BDA0E8A10}"/>
              </a:ext>
            </a:extLst>
          </p:cNvPr>
          <p:cNvSpPr/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0" y="1476374"/>
            <a:ext cx="3848100" cy="3960000"/>
          </a:xfrm>
          <a:prstGeom prst="rect">
            <a:avLst/>
          </a:prstGeom>
          <a:solidFill>
            <a:srgbClr val="B18F5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NIEDERLASSUNGS-RECHT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FAE3657-A3D1-4564-8570-3823C2C7D100}"/>
              </a:ext>
            </a:extLst>
          </p:cNvPr>
          <p:cNvSpPr txBox="1">
            <a:spLocks/>
          </p:cNvSpPr>
          <p:nvPr/>
        </p:nvSpPr>
        <p:spPr>
          <a:xfrm>
            <a:off x="3848098" y="1476374"/>
            <a:ext cx="5295902" cy="3960000"/>
          </a:xfrm>
          <a:prstGeom prst="rect">
            <a:avLst/>
          </a:prstGeom>
          <a:solidFill>
            <a:srgbClr val="EAEAEA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800" dirty="0">
              <a:solidFill>
                <a:srgbClr val="505050"/>
              </a:solidFill>
              <a:latin typeface="Gandhi Serif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800" dirty="0">
              <a:solidFill>
                <a:srgbClr val="505050"/>
              </a:solidFill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2000" dirty="0">
                <a:latin typeface="Gandhi Serif"/>
              </a:rPr>
              <a:t>Je nach Ziel verschiedene Optionen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de-DE" sz="1600" dirty="0">
                <a:latin typeface="Gandhi Serif"/>
              </a:rPr>
              <a:t>Bureau de </a:t>
            </a:r>
            <a:r>
              <a:rPr lang="de-DE" sz="1600" dirty="0" err="1">
                <a:latin typeface="Gandhi Serif"/>
              </a:rPr>
              <a:t>représentation</a:t>
            </a:r>
            <a:endParaRPr lang="de-DE" sz="1600" dirty="0">
              <a:latin typeface="Gandhi Serif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de-DE" sz="1600" dirty="0">
                <a:latin typeface="Gandhi Serif"/>
              </a:rPr>
              <a:t>Etablissement </a:t>
            </a:r>
            <a:r>
              <a:rPr lang="de-DE" sz="1600" dirty="0" err="1">
                <a:latin typeface="Gandhi Serif"/>
              </a:rPr>
              <a:t>stable</a:t>
            </a:r>
            <a:r>
              <a:rPr lang="de-DE" sz="1600" dirty="0">
                <a:latin typeface="Gandhi Serif"/>
              </a:rPr>
              <a:t> 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de-DE" sz="1600" dirty="0" err="1">
                <a:latin typeface="Gandhi Serif"/>
              </a:rPr>
              <a:t>Succursale</a:t>
            </a:r>
            <a:r>
              <a:rPr lang="de-DE" sz="1600" dirty="0">
                <a:latin typeface="Gandhi Serif"/>
              </a:rPr>
              <a:t> 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de-DE" sz="1600" dirty="0">
                <a:latin typeface="Gandhi Serif"/>
              </a:rPr>
              <a:t>Tochtergesellschaft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2000" dirty="0"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2000" dirty="0">
                <a:latin typeface="Gandhi Serif"/>
              </a:rPr>
              <a:t>Relevante Gesellschaftsformen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de-DE" sz="1600" dirty="0">
                <a:latin typeface="Gandhi Serif"/>
              </a:rPr>
              <a:t>SARL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de-DE" sz="1600" dirty="0">
                <a:latin typeface="Gandhi Serif"/>
              </a:rPr>
              <a:t>SAS (Marokko)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de-DE" sz="1600" dirty="0">
                <a:latin typeface="Gandhi Serif"/>
              </a:rPr>
              <a:t>SA / SPA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2000" dirty="0"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2000" dirty="0">
                <a:latin typeface="Gandhi Serif"/>
              </a:rPr>
              <a:t>Investitionsrecht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16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dirty="0">
              <a:latin typeface="Gandhi Serif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 b="1" dirty="0">
              <a:solidFill>
                <a:srgbClr val="505050"/>
              </a:solidFill>
              <a:latin typeface="Gandhi Serif"/>
            </a:endParaRPr>
          </a:p>
        </p:txBody>
      </p:sp>
    </p:spTree>
    <p:extLst>
      <p:ext uri="{BB962C8B-B14F-4D97-AF65-F5344CB8AC3E}">
        <p14:creationId xmlns:p14="http://schemas.microsoft.com/office/powerpoint/2010/main" val="69087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0ED47030-66B2-44FB-991C-422BDA0E8A10}"/>
              </a:ext>
            </a:extLst>
          </p:cNvPr>
          <p:cNvSpPr/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-1" y="1492703"/>
            <a:ext cx="3848100" cy="3960000"/>
          </a:xfrm>
          <a:prstGeom prst="rect">
            <a:avLst/>
          </a:prstGeom>
          <a:solidFill>
            <a:srgbClr val="B18F5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Besonderheiten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MAROKKO</a:t>
            </a:r>
          </a:p>
          <a:p>
            <a:pPr algn="ctr"/>
            <a:endParaRPr lang="de-DE" sz="2800" b="1" dirty="0">
              <a:solidFill>
                <a:srgbClr val="505050"/>
              </a:solidFill>
              <a:latin typeface="Gandhi Serif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FAE3657-A3D1-4564-8570-3823C2C7D100}"/>
              </a:ext>
            </a:extLst>
          </p:cNvPr>
          <p:cNvSpPr txBox="1">
            <a:spLocks/>
          </p:cNvSpPr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12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325E68-6D0F-436C-8E0C-85CE4F8D58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33"/>
          <a:stretch/>
        </p:blipFill>
        <p:spPr>
          <a:xfrm>
            <a:off x="3848099" y="1476374"/>
            <a:ext cx="5295901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025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0ED47030-66B2-44FB-991C-422BDA0E8A10}"/>
              </a:ext>
            </a:extLst>
          </p:cNvPr>
          <p:cNvSpPr/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Vergleichsweise hohe Investitionsfreundlichkeit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1800" dirty="0">
              <a:solidFill>
                <a:schemeClr val="tx1"/>
              </a:solidFill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Keine Ausländerbenachteiligung bei Gesellschaftsgründungen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1800" dirty="0">
              <a:solidFill>
                <a:schemeClr val="tx1"/>
              </a:solidFill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Einschränkungen beim Erwerb von Agrarland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1800" dirty="0">
              <a:solidFill>
                <a:schemeClr val="tx1"/>
              </a:solidFill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Hohe politische Stabilität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-1" y="1476374"/>
            <a:ext cx="3848100" cy="3960000"/>
          </a:xfrm>
          <a:prstGeom prst="rect">
            <a:avLst/>
          </a:prstGeom>
          <a:solidFill>
            <a:srgbClr val="B18F5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Besonderheiten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MAROKKO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FAE3657-A3D1-4564-8570-3823C2C7D100}"/>
              </a:ext>
            </a:extLst>
          </p:cNvPr>
          <p:cNvSpPr txBox="1">
            <a:spLocks/>
          </p:cNvSpPr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11454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0ED47030-66B2-44FB-991C-422BDA0E8A10}"/>
              </a:ext>
            </a:extLst>
          </p:cNvPr>
          <p:cNvSpPr/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B3F75C-7FAE-4A2D-8199-D53AF7CD00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470"/>
          <a:stretch/>
        </p:blipFill>
        <p:spPr>
          <a:xfrm>
            <a:off x="1963238" y="1488786"/>
            <a:ext cx="7180762" cy="3961302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FAE3657-A3D1-4564-8570-3823C2C7D100}"/>
              </a:ext>
            </a:extLst>
          </p:cNvPr>
          <p:cNvSpPr txBox="1">
            <a:spLocks/>
          </p:cNvSpPr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1200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-1" y="1476374"/>
            <a:ext cx="3848100" cy="396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ALGERIEN</a:t>
            </a:r>
          </a:p>
        </p:txBody>
      </p:sp>
    </p:spTree>
    <p:extLst>
      <p:ext uri="{BB962C8B-B14F-4D97-AF65-F5344CB8AC3E}">
        <p14:creationId xmlns:p14="http://schemas.microsoft.com/office/powerpoint/2010/main" val="483137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0ED47030-66B2-44FB-991C-422BDA0E8A10}"/>
              </a:ext>
            </a:extLst>
          </p:cNvPr>
          <p:cNvSpPr/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Spezifische </a:t>
            </a:r>
            <a:r>
              <a:rPr lang="de-DE" dirty="0">
                <a:solidFill>
                  <a:schemeClr val="tx1"/>
                </a:solidFill>
                <a:latin typeface="Gandhi Serif"/>
              </a:rPr>
              <a:t>Historie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>
              <a:solidFill>
                <a:schemeClr val="tx1"/>
              </a:solidFill>
              <a:latin typeface="Gandhi Serif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2. 	Stärkerer arabischer Einfluss (Sprache, 	Rechtssystem)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1800" dirty="0">
              <a:solidFill>
                <a:schemeClr val="tx1"/>
              </a:solidFill>
              <a:latin typeface="Gandhi Serif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3. 	Einziges Land mit signifikanten Öl u. 	</a:t>
            </a:r>
            <a:r>
              <a:rPr lang="de-DE" dirty="0">
                <a:solidFill>
                  <a:schemeClr val="tx1"/>
                </a:solidFill>
                <a:latin typeface="Gandhi Serif"/>
              </a:rPr>
              <a:t>Gasvorkommen</a:t>
            </a:r>
            <a:endParaRPr lang="de-DE" sz="1800" dirty="0">
              <a:solidFill>
                <a:schemeClr val="tx1"/>
              </a:solidFill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1800" dirty="0">
              <a:solidFill>
                <a:schemeClr val="tx1"/>
              </a:solidFill>
              <a:latin typeface="Gandhi Serif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>
                <a:solidFill>
                  <a:schemeClr val="tx1"/>
                </a:solidFill>
                <a:latin typeface="Gandhi Serif"/>
              </a:rPr>
              <a:t>4. 	Teilweise noch geltende 51/49-Regel</a:t>
            </a:r>
            <a:endParaRPr lang="de-DE" sz="1800" dirty="0">
              <a:solidFill>
                <a:schemeClr val="tx1"/>
              </a:solidFill>
              <a:latin typeface="Gandhi Serif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-1" y="1476374"/>
            <a:ext cx="3848100" cy="3960000"/>
          </a:xfrm>
          <a:prstGeom prst="rect">
            <a:avLst/>
          </a:prstGeom>
          <a:solidFill>
            <a:srgbClr val="B18F5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Besonderheiten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ALGERIEN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FAE3657-A3D1-4564-8570-3823C2C7D100}"/>
              </a:ext>
            </a:extLst>
          </p:cNvPr>
          <p:cNvSpPr txBox="1">
            <a:spLocks/>
          </p:cNvSpPr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518333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0ED47030-66B2-44FB-991C-422BDA0E8A10}"/>
              </a:ext>
            </a:extLst>
          </p:cNvPr>
          <p:cNvSpPr/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dirty="0">
                <a:solidFill>
                  <a:schemeClr val="tx1"/>
                </a:solidFill>
                <a:latin typeface="Gandhi Serif"/>
              </a:rPr>
              <a:t>Ausgangssituation: Auftrag von Staatsbetrieb, dieser ist plötzlich nicht mehr zuständig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dirty="0">
              <a:solidFill>
                <a:schemeClr val="tx1"/>
              </a:solidFill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dirty="0">
                <a:solidFill>
                  <a:schemeClr val="tx1"/>
                </a:solidFill>
                <a:latin typeface="Gandhi Serif"/>
              </a:rPr>
              <a:t>Auch für Staatsbetriebe gilt: Pacta </a:t>
            </a:r>
            <a:r>
              <a:rPr lang="de-DE" dirty="0" err="1">
                <a:solidFill>
                  <a:schemeClr val="tx1"/>
                </a:solidFill>
                <a:latin typeface="Gandhi Serif"/>
              </a:rPr>
              <a:t>sunt</a:t>
            </a:r>
            <a:r>
              <a:rPr lang="de-DE" dirty="0">
                <a:solidFill>
                  <a:schemeClr val="tx1"/>
                </a:solidFill>
                <a:latin typeface="Gandhi Serif"/>
              </a:rPr>
              <a:t> servanda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dirty="0">
              <a:solidFill>
                <a:schemeClr val="tx1"/>
              </a:solidFill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dirty="0">
                <a:solidFill>
                  <a:schemeClr val="tx1"/>
                </a:solidFill>
                <a:latin typeface="Gandhi Serif"/>
              </a:rPr>
              <a:t>Ggf. kann Vertragserfüllung eingeklagt werden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dirty="0">
              <a:solidFill>
                <a:schemeClr val="tx1"/>
              </a:solidFill>
              <a:latin typeface="Gandhi Serif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dirty="0" err="1">
                <a:solidFill>
                  <a:schemeClr val="tx1"/>
                </a:solidFill>
                <a:latin typeface="Gandhi Serif"/>
              </a:rPr>
              <a:t>Evt.</a:t>
            </a:r>
            <a:r>
              <a:rPr lang="de-DE" dirty="0">
                <a:solidFill>
                  <a:schemeClr val="tx1"/>
                </a:solidFill>
                <a:latin typeface="Gandhi Serif"/>
              </a:rPr>
              <a:t> Vertragsübernahme möglich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dirty="0">
              <a:solidFill>
                <a:schemeClr val="tx1"/>
              </a:solidFill>
              <a:latin typeface="Gandhi Serif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-1" y="1476374"/>
            <a:ext cx="3848100" cy="3960000"/>
          </a:xfrm>
          <a:prstGeom prst="rect">
            <a:avLst/>
          </a:prstGeom>
          <a:solidFill>
            <a:srgbClr val="B18F5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Frage zu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ALGERIEN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FAE3657-A3D1-4564-8570-3823C2C7D100}"/>
              </a:ext>
            </a:extLst>
          </p:cNvPr>
          <p:cNvSpPr txBox="1">
            <a:spLocks/>
          </p:cNvSpPr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95606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F02061C-DBBF-4E2E-A8F5-BBBCEA0EAC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15"/>
          <a:stretch/>
        </p:blipFill>
        <p:spPr>
          <a:xfrm>
            <a:off x="1981799" y="1468757"/>
            <a:ext cx="7162201" cy="397523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FAE3657-A3D1-4564-8570-3823C2C7D100}"/>
              </a:ext>
            </a:extLst>
          </p:cNvPr>
          <p:cNvSpPr txBox="1">
            <a:spLocks/>
          </p:cNvSpPr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1200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-1" y="1476374"/>
            <a:ext cx="3848100" cy="3960000"/>
          </a:xfrm>
          <a:prstGeom prst="rect">
            <a:avLst/>
          </a:prstGeom>
          <a:solidFill>
            <a:srgbClr val="D7C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Besonderheiten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TUNESIEN</a:t>
            </a:r>
          </a:p>
        </p:txBody>
      </p:sp>
    </p:spTree>
    <p:extLst>
      <p:ext uri="{BB962C8B-B14F-4D97-AF65-F5344CB8AC3E}">
        <p14:creationId xmlns:p14="http://schemas.microsoft.com/office/powerpoint/2010/main" val="3223217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0ED47030-66B2-44FB-991C-422BDA0E8A10}"/>
              </a:ext>
            </a:extLst>
          </p:cNvPr>
          <p:cNvSpPr/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Demokratisches „Musterland“</a:t>
            </a:r>
            <a:endParaRPr lang="de-DE" dirty="0">
              <a:solidFill>
                <a:schemeClr val="tx1"/>
              </a:solidFill>
              <a:latin typeface="Gandhi Serif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>
              <a:solidFill>
                <a:schemeClr val="tx1"/>
              </a:solidFill>
              <a:latin typeface="Gandhi Serif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2. 	„neutrale“ Stellung zwischen Algerien u. Marokko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1800" dirty="0">
              <a:solidFill>
                <a:schemeClr val="tx1"/>
              </a:solidFill>
              <a:latin typeface="Gandhi Serif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3. 	Warenvertrieb nur durch tunesische Absatzmittler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1800" dirty="0">
              <a:solidFill>
                <a:schemeClr val="tx1"/>
              </a:solidFill>
              <a:latin typeface="Gandhi Serif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>
                <a:solidFill>
                  <a:schemeClr val="tx1"/>
                </a:solidFill>
                <a:latin typeface="Gandhi Serif"/>
              </a:rPr>
              <a:t>4. 	Anerkennungs- u. Vollstreckungsabkommen mit 	Deutschland</a:t>
            </a:r>
            <a:endParaRPr lang="de-DE" sz="1800" dirty="0">
              <a:solidFill>
                <a:schemeClr val="tx1"/>
              </a:solidFill>
              <a:latin typeface="Gandhi Serif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-1" y="1476374"/>
            <a:ext cx="3848100" cy="3960000"/>
          </a:xfrm>
          <a:prstGeom prst="rect">
            <a:avLst/>
          </a:prstGeom>
          <a:solidFill>
            <a:srgbClr val="B18F5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Besonderheiten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TUNESIEN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FAE3657-A3D1-4564-8570-3823C2C7D100}"/>
              </a:ext>
            </a:extLst>
          </p:cNvPr>
          <p:cNvSpPr txBox="1">
            <a:spLocks/>
          </p:cNvSpPr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795187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0ED47030-66B2-44FB-991C-422BDA0E8A10}"/>
              </a:ext>
            </a:extLst>
          </p:cNvPr>
          <p:cNvSpPr/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-1" y="1476374"/>
            <a:ext cx="3848100" cy="3960000"/>
          </a:xfrm>
          <a:prstGeom prst="rect">
            <a:avLst/>
          </a:prstGeom>
          <a:solidFill>
            <a:srgbClr val="B18F5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ENTSENDUNG</a:t>
            </a:r>
          </a:p>
          <a:p>
            <a:pPr algn="ctr"/>
            <a:endParaRPr lang="de-DE" sz="2400" b="1" dirty="0">
              <a:solidFill>
                <a:srgbClr val="505050"/>
              </a:solidFill>
              <a:latin typeface="Gandhi Serif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FAE3657-A3D1-4564-8570-3823C2C7D100}"/>
              </a:ext>
            </a:extLst>
          </p:cNvPr>
          <p:cNvSpPr txBox="1">
            <a:spLocks/>
          </p:cNvSpPr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800" b="1" dirty="0">
              <a:solidFill>
                <a:srgbClr val="505050"/>
              </a:solidFill>
              <a:latin typeface="Gandhi Serif"/>
            </a:endParaRPr>
          </a:p>
          <a:p>
            <a:pPr marL="519112" lvl="2" indent="-34290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fr-FR" sz="1800" dirty="0">
                <a:latin typeface="Gandhi Serif"/>
              </a:rPr>
              <a:t>Deutsch-</a:t>
            </a:r>
            <a:r>
              <a:rPr lang="fr-FR" sz="1800" dirty="0" err="1">
                <a:latin typeface="Gandhi Serif"/>
              </a:rPr>
              <a:t>marokkanisches</a:t>
            </a:r>
            <a:r>
              <a:rPr lang="fr-FR" sz="1800" dirty="0">
                <a:latin typeface="Gandhi Serif"/>
              </a:rPr>
              <a:t> </a:t>
            </a:r>
            <a:r>
              <a:rPr lang="fr-FR" sz="1800" dirty="0" err="1">
                <a:latin typeface="Gandhi Serif"/>
              </a:rPr>
              <a:t>Sozialversicherungsabkommen</a:t>
            </a:r>
            <a:r>
              <a:rPr lang="fr-FR" sz="1800" dirty="0">
                <a:latin typeface="Gandhi Serif"/>
              </a:rPr>
              <a:t> </a:t>
            </a:r>
            <a:r>
              <a:rPr lang="fr-FR" sz="1800" dirty="0" err="1">
                <a:latin typeface="Gandhi Serif"/>
              </a:rPr>
              <a:t>vom</a:t>
            </a:r>
            <a:r>
              <a:rPr lang="fr-FR" sz="1800" dirty="0">
                <a:latin typeface="Gandhi Serif"/>
              </a:rPr>
              <a:t> 05.03.1981</a:t>
            </a:r>
          </a:p>
          <a:p>
            <a:pPr marL="519112" lvl="2" indent="-34290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de-DE" sz="1800" dirty="0">
                <a:latin typeface="Gandhi Serif"/>
              </a:rPr>
              <a:t>Deutsch-tunesisches Sozialversicherungsabkommen vom 16.4.1984</a:t>
            </a:r>
          </a:p>
          <a:p>
            <a:pPr marL="461962" lvl="2" indent="-28575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CC9900"/>
              </a:buClr>
              <a:buFont typeface="Wingdings" panose="05000000000000000000" pitchFamily="2" charset="2"/>
              <a:buChar char="è"/>
            </a:pPr>
            <a:r>
              <a:rPr lang="fr-FR" sz="1800" dirty="0">
                <a:latin typeface="Gandhi Serif"/>
                <a:sym typeface="Wingdings" panose="05000000000000000000" pitchFamily="2" charset="2"/>
              </a:rPr>
              <a:t> </a:t>
            </a:r>
            <a:r>
              <a:rPr lang="fr-FR" sz="1800" dirty="0" err="1">
                <a:latin typeface="Gandhi Serif"/>
                <a:sym typeface="Wingdings" panose="05000000000000000000" pitchFamily="2" charset="2"/>
              </a:rPr>
              <a:t>Entsandter</a:t>
            </a:r>
            <a:r>
              <a:rPr lang="fr-FR" sz="1800" dirty="0">
                <a:latin typeface="Gandhi Serif"/>
                <a:sym typeface="Wingdings" panose="05000000000000000000" pitchFamily="2" charset="2"/>
              </a:rPr>
              <a:t> </a:t>
            </a:r>
            <a:r>
              <a:rPr lang="fr-FR" sz="1800" dirty="0" err="1">
                <a:latin typeface="Gandhi Serif"/>
                <a:sym typeface="Wingdings" panose="05000000000000000000" pitchFamily="2" charset="2"/>
              </a:rPr>
              <a:t>Arbeitnehmer</a:t>
            </a:r>
            <a:r>
              <a:rPr lang="fr-FR" sz="1800" dirty="0">
                <a:latin typeface="Gandhi Serif"/>
                <a:sym typeface="Wingdings" panose="05000000000000000000" pitchFamily="2" charset="2"/>
              </a:rPr>
              <a:t> </a:t>
            </a:r>
            <a:r>
              <a:rPr lang="fr-FR" sz="1800" dirty="0" err="1">
                <a:latin typeface="Gandhi Serif"/>
                <a:sym typeface="Wingdings" panose="05000000000000000000" pitchFamily="2" charset="2"/>
              </a:rPr>
              <a:t>bleibt</a:t>
            </a:r>
            <a:r>
              <a:rPr lang="fr-FR" sz="1800" dirty="0">
                <a:latin typeface="Gandhi Serif"/>
                <a:sym typeface="Wingdings" panose="05000000000000000000" pitchFamily="2" charset="2"/>
              </a:rPr>
              <a:t> </a:t>
            </a:r>
            <a:r>
              <a:rPr lang="fr-FR" sz="1800" dirty="0" err="1">
                <a:latin typeface="Gandhi Serif"/>
                <a:sym typeface="Wingdings" panose="05000000000000000000" pitchFamily="2" charset="2"/>
              </a:rPr>
              <a:t>im</a:t>
            </a:r>
            <a:r>
              <a:rPr lang="fr-FR" sz="1800" dirty="0">
                <a:latin typeface="Gandhi Serif"/>
                <a:sym typeface="Wingdings" panose="05000000000000000000" pitchFamily="2" charset="2"/>
              </a:rPr>
              <a:t> </a:t>
            </a:r>
            <a:r>
              <a:rPr lang="fr-FR" sz="1800" dirty="0" err="1">
                <a:latin typeface="Gandhi Serif"/>
                <a:sym typeface="Wingdings" panose="05000000000000000000" pitchFamily="2" charset="2"/>
              </a:rPr>
              <a:t>deutschen</a:t>
            </a:r>
            <a:r>
              <a:rPr lang="fr-FR" sz="1800" dirty="0">
                <a:latin typeface="Gandhi Serif"/>
                <a:sym typeface="Wingdings" panose="05000000000000000000" pitchFamily="2" charset="2"/>
              </a:rPr>
              <a:t>      </a:t>
            </a:r>
            <a:r>
              <a:rPr lang="fr-FR" sz="1800" dirty="0" err="1">
                <a:latin typeface="Gandhi Serif"/>
                <a:sym typeface="Wingdings" panose="05000000000000000000" pitchFamily="2" charset="2"/>
              </a:rPr>
              <a:t>Sozialversicherungssystem</a:t>
            </a:r>
            <a:endParaRPr lang="fr-FR" sz="1800" dirty="0">
              <a:latin typeface="Gandhi Serif"/>
              <a:sym typeface="Wingdings" panose="05000000000000000000" pitchFamily="2" charset="2"/>
            </a:endParaRPr>
          </a:p>
          <a:p>
            <a:pPr marL="519112" lvl="2" indent="-34290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AutoNum type="arabicPeriod" startAt="3"/>
            </a:pPr>
            <a:r>
              <a:rPr lang="fr-FR" sz="1800" dirty="0" err="1">
                <a:latin typeface="Gandhi Serif"/>
                <a:sym typeface="Wingdings" panose="05000000000000000000" pitchFamily="2" charset="2"/>
              </a:rPr>
              <a:t>Kein</a:t>
            </a:r>
            <a:r>
              <a:rPr lang="fr-FR" sz="1800" dirty="0">
                <a:latin typeface="Gandhi Serif"/>
                <a:sym typeface="Wingdings" panose="05000000000000000000" pitchFamily="2" charset="2"/>
              </a:rPr>
              <a:t> </a:t>
            </a:r>
            <a:r>
              <a:rPr lang="fr-FR" sz="1800" dirty="0" err="1">
                <a:latin typeface="Gandhi Serif"/>
                <a:sym typeface="Wingdings" panose="05000000000000000000" pitchFamily="2" charset="2"/>
              </a:rPr>
              <a:t>Sozialversicherungsabkommen</a:t>
            </a:r>
            <a:r>
              <a:rPr lang="fr-FR" sz="1800" dirty="0">
                <a:latin typeface="Gandhi Serif"/>
                <a:sym typeface="Wingdings" panose="05000000000000000000" pitchFamily="2" charset="2"/>
              </a:rPr>
              <a:t> mit </a:t>
            </a:r>
            <a:r>
              <a:rPr lang="fr-FR" sz="1800" dirty="0" err="1">
                <a:latin typeface="Gandhi Serif"/>
                <a:sym typeface="Wingdings" panose="05000000000000000000" pitchFamily="2" charset="2"/>
              </a:rPr>
              <a:t>Algerien</a:t>
            </a:r>
            <a:endParaRPr lang="fr-FR" sz="1800" dirty="0">
              <a:latin typeface="Gandhi Serif"/>
              <a:sym typeface="Wingdings" panose="05000000000000000000" pitchFamily="2" charset="2"/>
            </a:endParaRPr>
          </a:p>
          <a:p>
            <a:pPr marL="519112" lvl="2" indent="-34290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AutoNum type="arabicPeriod" startAt="3"/>
            </a:pPr>
            <a:r>
              <a:rPr lang="fr-FR" sz="1800" dirty="0">
                <a:latin typeface="Gandhi Serif"/>
                <a:sym typeface="Wingdings" panose="05000000000000000000" pitchFamily="2" charset="2"/>
              </a:rPr>
              <a:t>Schutz des </a:t>
            </a:r>
            <a:r>
              <a:rPr lang="fr-FR" sz="1800" dirty="0" err="1">
                <a:latin typeface="Gandhi Serif"/>
                <a:sym typeface="Wingdings" panose="05000000000000000000" pitchFamily="2" charset="2"/>
              </a:rPr>
              <a:t>einheimischen</a:t>
            </a:r>
            <a:r>
              <a:rPr lang="fr-FR" sz="1800" dirty="0">
                <a:latin typeface="Gandhi Serif"/>
                <a:sym typeface="Wingdings" panose="05000000000000000000" pitchFamily="2" charset="2"/>
              </a:rPr>
              <a:t> </a:t>
            </a:r>
            <a:r>
              <a:rPr lang="fr-FR" sz="1800" dirty="0" err="1">
                <a:latin typeface="Gandhi Serif"/>
                <a:sym typeface="Wingdings" panose="05000000000000000000" pitchFamily="2" charset="2"/>
              </a:rPr>
              <a:t>Arbeitsmarktes</a:t>
            </a:r>
            <a:endParaRPr lang="fr-FR" sz="1800" dirty="0">
              <a:latin typeface="Gandhi Serif"/>
              <a:sym typeface="Wingdings" panose="05000000000000000000" pitchFamily="2" charset="2"/>
            </a:endParaRPr>
          </a:p>
          <a:p>
            <a:pPr marL="519112" lvl="2" indent="-3429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CC9900"/>
              </a:buClr>
              <a:buAutoNum type="arabicPeriod" startAt="3"/>
            </a:pPr>
            <a:endParaRPr lang="fr-FR" sz="1800" dirty="0">
              <a:latin typeface="Gandhi Serif"/>
              <a:sym typeface="Wingdings" panose="05000000000000000000" pitchFamily="2" charset="2"/>
            </a:endParaRPr>
          </a:p>
          <a:p>
            <a:pPr marL="519112" lvl="2" indent="-3429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CC9900"/>
              </a:buClr>
              <a:buAutoNum type="arabicPeriod" startAt="3"/>
            </a:pPr>
            <a:endParaRPr lang="fr-FR" sz="1800" dirty="0">
              <a:latin typeface="Gandhi Serif"/>
              <a:sym typeface="Wingdings" panose="05000000000000000000" pitchFamily="2" charset="2"/>
            </a:endParaRPr>
          </a:p>
          <a:p>
            <a:pPr marL="176212" lvl="2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CC9900"/>
              </a:buClr>
              <a:buNone/>
            </a:pPr>
            <a:endParaRPr lang="fr-FR" sz="1600" dirty="0">
              <a:solidFill>
                <a:srgbClr val="505050"/>
              </a:solidFill>
              <a:latin typeface="Gandhi Serif"/>
            </a:endParaRPr>
          </a:p>
          <a:p>
            <a:pPr marL="176212" lvl="2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CC9900"/>
              </a:buClr>
              <a:buNone/>
            </a:pPr>
            <a:endParaRPr lang="fr-FR" sz="1600" dirty="0">
              <a:solidFill>
                <a:srgbClr val="505050"/>
              </a:solidFill>
              <a:latin typeface="Gandhi Serif"/>
            </a:endParaRPr>
          </a:p>
          <a:p>
            <a:pPr marL="176212" lvl="2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CC9900"/>
              </a:buClr>
              <a:buNone/>
            </a:pPr>
            <a:endParaRPr lang="fr-FR" sz="1200" dirty="0">
              <a:solidFill>
                <a:srgbClr val="505050"/>
              </a:solidFill>
              <a:latin typeface="Gandhi Serif"/>
            </a:endParaRPr>
          </a:p>
        </p:txBody>
      </p:sp>
    </p:spTree>
    <p:extLst>
      <p:ext uri="{BB962C8B-B14F-4D97-AF65-F5344CB8AC3E}">
        <p14:creationId xmlns:p14="http://schemas.microsoft.com/office/powerpoint/2010/main" val="2319953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0ED47030-66B2-44FB-991C-422BDA0E8A10}"/>
              </a:ext>
            </a:extLst>
          </p:cNvPr>
          <p:cNvSpPr/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9112" lvl="2" indent="-34290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fr-FR" sz="1800" dirty="0">
                <a:solidFill>
                  <a:schemeClr val="tx1"/>
                </a:solidFill>
                <a:latin typeface="Gandhi Serif"/>
              </a:rPr>
              <a:t>Europa-</a:t>
            </a:r>
            <a:r>
              <a:rPr lang="fr-FR" sz="1800" dirty="0" err="1">
                <a:solidFill>
                  <a:schemeClr val="tx1"/>
                </a:solidFill>
                <a:latin typeface="Gandhi Serif"/>
              </a:rPr>
              <a:t>Mittelmeer</a:t>
            </a:r>
            <a:r>
              <a:rPr lang="fr-FR" sz="1800" dirty="0">
                <a:solidFill>
                  <a:schemeClr val="tx1"/>
                </a:solidFill>
                <a:latin typeface="Gandhi Serif"/>
              </a:rPr>
              <a:t>-</a:t>
            </a:r>
            <a:r>
              <a:rPr lang="fr-FR" sz="1800" dirty="0" err="1">
                <a:solidFill>
                  <a:schemeClr val="tx1"/>
                </a:solidFill>
                <a:latin typeface="Gandhi Serif"/>
              </a:rPr>
              <a:t>Abkommen</a:t>
            </a:r>
            <a:r>
              <a:rPr lang="fr-FR" sz="1800" dirty="0">
                <a:solidFill>
                  <a:schemeClr val="tx1"/>
                </a:solidFill>
                <a:latin typeface="Gandhi Serif"/>
              </a:rPr>
              <a:t>: </a:t>
            </a:r>
            <a:r>
              <a:rPr lang="fr-FR" sz="1800" dirty="0" err="1">
                <a:solidFill>
                  <a:schemeClr val="tx1"/>
                </a:solidFill>
                <a:latin typeface="Gandhi Serif"/>
              </a:rPr>
              <a:t>Freihandelszone</a:t>
            </a:r>
            <a:r>
              <a:rPr lang="fr-FR" sz="1800" dirty="0">
                <a:solidFill>
                  <a:schemeClr val="tx1"/>
                </a:solidFill>
                <a:latin typeface="Gandhi Serif"/>
              </a:rPr>
              <a:t> </a:t>
            </a:r>
            <a:r>
              <a:rPr lang="fr-FR" sz="1800" dirty="0" err="1">
                <a:solidFill>
                  <a:schemeClr val="tx1"/>
                </a:solidFill>
                <a:latin typeface="Gandhi Serif"/>
              </a:rPr>
              <a:t>für</a:t>
            </a:r>
            <a:r>
              <a:rPr lang="fr-FR" sz="1800" dirty="0">
                <a:solidFill>
                  <a:schemeClr val="tx1"/>
                </a:solidFill>
                <a:latin typeface="Gandhi Serif"/>
              </a:rPr>
              <a:t> </a:t>
            </a:r>
            <a:r>
              <a:rPr lang="fr-FR" sz="1800" dirty="0" err="1">
                <a:solidFill>
                  <a:schemeClr val="tx1"/>
                </a:solidFill>
                <a:latin typeface="Gandhi Serif"/>
              </a:rPr>
              <a:t>gewerbliche</a:t>
            </a:r>
            <a:r>
              <a:rPr lang="fr-FR" sz="1800" dirty="0">
                <a:solidFill>
                  <a:schemeClr val="tx1"/>
                </a:solidFill>
                <a:latin typeface="Gandhi Serif"/>
              </a:rPr>
              <a:t> </a:t>
            </a:r>
            <a:r>
              <a:rPr lang="fr-FR" sz="1800" dirty="0" err="1">
                <a:solidFill>
                  <a:schemeClr val="tx1"/>
                </a:solidFill>
                <a:latin typeface="Gandhi Serif"/>
              </a:rPr>
              <a:t>Erzeugnisse</a:t>
            </a:r>
            <a:endParaRPr lang="fr-FR" sz="1800" dirty="0">
              <a:solidFill>
                <a:schemeClr val="tx1"/>
              </a:solidFill>
              <a:latin typeface="Gandhi Serif"/>
            </a:endParaRPr>
          </a:p>
          <a:p>
            <a:pPr marL="519112" lvl="2" indent="-34290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Voraussetzung: Warenverkehrsbescheinigung EUR.1 oder EUR-MED zum Ursprungsnachweis</a:t>
            </a:r>
          </a:p>
          <a:p>
            <a:pPr marL="519112" lvl="2" indent="-34290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Schrittweise Einbindung in europäischen Binnenmarkt geplant (TN, MA)</a:t>
            </a:r>
          </a:p>
          <a:p>
            <a:pPr marL="519112" lvl="2" indent="-34290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Regionale Handelsabkommen im arabischen Raum</a:t>
            </a:r>
          </a:p>
          <a:p>
            <a:pPr marL="519112" lvl="2" indent="-34290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de-DE" dirty="0">
                <a:solidFill>
                  <a:schemeClr val="tx1"/>
                </a:solidFill>
                <a:latin typeface="Gandhi Serif"/>
              </a:rPr>
              <a:t>Panafrikanische Freihandelszone</a:t>
            </a:r>
          </a:p>
          <a:p>
            <a:pPr marL="519112" lvl="2" indent="-34290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WTO (</a:t>
            </a:r>
            <a:r>
              <a:rPr lang="de-DE" dirty="0">
                <a:solidFill>
                  <a:schemeClr val="tx1"/>
                </a:solidFill>
                <a:latin typeface="Gandhi Serif"/>
              </a:rPr>
              <a:t>TN, MA)</a:t>
            </a:r>
            <a:endParaRPr lang="de-DE" sz="1800" dirty="0">
              <a:solidFill>
                <a:schemeClr val="tx1"/>
              </a:solidFill>
              <a:latin typeface="Gandhi Serif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-1" y="1476374"/>
            <a:ext cx="3848100" cy="3960000"/>
          </a:xfrm>
          <a:prstGeom prst="rect">
            <a:avLst/>
          </a:prstGeom>
          <a:solidFill>
            <a:srgbClr val="B18F5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IMPORT </a:t>
            </a:r>
          </a:p>
          <a:p>
            <a:pPr algn="ctr"/>
            <a:endParaRPr lang="de-DE" sz="2400" b="1" dirty="0">
              <a:solidFill>
                <a:srgbClr val="505050"/>
              </a:solidFill>
              <a:latin typeface="Gandhi Serif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FAE3657-A3D1-4564-8570-3823C2C7D100}"/>
              </a:ext>
            </a:extLst>
          </p:cNvPr>
          <p:cNvSpPr txBox="1">
            <a:spLocks/>
          </p:cNvSpPr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800" b="1" dirty="0">
              <a:solidFill>
                <a:srgbClr val="505050"/>
              </a:solidFill>
              <a:latin typeface="Gandhi Serif"/>
            </a:endParaRPr>
          </a:p>
        </p:txBody>
      </p:sp>
    </p:spTree>
    <p:extLst>
      <p:ext uri="{BB962C8B-B14F-4D97-AF65-F5344CB8AC3E}">
        <p14:creationId xmlns:p14="http://schemas.microsoft.com/office/powerpoint/2010/main" val="3335303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0ED47030-66B2-44FB-991C-422BDA0E8A10}"/>
              </a:ext>
            </a:extLst>
          </p:cNvPr>
          <p:cNvSpPr/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Sorgfalt bei Vertragsverhandlung u. -gestaltung</a:t>
            </a:r>
            <a:endParaRPr lang="de-DE" dirty="0">
              <a:solidFill>
                <a:schemeClr val="tx1"/>
              </a:solidFill>
              <a:latin typeface="Gandhi Serif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>
              <a:solidFill>
                <a:schemeClr val="tx1"/>
              </a:solidFill>
              <a:latin typeface="Gandhi Serif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2. 	Verlassen Sie sich nicht zu stark auf lokale Banken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1800" dirty="0">
              <a:solidFill>
                <a:schemeClr val="tx1"/>
              </a:solidFill>
              <a:latin typeface="Gandhi Serif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800" dirty="0">
                <a:solidFill>
                  <a:schemeClr val="tx1"/>
                </a:solidFill>
                <a:latin typeface="Gandhi Serif"/>
              </a:rPr>
              <a:t>3. 	Planen Sie Verzögerungen ein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de-DE" sz="1800" dirty="0">
              <a:solidFill>
                <a:schemeClr val="tx1"/>
              </a:solidFill>
              <a:latin typeface="Gandhi Serif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 startAt="4"/>
            </a:pPr>
            <a:r>
              <a:rPr lang="de-DE" dirty="0">
                <a:solidFill>
                  <a:schemeClr val="tx1"/>
                </a:solidFill>
                <a:latin typeface="Gandhi Serif"/>
              </a:rPr>
              <a:t>   Mindestens zwei Geschäftsführer berufen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1800" dirty="0">
              <a:solidFill>
                <a:schemeClr val="tx1"/>
              </a:solidFill>
              <a:latin typeface="Gandhi Serif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6142601"/>
            <a:ext cx="8280000" cy="15192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B20D22A-1D42-4887-8419-882266DA3BFA}"/>
              </a:ext>
            </a:extLst>
          </p:cNvPr>
          <p:cNvSpPr/>
          <p:nvPr/>
        </p:nvSpPr>
        <p:spPr>
          <a:xfrm>
            <a:off x="0" y="1476374"/>
            <a:ext cx="3848100" cy="3960000"/>
          </a:xfrm>
          <a:prstGeom prst="rect">
            <a:avLst/>
          </a:prstGeom>
          <a:solidFill>
            <a:srgbClr val="B18F5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Gandhi Serif" panose="02000000000000000000" pitchFamily="50" charset="0"/>
                <a:cs typeface="Arial" panose="020B0604020202020204" pitchFamily="34" charset="0"/>
              </a:rPr>
              <a:t>TIPPS</a:t>
            </a:r>
          </a:p>
          <a:p>
            <a:pPr algn="ctr"/>
            <a:endParaRPr lang="de-DE" sz="2400" b="1" dirty="0">
              <a:solidFill>
                <a:srgbClr val="505050"/>
              </a:solidFill>
              <a:latin typeface="Gandhi Serif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BD19BC8-F432-4B04-BFB2-2DA93149B48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6374"/>
            <a:ext cx="9180000" cy="49121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FAE3657-A3D1-4564-8570-3823C2C7D100}"/>
              </a:ext>
            </a:extLst>
          </p:cNvPr>
          <p:cNvSpPr txBox="1">
            <a:spLocks/>
          </p:cNvSpPr>
          <p:nvPr/>
        </p:nvSpPr>
        <p:spPr>
          <a:xfrm>
            <a:off x="3848099" y="1476374"/>
            <a:ext cx="5295901" cy="396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de-DE" sz="800" b="1" dirty="0">
              <a:solidFill>
                <a:srgbClr val="505050"/>
              </a:solidFill>
              <a:latin typeface="Gandhi Serif"/>
            </a:endParaRPr>
          </a:p>
        </p:txBody>
      </p:sp>
    </p:spTree>
    <p:extLst>
      <p:ext uri="{BB962C8B-B14F-4D97-AF65-F5344CB8AC3E}">
        <p14:creationId xmlns:p14="http://schemas.microsoft.com/office/powerpoint/2010/main" val="2382507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A7CC33-54F9-4BE5-804A-DDB76CF52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4215"/>
            <a:ext cx="5300500" cy="2650251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EE166E4D-8440-4B10-A9B3-BA63D7552588}"/>
              </a:ext>
            </a:extLst>
          </p:cNvPr>
          <p:cNvSpPr/>
          <p:nvPr/>
        </p:nvSpPr>
        <p:spPr>
          <a:xfrm>
            <a:off x="-3" y="1030113"/>
            <a:ext cx="5300503" cy="4524353"/>
          </a:xfrm>
          <a:prstGeom prst="rect">
            <a:avLst/>
          </a:prstGeom>
          <a:solidFill>
            <a:srgbClr val="EAEAEA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VIELEN DANK FÜR IHRE AUFMERKSAMKEIT</a:t>
            </a:r>
            <a:endParaRPr lang="de-DE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de-DE" dirty="0">
                <a:solidFill>
                  <a:schemeClr val="tx1"/>
                </a:solidFill>
              </a:rPr>
              <a:t>…und viel Erfolg bei Ihren Projekten im Maghreb</a:t>
            </a:r>
          </a:p>
          <a:p>
            <a:pPr algn="ctr">
              <a:lnSpc>
                <a:spcPct val="150000"/>
              </a:lnSpc>
            </a:pPr>
            <a:r>
              <a:rPr lang="ar-AE" dirty="0">
                <a:solidFill>
                  <a:srgbClr val="B18F51"/>
                </a:solidFill>
              </a:rPr>
              <a:t>م</a:t>
            </a:r>
            <a:r>
              <a:rPr lang="ar-AE" sz="2400" dirty="0">
                <a:solidFill>
                  <a:srgbClr val="B18F51"/>
                </a:solidFill>
              </a:rPr>
              <a:t>ع السلامة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B0DA09D6-1CAB-4B44-B3CD-237485CDA4B8}"/>
              </a:ext>
            </a:extLst>
          </p:cNvPr>
          <p:cNvSpPr/>
          <p:nvPr/>
        </p:nvSpPr>
        <p:spPr>
          <a:xfrm>
            <a:off x="5300501" y="1043795"/>
            <a:ext cx="3843499" cy="4524352"/>
          </a:xfrm>
          <a:prstGeom prst="rect">
            <a:avLst/>
          </a:prstGeom>
          <a:solidFill>
            <a:srgbClr val="B18F5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1600" dirty="0">
              <a:solidFill>
                <a:srgbClr val="463C64"/>
              </a:solidFill>
              <a:latin typeface="Gandhi Serif" panose="02000000000000000000" pitchFamily="50" charset="0"/>
            </a:endParaRPr>
          </a:p>
          <a:p>
            <a:pPr algn="ctr"/>
            <a:r>
              <a:rPr lang="de-DE" sz="2400" b="1" dirty="0">
                <a:solidFill>
                  <a:srgbClr val="463C64"/>
                </a:solidFill>
                <a:latin typeface="Gandhi Serif" panose="02000000000000000000" pitchFamily="50" charset="0"/>
              </a:rPr>
              <a:t>Alexander &amp; Partner</a:t>
            </a:r>
          </a:p>
          <a:p>
            <a:pPr algn="ctr"/>
            <a:r>
              <a:rPr lang="de-DE" sz="2400" dirty="0">
                <a:solidFill>
                  <a:srgbClr val="463C64"/>
                </a:solidFill>
                <a:latin typeface="Gandhi Serif" panose="02000000000000000000" pitchFamily="50" charset="0"/>
              </a:rPr>
              <a:t>Rechtsanwälte mbB</a:t>
            </a:r>
          </a:p>
          <a:p>
            <a:pPr algn="ctr"/>
            <a:endParaRPr lang="de-DE" dirty="0">
              <a:solidFill>
                <a:srgbClr val="463C64"/>
              </a:solidFill>
              <a:latin typeface="Gandhi Serif" panose="02000000000000000000" pitchFamily="50" charset="0"/>
            </a:endParaRPr>
          </a:p>
          <a:p>
            <a:pPr algn="ctr">
              <a:spcAft>
                <a:spcPts val="600"/>
              </a:spcAft>
            </a:pPr>
            <a:r>
              <a:rPr lang="de-DE" sz="2000" dirty="0">
                <a:solidFill>
                  <a:srgbClr val="463C64"/>
                </a:solidFill>
                <a:latin typeface="Gandhi Serif" panose="02000000000000000000" pitchFamily="50" charset="0"/>
              </a:rPr>
              <a:t>Dr. Daniel Smyrek</a:t>
            </a:r>
          </a:p>
          <a:p>
            <a:pPr algn="ctr"/>
            <a:endParaRPr lang="de-DE" dirty="0">
              <a:solidFill>
                <a:srgbClr val="463C64"/>
              </a:solidFill>
              <a:latin typeface="Gandhi Serif" panose="02000000000000000000" pitchFamily="50" charset="0"/>
            </a:endParaRPr>
          </a:p>
          <a:p>
            <a:pPr algn="ctr"/>
            <a:r>
              <a:rPr lang="de-DE" sz="1400" dirty="0">
                <a:solidFill>
                  <a:srgbClr val="463C64"/>
                </a:solidFill>
                <a:latin typeface="Gandhi Serif" panose="02000000000000000000" pitchFamily="50" charset="0"/>
              </a:rPr>
              <a:t>Rechtsanwalt / </a:t>
            </a:r>
            <a:r>
              <a:rPr lang="de-DE" sz="1400" dirty="0" err="1">
                <a:solidFill>
                  <a:srgbClr val="463C64"/>
                </a:solidFill>
                <a:latin typeface="Gandhi Serif" panose="02000000000000000000" pitchFamily="50" charset="0"/>
              </a:rPr>
              <a:t>Avocat</a:t>
            </a:r>
            <a:r>
              <a:rPr lang="de-DE" sz="1400" dirty="0">
                <a:solidFill>
                  <a:srgbClr val="463C64"/>
                </a:solidFill>
                <a:latin typeface="Gandhi Serif" panose="02000000000000000000" pitchFamily="50" charset="0"/>
              </a:rPr>
              <a:t> à la Cour</a:t>
            </a:r>
          </a:p>
          <a:p>
            <a:pPr algn="ctr"/>
            <a:r>
              <a:rPr lang="de-DE" sz="1400" dirty="0">
                <a:solidFill>
                  <a:srgbClr val="463C64"/>
                </a:solidFill>
                <a:latin typeface="Gandhi Serif" panose="02000000000000000000" pitchFamily="50" charset="0"/>
              </a:rPr>
              <a:t>Fachanwalt für Internationales Wirtschaftsrecht</a:t>
            </a:r>
          </a:p>
          <a:p>
            <a:pPr algn="ctr"/>
            <a:endParaRPr lang="de-DE" sz="1200" dirty="0">
              <a:solidFill>
                <a:srgbClr val="463C64"/>
              </a:solidFill>
              <a:latin typeface="Gandhi Serif" panose="02000000000000000000" pitchFamily="50" charset="0"/>
            </a:endParaRPr>
          </a:p>
          <a:p>
            <a:pPr algn="ctr"/>
            <a:r>
              <a:rPr lang="de-DE" sz="1200" dirty="0">
                <a:solidFill>
                  <a:srgbClr val="463C64"/>
                </a:solidFill>
                <a:latin typeface="Gandhi Serif" panose="02000000000000000000" pitchFamily="50" charset="0"/>
              </a:rPr>
              <a:t>Joachimsthaler Straße 30</a:t>
            </a:r>
          </a:p>
          <a:p>
            <a:pPr algn="ctr"/>
            <a:r>
              <a:rPr lang="de-DE" sz="1200" dirty="0">
                <a:solidFill>
                  <a:srgbClr val="463C64"/>
                </a:solidFill>
                <a:latin typeface="Gandhi Serif" panose="02000000000000000000" pitchFamily="50" charset="0"/>
              </a:rPr>
              <a:t>D-10719 Berlin</a:t>
            </a:r>
          </a:p>
          <a:p>
            <a:pPr algn="ctr"/>
            <a:endParaRPr lang="de-DE" sz="1200" dirty="0">
              <a:solidFill>
                <a:srgbClr val="463C64"/>
              </a:solidFill>
              <a:latin typeface="Gandhi Serif" panose="02000000000000000000" pitchFamily="50" charset="0"/>
            </a:endParaRPr>
          </a:p>
          <a:p>
            <a:pPr algn="ctr"/>
            <a:r>
              <a:rPr lang="de-DE" sz="1200" dirty="0">
                <a:solidFill>
                  <a:srgbClr val="463C64"/>
                </a:solidFill>
                <a:latin typeface="Gandhi Serif" panose="02000000000000000000" pitchFamily="50" charset="0"/>
              </a:rPr>
              <a:t>T +49 (0) 30 88 77 80 50</a:t>
            </a:r>
          </a:p>
          <a:p>
            <a:pPr algn="ctr"/>
            <a:r>
              <a:rPr lang="de-DE" sz="1200" dirty="0">
                <a:solidFill>
                  <a:srgbClr val="463C64"/>
                </a:solidFill>
                <a:latin typeface="Gandhi Serif" panose="02000000000000000000" pitchFamily="50" charset="0"/>
              </a:rPr>
              <a:t>F +49 (0) 30 88 70 80 599</a:t>
            </a:r>
          </a:p>
          <a:p>
            <a:pPr algn="ctr"/>
            <a:endParaRPr lang="de-DE" sz="1200" dirty="0">
              <a:solidFill>
                <a:srgbClr val="463C64"/>
              </a:solidFill>
              <a:latin typeface="Gandhi Serif" panose="02000000000000000000" pitchFamily="50" charset="0"/>
            </a:endParaRPr>
          </a:p>
          <a:p>
            <a:pPr algn="ctr"/>
            <a:r>
              <a:rPr lang="de-DE" sz="1200" dirty="0">
                <a:solidFill>
                  <a:srgbClr val="463C64"/>
                </a:solidFill>
                <a:latin typeface="Gandhi Serif" panose="02000000000000000000" pitchFamily="50" charset="0"/>
              </a:rPr>
              <a:t>ds@alexander-partner.com</a:t>
            </a:r>
          </a:p>
          <a:p>
            <a:pPr algn="ctr"/>
            <a:r>
              <a:rPr lang="de-DE" sz="1200" dirty="0">
                <a:solidFill>
                  <a:srgbClr val="463C64"/>
                </a:solidFill>
                <a:latin typeface="Gandhi Serif" panose="02000000000000000000" pitchFamily="50" charset="0"/>
              </a:rPr>
              <a:t>www.alexander-partner.com</a:t>
            </a:r>
          </a:p>
          <a:p>
            <a:pPr algn="ctr"/>
            <a:r>
              <a:rPr lang="de-DE" sz="1200" dirty="0">
                <a:solidFill>
                  <a:srgbClr val="463C64"/>
                </a:solidFill>
                <a:latin typeface="Gandhi Serif" panose="02000000000000000000" pitchFamily="50" charset="0"/>
              </a:rPr>
              <a:t>www.investieren-in-nordafrika.de</a:t>
            </a:r>
          </a:p>
          <a:p>
            <a:pPr algn="ctr"/>
            <a:endParaRPr lang="de-DE" sz="2800" dirty="0">
              <a:solidFill>
                <a:srgbClr val="505050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20CF6-A14E-4DD8-BE3A-C095641758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35" y="6142600"/>
            <a:ext cx="8474333" cy="15549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F18FB58-253D-44E3-9F04-30681232FB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33" y="659451"/>
            <a:ext cx="8626734" cy="158289"/>
          </a:xfrm>
          <a:prstGeom prst="rect">
            <a:avLst/>
          </a:prstGeom>
        </p:spPr>
      </p:pic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65B2067B-5608-4240-8963-46734AC3324A}"/>
              </a:ext>
            </a:extLst>
          </p:cNvPr>
          <p:cNvSpPr txBox="1">
            <a:spLocks/>
          </p:cNvSpPr>
          <p:nvPr/>
        </p:nvSpPr>
        <p:spPr bwMode="gray">
          <a:xfrm>
            <a:off x="258633" y="6379494"/>
            <a:ext cx="1080232" cy="2196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de-DE"/>
            </a:defPPr>
            <a:lvl1pPr marL="0" algn="l" defTabSz="914400" rtl="0" eaLnBrk="1" latinLnBrk="0" hangingPunct="1">
              <a:defRPr sz="85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1ABF76-D7B6-439B-ACB7-575C6B8BB16D}" type="datetime1">
              <a:rPr lang="de-DE" sz="851">
                <a:solidFill>
                  <a:srgbClr val="B18F51"/>
                </a:solidFill>
              </a:rPr>
              <a:pPr/>
              <a:t>07.04.2021</a:t>
            </a:fld>
            <a:endParaRPr lang="de-DE" sz="851" dirty="0">
              <a:solidFill>
                <a:srgbClr val="B18F51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A9CA0D9-C7E0-488A-9513-14C4F2C9523B}"/>
              </a:ext>
            </a:extLst>
          </p:cNvPr>
          <p:cNvSpPr txBox="1"/>
          <p:nvPr/>
        </p:nvSpPr>
        <p:spPr bwMode="gray">
          <a:xfrm>
            <a:off x="2069947" y="6381330"/>
            <a:ext cx="5004111" cy="2177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de-DE" sz="851" dirty="0">
                <a:solidFill>
                  <a:srgbClr val="B18F51"/>
                </a:solidFill>
              </a:rPr>
              <a:t>© Alexander &amp; Partner · Law &amp; Finance · www.alexander-partner.com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F7A9DAC9-E5B0-4C61-9709-3D3D64A34969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68148"/>
            <a:ext cx="9143999" cy="4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57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437</Words>
  <Application>Microsoft Office PowerPoint</Application>
  <PresentationFormat>Bildschirmpräsentation (4:3)</PresentationFormat>
  <Paragraphs>158</Paragraphs>
  <Slides>15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Gandhi Serif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Alexander &amp; Partner</dc:creator>
  <cp:lastModifiedBy>Daniel Smyrek | Alexander &amp; Partner</cp:lastModifiedBy>
  <cp:revision>319</cp:revision>
  <dcterms:created xsi:type="dcterms:W3CDTF">2017-10-18T11:55:45Z</dcterms:created>
  <dcterms:modified xsi:type="dcterms:W3CDTF">2021-04-07T16:21:49Z</dcterms:modified>
</cp:coreProperties>
</file>