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4" r:id="rId2"/>
  </p:sldMasterIdLst>
  <p:notesMasterIdLst>
    <p:notesMasterId r:id="rId14"/>
  </p:notesMasterIdLst>
  <p:sldIdLst>
    <p:sldId id="279" r:id="rId3"/>
    <p:sldId id="277" r:id="rId4"/>
    <p:sldId id="289" r:id="rId5"/>
    <p:sldId id="291" r:id="rId6"/>
    <p:sldId id="290" r:id="rId7"/>
    <p:sldId id="271" r:id="rId8"/>
    <p:sldId id="275" r:id="rId9"/>
    <p:sldId id="292" r:id="rId10"/>
    <p:sldId id="293" r:id="rId11"/>
    <p:sldId id="274" r:id="rId12"/>
    <p:sldId id="294" r:id="rId13"/>
  </p:sldIdLst>
  <p:sldSz cx="10691813" cy="7559675"/>
  <p:notesSz cx="6858000" cy="9144000"/>
  <p:defaultTextStyle>
    <a:defPPr>
      <a:defRPr lang="en-US"/>
    </a:defPPr>
    <a:lvl1pPr marL="0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8181"/>
    <a:srgbClr val="1D1D3E"/>
    <a:srgbClr val="EA68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74" d="100"/>
          <a:sy n="74" d="100"/>
        </p:scale>
        <p:origin x="13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E3B2C-EEB9-4D52-830E-1FCC79E15910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E4ED22-655B-4C90-9A5E-F767DE6DE16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62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4ED22-655B-4C90-9A5E-F767DE6DE16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65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4ED22-655B-4C90-9A5E-F767DE6DE1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216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6188" y="1143000"/>
            <a:ext cx="43656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4ED22-655B-4C90-9A5E-F767DE6DE1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166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29B82-B44B-4B54-BA3E-AC8A3A7F6A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  <a:prstGeom prst="rect">
            <a:avLst/>
          </a:prstGeom>
        </p:spPr>
        <p:txBody>
          <a:bodyPr anchor="b"/>
          <a:lstStyle>
            <a:lvl1pPr algn="ctr">
              <a:defRPr sz="647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EB1762-828A-4EA7-95C3-F0263EFEFC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90"/>
            </a:lvl1pPr>
            <a:lvl2pPr marL="493456" indent="0" algn="ctr">
              <a:buNone/>
              <a:defRPr sz="2159"/>
            </a:lvl2pPr>
            <a:lvl3pPr marL="986912" indent="0" algn="ctr">
              <a:buNone/>
              <a:defRPr sz="1943"/>
            </a:lvl3pPr>
            <a:lvl4pPr marL="1480368" indent="0" algn="ctr">
              <a:buNone/>
              <a:defRPr sz="1727"/>
            </a:lvl4pPr>
            <a:lvl5pPr marL="1973824" indent="0" algn="ctr">
              <a:buNone/>
              <a:defRPr sz="1727"/>
            </a:lvl5pPr>
            <a:lvl6pPr marL="2467280" indent="0" algn="ctr">
              <a:buNone/>
              <a:defRPr sz="1727"/>
            </a:lvl6pPr>
            <a:lvl7pPr marL="2960736" indent="0" algn="ctr">
              <a:buNone/>
              <a:defRPr sz="1727"/>
            </a:lvl7pPr>
            <a:lvl8pPr marL="3454192" indent="0" algn="ctr">
              <a:buNone/>
              <a:defRPr sz="1727"/>
            </a:lvl8pPr>
            <a:lvl9pPr marL="3947648" indent="0" algn="ctr">
              <a:buNone/>
              <a:defRPr sz="1727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107B6-0CC3-4E5A-AE72-4016B4327B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BEB0F-CE6B-4138-959C-F58B31FF0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19062-37AC-49D3-A0FF-EAC87A345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95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D5F5-92AF-4115-98E1-CE3F903A2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3" y="402483"/>
            <a:ext cx="9221689" cy="1461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D5ECE-1CD0-4C4A-A68C-F0CECBF80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063" y="2012414"/>
            <a:ext cx="9221689" cy="4796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B02FC-5FE4-42B5-956B-55E77030CB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8D7E5-C257-41C7-A3EA-652925B1C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46CBF-BCB6-4F92-BB0B-7ED65026E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138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B02FB-4572-48B3-92ED-726B8C2C2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922" y="1884670"/>
            <a:ext cx="9221689" cy="3144614"/>
          </a:xfrm>
          <a:prstGeom prst="rect">
            <a:avLst/>
          </a:prstGeom>
        </p:spPr>
        <p:txBody>
          <a:bodyPr anchor="b"/>
          <a:lstStyle>
            <a:lvl1pPr>
              <a:defRPr sz="647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CCE46D-ACA5-49AA-B0C9-32D15F00A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922" y="5059034"/>
            <a:ext cx="9221689" cy="1653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90">
                <a:solidFill>
                  <a:schemeClr val="tx1">
                    <a:tint val="75000"/>
                  </a:schemeClr>
                </a:solidFill>
              </a:defRPr>
            </a:lvl1pPr>
            <a:lvl2pPr marL="493456" indent="0">
              <a:buNone/>
              <a:defRPr sz="2159">
                <a:solidFill>
                  <a:schemeClr val="tx1">
                    <a:tint val="75000"/>
                  </a:schemeClr>
                </a:solidFill>
              </a:defRPr>
            </a:lvl2pPr>
            <a:lvl3pPr marL="986912" indent="0">
              <a:buNone/>
              <a:defRPr sz="1943">
                <a:solidFill>
                  <a:schemeClr val="tx1">
                    <a:tint val="75000"/>
                  </a:schemeClr>
                </a:solidFill>
              </a:defRPr>
            </a:lvl3pPr>
            <a:lvl4pPr marL="1480368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4pPr>
            <a:lvl5pPr marL="1973824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5pPr>
            <a:lvl6pPr marL="2467280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6pPr>
            <a:lvl7pPr marL="2960736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7pPr>
            <a:lvl8pPr marL="3454192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8pPr>
            <a:lvl9pPr marL="3947648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4FFC5-C8E0-47C7-AE07-A7E8134C4C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58CE4-6219-4874-91A1-104B68F52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2AE0E-34B8-41BF-B9CF-9C573A61D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63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BA3A8-E60F-4D35-A4F3-96572C1F9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3" y="402483"/>
            <a:ext cx="9221689" cy="1461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65A22-0357-4E7A-B6C7-4CE146ADFE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63" y="2012414"/>
            <a:ext cx="4528599" cy="4796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3D4491-BBB9-41DA-B1BB-B814D7583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28152" y="2012414"/>
            <a:ext cx="4528600" cy="4796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375C4-64D7-4E48-8E5B-72F82AA30A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5D8F4-7777-4598-A86F-264A7C2F7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A27F09-05BB-4C69-AE82-34138829F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27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E3D84-AD0B-4EAD-A3FE-EF62A3607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76" y="402483"/>
            <a:ext cx="9221689" cy="1461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871F4-CB89-41AA-BD10-C064539B4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776" y="1853171"/>
            <a:ext cx="4523459" cy="90821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90" b="1"/>
            </a:lvl1pPr>
            <a:lvl2pPr marL="493456" indent="0">
              <a:buNone/>
              <a:defRPr sz="2159" b="1"/>
            </a:lvl2pPr>
            <a:lvl3pPr marL="986912" indent="0">
              <a:buNone/>
              <a:defRPr sz="1943" b="1"/>
            </a:lvl3pPr>
            <a:lvl4pPr marL="1480368" indent="0">
              <a:buNone/>
              <a:defRPr sz="1727" b="1"/>
            </a:lvl4pPr>
            <a:lvl5pPr marL="1973824" indent="0">
              <a:buNone/>
              <a:defRPr sz="1727" b="1"/>
            </a:lvl5pPr>
            <a:lvl6pPr marL="2467280" indent="0">
              <a:buNone/>
              <a:defRPr sz="1727" b="1"/>
            </a:lvl6pPr>
            <a:lvl7pPr marL="2960736" indent="0">
              <a:buNone/>
              <a:defRPr sz="1727" b="1"/>
            </a:lvl7pPr>
            <a:lvl8pPr marL="3454192" indent="0">
              <a:buNone/>
              <a:defRPr sz="1727" b="1"/>
            </a:lvl8pPr>
            <a:lvl9pPr marL="3947648" indent="0">
              <a:buNone/>
              <a:defRPr sz="17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54693B-3A57-446A-B5B7-4BC0A782E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776" y="2761381"/>
            <a:ext cx="4523459" cy="40615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9AC29F-7802-4CAA-8921-DD7FDA2C88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2732" y="1853171"/>
            <a:ext cx="4545733" cy="90821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90" b="1"/>
            </a:lvl1pPr>
            <a:lvl2pPr marL="493456" indent="0">
              <a:buNone/>
              <a:defRPr sz="2159" b="1"/>
            </a:lvl2pPr>
            <a:lvl3pPr marL="986912" indent="0">
              <a:buNone/>
              <a:defRPr sz="1943" b="1"/>
            </a:lvl3pPr>
            <a:lvl4pPr marL="1480368" indent="0">
              <a:buNone/>
              <a:defRPr sz="1727" b="1"/>
            </a:lvl4pPr>
            <a:lvl5pPr marL="1973824" indent="0">
              <a:buNone/>
              <a:defRPr sz="1727" b="1"/>
            </a:lvl5pPr>
            <a:lvl6pPr marL="2467280" indent="0">
              <a:buNone/>
              <a:defRPr sz="1727" b="1"/>
            </a:lvl6pPr>
            <a:lvl7pPr marL="2960736" indent="0">
              <a:buNone/>
              <a:defRPr sz="1727" b="1"/>
            </a:lvl7pPr>
            <a:lvl8pPr marL="3454192" indent="0">
              <a:buNone/>
              <a:defRPr sz="1727" b="1"/>
            </a:lvl8pPr>
            <a:lvl9pPr marL="3947648" indent="0">
              <a:buNone/>
              <a:defRPr sz="17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2D9DB-3E3B-4B99-8D17-39BBFB11E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2" y="2761381"/>
            <a:ext cx="4545733" cy="40615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238650-4DBF-4320-8819-C04A12B635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BCAA04-923D-42C2-89BE-344CAD605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DE9B59-7A59-4D9E-A4F6-48692637B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33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6324F-64FB-4A88-9024-F61C0BAE9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3" y="402483"/>
            <a:ext cx="9221689" cy="1461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EF0EFB-6983-4207-B187-36E625A45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C0586-0EEC-426B-A0CE-9FBE480F0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51698-C4A1-4724-9DB4-12F23BD85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74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900712-3785-4ACC-A738-21E5E9DFE9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98AB5F-7B1D-4104-A80E-163205924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BED894-9714-4399-80D3-60D1C7E75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30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5B5AF-25A7-4050-BEC6-0AEF556AD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76" y="503978"/>
            <a:ext cx="3447424" cy="1763924"/>
          </a:xfrm>
          <a:prstGeom prst="rect">
            <a:avLst/>
          </a:prstGeom>
        </p:spPr>
        <p:txBody>
          <a:bodyPr anchor="b"/>
          <a:lstStyle>
            <a:lvl1pPr>
              <a:defRPr sz="345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08EC2-1412-40FA-BF3D-5EAE88698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734" y="1088454"/>
            <a:ext cx="5412730" cy="5372269"/>
          </a:xfrm>
          <a:prstGeom prst="rect">
            <a:avLst/>
          </a:prstGeom>
        </p:spPr>
        <p:txBody>
          <a:bodyPr/>
          <a:lstStyle>
            <a:lvl1pPr>
              <a:defRPr sz="3454"/>
            </a:lvl1pPr>
            <a:lvl2pPr>
              <a:defRPr sz="3022"/>
            </a:lvl2pPr>
            <a:lvl3pPr>
              <a:defRPr sz="2590"/>
            </a:lvl3pPr>
            <a:lvl4pPr>
              <a:defRPr sz="2159"/>
            </a:lvl4pPr>
            <a:lvl5pPr>
              <a:defRPr sz="2159"/>
            </a:lvl5pPr>
            <a:lvl6pPr>
              <a:defRPr sz="2159"/>
            </a:lvl6pPr>
            <a:lvl7pPr>
              <a:defRPr sz="2159"/>
            </a:lvl7pPr>
            <a:lvl8pPr>
              <a:defRPr sz="2159"/>
            </a:lvl8pPr>
            <a:lvl9pPr>
              <a:defRPr sz="215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379B1-92D6-4837-A969-485D24F28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776" y="2267902"/>
            <a:ext cx="3447424" cy="42015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27"/>
            </a:lvl1pPr>
            <a:lvl2pPr marL="493456" indent="0">
              <a:buNone/>
              <a:defRPr sz="1511"/>
            </a:lvl2pPr>
            <a:lvl3pPr marL="986912" indent="0">
              <a:buNone/>
              <a:defRPr sz="1295"/>
            </a:lvl3pPr>
            <a:lvl4pPr marL="1480368" indent="0">
              <a:buNone/>
              <a:defRPr sz="1079"/>
            </a:lvl4pPr>
            <a:lvl5pPr marL="1973824" indent="0">
              <a:buNone/>
              <a:defRPr sz="1079"/>
            </a:lvl5pPr>
            <a:lvl6pPr marL="2467280" indent="0">
              <a:buNone/>
              <a:defRPr sz="1079"/>
            </a:lvl6pPr>
            <a:lvl7pPr marL="2960736" indent="0">
              <a:buNone/>
              <a:defRPr sz="1079"/>
            </a:lvl7pPr>
            <a:lvl8pPr marL="3454192" indent="0">
              <a:buNone/>
              <a:defRPr sz="1079"/>
            </a:lvl8pPr>
            <a:lvl9pPr marL="3947648" indent="0">
              <a:buNone/>
              <a:defRPr sz="107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062E71-7FA4-487F-B2E6-6D9B129BE2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9B945F-B02B-4CBC-B6A1-74EC7B6B0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151DB7-5F45-4B3E-A776-AB0AC1F19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10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53C44-DD1F-4D4A-B109-A8DBFF66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76" y="503978"/>
            <a:ext cx="3447424" cy="1763924"/>
          </a:xfrm>
          <a:prstGeom prst="rect">
            <a:avLst/>
          </a:prstGeom>
        </p:spPr>
        <p:txBody>
          <a:bodyPr anchor="b"/>
          <a:lstStyle>
            <a:lvl1pPr>
              <a:defRPr sz="345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DED304-8402-472E-B48A-570B5FD8A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5734" y="1088454"/>
            <a:ext cx="5412730" cy="5372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54"/>
            </a:lvl1pPr>
            <a:lvl2pPr marL="493456" indent="0">
              <a:buNone/>
              <a:defRPr sz="3022"/>
            </a:lvl2pPr>
            <a:lvl3pPr marL="986912" indent="0">
              <a:buNone/>
              <a:defRPr sz="2590"/>
            </a:lvl3pPr>
            <a:lvl4pPr marL="1480368" indent="0">
              <a:buNone/>
              <a:defRPr sz="2159"/>
            </a:lvl4pPr>
            <a:lvl5pPr marL="1973824" indent="0">
              <a:buNone/>
              <a:defRPr sz="2159"/>
            </a:lvl5pPr>
            <a:lvl6pPr marL="2467280" indent="0">
              <a:buNone/>
              <a:defRPr sz="2159"/>
            </a:lvl6pPr>
            <a:lvl7pPr marL="2960736" indent="0">
              <a:buNone/>
              <a:defRPr sz="2159"/>
            </a:lvl7pPr>
            <a:lvl8pPr marL="3454192" indent="0">
              <a:buNone/>
              <a:defRPr sz="2159"/>
            </a:lvl8pPr>
            <a:lvl9pPr marL="3947648" indent="0">
              <a:buNone/>
              <a:defRPr sz="2159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FD566-1B37-42DA-A96F-9FF39ACBD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776" y="2267902"/>
            <a:ext cx="3447424" cy="42015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27"/>
            </a:lvl1pPr>
            <a:lvl2pPr marL="493456" indent="0">
              <a:buNone/>
              <a:defRPr sz="1511"/>
            </a:lvl2pPr>
            <a:lvl3pPr marL="986912" indent="0">
              <a:buNone/>
              <a:defRPr sz="1295"/>
            </a:lvl3pPr>
            <a:lvl4pPr marL="1480368" indent="0">
              <a:buNone/>
              <a:defRPr sz="1079"/>
            </a:lvl4pPr>
            <a:lvl5pPr marL="1973824" indent="0">
              <a:buNone/>
              <a:defRPr sz="1079"/>
            </a:lvl5pPr>
            <a:lvl6pPr marL="2467280" indent="0">
              <a:buNone/>
              <a:defRPr sz="1079"/>
            </a:lvl6pPr>
            <a:lvl7pPr marL="2960736" indent="0">
              <a:buNone/>
              <a:defRPr sz="1079"/>
            </a:lvl7pPr>
            <a:lvl8pPr marL="3454192" indent="0">
              <a:buNone/>
              <a:defRPr sz="1079"/>
            </a:lvl8pPr>
            <a:lvl9pPr marL="3947648" indent="0">
              <a:buNone/>
              <a:defRPr sz="107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57624B-BD0E-44FC-91BA-3D7531AD08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658304-F7C9-42D7-A6A0-51391A5FF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F97A79-A5E6-405F-A11D-706202B66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12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0037F-8042-434C-AAE3-33FC3EB26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3" y="402483"/>
            <a:ext cx="9221689" cy="1461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A61D7D-2EF2-4E86-92B7-9E03D69AD9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3" y="2012414"/>
            <a:ext cx="9221689" cy="47965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1F59A-C9E0-4B05-877E-B30E72CDCC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EE326-DEA8-420D-961E-44F4B5650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F083D-4D93-43DC-98AF-BD6E439BF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42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635A7C-DDE4-4E39-B5D3-B646495D3E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2185" y="402483"/>
            <a:ext cx="2304566" cy="640647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F223E7-8094-4026-83A4-1EC6E28CF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52633" cy="64064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6FC92-273E-4020-AD08-5E590E9C9E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8966B-F75B-401A-AEBE-93D467736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B2987-DCDE-488E-AEBD-0497C5BBA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29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07/04/2021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23253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07/04/2021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24837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07/04/2021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87205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07/04/2021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98462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07/04/2021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960816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07/04/2021</a:t>
            </a:fld>
            <a:endParaRPr lang="en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386071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07/04/2021</a:t>
            </a:fld>
            <a:endParaRPr lang="en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7877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07/04/2021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8121670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07/04/2021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64676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07/04/2021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89190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07/04/2021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9363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357B037-C38B-462B-8C72-4AC5236C92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2030"/>
          <a:stretch/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C10BAB-BC12-4956-9FFF-27D73CE72153}"/>
              </a:ext>
            </a:extLst>
          </p:cNvPr>
          <p:cNvSpPr/>
          <p:nvPr userDrawn="1"/>
        </p:nvSpPr>
        <p:spPr>
          <a:xfrm>
            <a:off x="1" y="0"/>
            <a:ext cx="521400" cy="2614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5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AF1CEA-EA6B-461E-9ABE-A51F0767A8A0}"/>
              </a:ext>
            </a:extLst>
          </p:cNvPr>
          <p:cNvSpPr/>
          <p:nvPr userDrawn="1"/>
        </p:nvSpPr>
        <p:spPr>
          <a:xfrm rot="16200000">
            <a:off x="622230" y="-100827"/>
            <a:ext cx="342324" cy="5439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5" dirty="0"/>
          </a:p>
        </p:txBody>
      </p:sp>
    </p:spTree>
    <p:extLst>
      <p:ext uri="{BB962C8B-B14F-4D97-AF65-F5344CB8AC3E}">
        <p14:creationId xmlns:p14="http://schemas.microsoft.com/office/powerpoint/2010/main" val="204112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86912" rtl="0" eaLnBrk="1" latinLnBrk="0" hangingPunct="1">
        <a:lnSpc>
          <a:spcPct val="90000"/>
        </a:lnSpc>
        <a:spcBef>
          <a:spcPct val="0"/>
        </a:spcBef>
        <a:buNone/>
        <a:defRPr sz="47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728" indent="-246728" algn="l" defTabSz="986912" rtl="0" eaLnBrk="1" latinLnBrk="0" hangingPunct="1">
        <a:lnSpc>
          <a:spcPct val="90000"/>
        </a:lnSpc>
        <a:spcBef>
          <a:spcPts val="1079"/>
        </a:spcBef>
        <a:buFont typeface="Arial" panose="020B0604020202020204" pitchFamily="34" charset="0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1pPr>
      <a:lvl2pPr marL="740184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2590" kern="1200">
          <a:solidFill>
            <a:schemeClr val="tx1"/>
          </a:solidFill>
          <a:latin typeface="+mn-lt"/>
          <a:ea typeface="+mn-ea"/>
          <a:cs typeface="+mn-cs"/>
        </a:defRPr>
      </a:lvl2pPr>
      <a:lvl3pPr marL="1233640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2159" kern="1200">
          <a:solidFill>
            <a:schemeClr val="tx1"/>
          </a:solidFill>
          <a:latin typeface="+mn-lt"/>
          <a:ea typeface="+mn-ea"/>
          <a:cs typeface="+mn-cs"/>
        </a:defRPr>
      </a:lvl3pPr>
      <a:lvl4pPr marL="1727096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4pPr>
      <a:lvl5pPr marL="2220552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5pPr>
      <a:lvl6pPr marL="2714008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6pPr>
      <a:lvl7pPr marL="3207464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7pPr>
      <a:lvl8pPr marL="3700920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8pPr>
      <a:lvl9pPr marL="4194376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1pPr>
      <a:lvl2pPr marL="493456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2pPr>
      <a:lvl3pPr marL="986912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3pPr>
      <a:lvl4pPr marL="1480368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4pPr>
      <a:lvl5pPr marL="1973824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5pPr>
      <a:lvl6pPr marL="2467280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6pPr>
      <a:lvl7pPr marL="2960736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7pPr>
      <a:lvl8pPr marL="3454192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8pPr>
      <a:lvl9pPr marL="3947648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9E539-B7E8-5943-BCBB-E0B74DE7B026}" type="datetimeFigureOut">
              <a:rPr lang="en-AE" smtClean="0"/>
              <a:t>07/04/2021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22BD9C11-A3FF-43FE-A276-C31111C191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3999"/>
            <a:ext cx="10691812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178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website&#10;&#10;Description automatically generated">
            <a:extLst>
              <a:ext uri="{FF2B5EF4-FFF2-40B4-BE49-F238E27FC236}">
                <a16:creationId xmlns:a16="http://schemas.microsoft.com/office/drawing/2014/main" id="{837C74C0-4332-8744-93DB-9EB2FC983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96"/>
            <a:ext cx="10691813" cy="7555379"/>
          </a:xfrm>
          <a:prstGeom prst="rect">
            <a:avLst/>
          </a:prstGeom>
        </p:spPr>
      </p:pic>
      <p:sp>
        <p:nvSpPr>
          <p:cNvPr id="9" name="Subtitle 9">
            <a:extLst>
              <a:ext uri="{FF2B5EF4-FFF2-40B4-BE49-F238E27FC236}">
                <a16:creationId xmlns:a16="http://schemas.microsoft.com/office/drawing/2014/main" id="{15FD74FD-C6A8-AD4C-AA9D-1F9E958D2D12}"/>
              </a:ext>
            </a:extLst>
          </p:cNvPr>
          <p:cNvSpPr txBox="1">
            <a:spLocks/>
          </p:cNvSpPr>
          <p:nvPr/>
        </p:nvSpPr>
        <p:spPr>
          <a:xfrm>
            <a:off x="475643" y="385036"/>
            <a:ext cx="9489157" cy="8694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00"/>
              </a:spcBef>
            </a:pPr>
            <a:r>
              <a:rPr lang="en-US" sz="24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Hybridkonferenz</a:t>
            </a:r>
            <a:endParaRPr lang="en-US" sz="2400" dirty="0">
              <a:solidFill>
                <a:srgbClr val="1D1D3E"/>
              </a:solidFill>
              <a:latin typeface="Brandon Grotesque Medium" panose="020B0603020203060202" pitchFamily="34" charset="0"/>
            </a:endParaRPr>
          </a:p>
          <a:p>
            <a:pPr algn="l">
              <a:lnSpc>
                <a:spcPct val="100000"/>
              </a:lnSpc>
              <a:spcBef>
                <a:spcPts val="300"/>
              </a:spcBef>
            </a:pPr>
            <a:r>
              <a:rPr lang="en-US" sz="2400" dirty="0">
                <a:solidFill>
                  <a:srgbClr val="128181"/>
                </a:solidFill>
                <a:latin typeface="Brandon Grotesque Medium" panose="020B0603020203060202" pitchFamily="34" charset="0"/>
              </a:rPr>
              <a:t>8. April 2021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E0FB6214-AB45-A54A-A048-BF55FA84100A}"/>
              </a:ext>
            </a:extLst>
          </p:cNvPr>
          <p:cNvSpPr txBox="1">
            <a:spLocks/>
          </p:cNvSpPr>
          <p:nvPr/>
        </p:nvSpPr>
        <p:spPr>
          <a:xfrm>
            <a:off x="486034" y="2934728"/>
            <a:ext cx="7559343" cy="1977464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00"/>
              </a:spcBef>
            </a:pPr>
            <a:r>
              <a:rPr lang="en-US" sz="40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Rechtliche</a:t>
            </a:r>
            <a:r>
              <a:rPr lang="en-US" sz="40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40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Rahmenbedingungen</a:t>
            </a:r>
            <a:r>
              <a:rPr lang="en-US" sz="40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40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im</a:t>
            </a:r>
            <a:r>
              <a:rPr lang="en-US" sz="40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40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Nahen</a:t>
            </a:r>
            <a:r>
              <a:rPr lang="en-US" sz="40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 und </a:t>
            </a:r>
            <a:r>
              <a:rPr lang="en-US" sz="40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Mittleren</a:t>
            </a:r>
            <a:r>
              <a:rPr lang="en-US" sz="40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40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Osten</a:t>
            </a:r>
            <a:endParaRPr lang="en-US" sz="4000" dirty="0">
              <a:solidFill>
                <a:srgbClr val="1D1D3E"/>
              </a:solidFill>
              <a:latin typeface="Brandon Grotesque Medium" panose="020B0603020203060202" pitchFamily="34" charset="0"/>
            </a:endParaRPr>
          </a:p>
          <a:p>
            <a:pPr algn="l">
              <a:lnSpc>
                <a:spcPct val="100000"/>
              </a:lnSpc>
              <a:spcBef>
                <a:spcPts val="300"/>
              </a:spcBef>
            </a:pPr>
            <a:r>
              <a:rPr lang="en-US" sz="4000" dirty="0">
                <a:solidFill>
                  <a:srgbClr val="128181"/>
                </a:solidFill>
                <a:latin typeface="Brandon Grotesque Medium" panose="020B0603020203060202" pitchFamily="34" charset="0"/>
              </a:rPr>
              <a:t>IN ÄGYPTEN</a:t>
            </a:r>
          </a:p>
        </p:txBody>
      </p:sp>
      <p:sp>
        <p:nvSpPr>
          <p:cNvPr id="11" name="Subtitle 9">
            <a:extLst>
              <a:ext uri="{FF2B5EF4-FFF2-40B4-BE49-F238E27FC236}">
                <a16:creationId xmlns:a16="http://schemas.microsoft.com/office/drawing/2014/main" id="{FB04A8B1-FCD0-BF4C-8900-6EBB89CE2336}"/>
              </a:ext>
            </a:extLst>
          </p:cNvPr>
          <p:cNvSpPr txBox="1">
            <a:spLocks/>
          </p:cNvSpPr>
          <p:nvPr/>
        </p:nvSpPr>
        <p:spPr>
          <a:xfrm>
            <a:off x="6605336" y="4786390"/>
            <a:ext cx="3994484" cy="132190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800" b="1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DR. Florian AMERELLER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0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PARTNER</a:t>
            </a: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US" sz="20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AMERELLER, DUBAI   CAIRO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841E91A-6926-E74F-8934-DA4D4442F509}"/>
              </a:ext>
            </a:extLst>
          </p:cNvPr>
          <p:cNvCxnSpPr/>
          <p:nvPr/>
        </p:nvCxnSpPr>
        <p:spPr>
          <a:xfrm>
            <a:off x="7664115" y="5654840"/>
            <a:ext cx="1876926" cy="0"/>
          </a:xfrm>
          <a:prstGeom prst="line">
            <a:avLst/>
          </a:prstGeom>
          <a:ln w="19050">
            <a:solidFill>
              <a:srgbClr val="1281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35F2F728-87F6-4CD1-A4D2-F8B4B0A4C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746" y="4138690"/>
            <a:ext cx="647700" cy="647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9DABF3-01FB-459B-B500-B5C1DA9E0625}"/>
              </a:ext>
            </a:extLst>
          </p:cNvPr>
          <p:cNvCxnSpPr>
            <a:cxnSpLocks/>
          </p:cNvCxnSpPr>
          <p:nvPr/>
        </p:nvCxnSpPr>
        <p:spPr>
          <a:xfrm>
            <a:off x="9290999" y="5768504"/>
            <a:ext cx="0" cy="26264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377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5936C-3EBC-2E42-BA9C-2A30560C1F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D9DA77-58F9-1C4D-A65A-43E18D1F9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674436-727D-1A4C-BF27-AA6630704A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30"/>
          <a:stretch/>
        </p:blipFill>
        <p:spPr>
          <a:xfrm>
            <a:off x="0" y="78825"/>
            <a:ext cx="10691813" cy="748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50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D5EB-9C91-4D9C-AF94-0D03BCF22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00050" indent="-400050"/>
            <a:r>
              <a:rPr lang="en-US" sz="54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54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54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Wie </a:t>
            </a:r>
            <a:r>
              <a:rPr lang="en-US" sz="54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wird</a:t>
            </a:r>
            <a:r>
              <a:rPr lang="en-US" sz="54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 man </a:t>
            </a:r>
            <a:r>
              <a:rPr lang="en-US" sz="54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vor</a:t>
            </a:r>
            <a:r>
              <a:rPr lang="en-US" sz="54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 Ort </a:t>
            </a:r>
            <a:r>
              <a:rPr lang="en-US" sz="54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tätig</a:t>
            </a:r>
            <a:r>
              <a:rPr lang="en-US" sz="54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?</a:t>
            </a:r>
            <a:endParaRPr lang="en-US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F8AC88A-BF3B-4992-B61A-3C9F598C46F8}"/>
              </a:ext>
            </a:extLst>
          </p:cNvPr>
          <p:cNvSpPr txBox="1">
            <a:spLocks/>
          </p:cNvSpPr>
          <p:nvPr/>
        </p:nvSpPr>
        <p:spPr>
          <a:xfrm>
            <a:off x="273621" y="3949777"/>
            <a:ext cx="9683130" cy="2961246"/>
          </a:xfrm>
          <a:prstGeom prst="rect">
            <a:avLst/>
          </a:prstGeom>
        </p:spPr>
        <p:txBody>
          <a:bodyPr vert="horz" lIns="98694" tIns="49347" rIns="98694" bIns="49347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36356" lvl="1" indent="-342900"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Gründung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einer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Tochtergesellschaft</a:t>
            </a:r>
            <a:endParaRPr lang="en-US" altLang="ja-JP" sz="2400" dirty="0">
              <a:solidFill>
                <a:srgbClr val="1D1D3E"/>
              </a:solidFill>
              <a:latin typeface="Brandon Grotesque Light" panose="020B0303020203060202" pitchFamily="34" charset="0"/>
              <a:cs typeface="Times New Roman" pitchFamily="18" charset="0"/>
            </a:endParaRPr>
          </a:p>
          <a:p>
            <a:pPr marL="836356" lvl="1" indent="-342900"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Ausländische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Zweigniederlassung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  </a:t>
            </a:r>
          </a:p>
          <a:p>
            <a:pPr marL="836356" lvl="1" indent="-342900"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Lokales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Vertretungsbüro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(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nur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zu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Marktforschungszwecken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)</a:t>
            </a:r>
          </a:p>
          <a:p>
            <a:pPr marL="836356" lvl="1" indent="-342900"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Vertretung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durch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Dritte</a:t>
            </a:r>
            <a:endParaRPr lang="en-US" altLang="ja-JP" sz="2400" dirty="0">
              <a:solidFill>
                <a:srgbClr val="1D1D3E"/>
              </a:solidFill>
              <a:latin typeface="Brandon Grotesque Light" panose="020B0303020203060202" pitchFamily="34" charset="0"/>
              <a:cs typeface="Times New Roman" pitchFamily="18" charset="0"/>
            </a:endParaRPr>
          </a:p>
          <a:p>
            <a:pPr marL="1334109" lvl="2" indent="-342900"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Handelsagentur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(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gegen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Provision)</a:t>
            </a:r>
          </a:p>
          <a:p>
            <a:pPr marL="1334109" lvl="2" indent="-342900"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Vertragsagentur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vs. 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Kommissionsagentur</a:t>
            </a:r>
            <a:endParaRPr lang="en-US" altLang="ja-JP" sz="2400" dirty="0">
              <a:solidFill>
                <a:srgbClr val="1D1D3E"/>
              </a:solidFill>
              <a:latin typeface="Brandon Grotesque Light" panose="020B0303020203060202" pitchFamily="34" charset="0"/>
              <a:cs typeface="Times New Roman" pitchFamily="18" charset="0"/>
            </a:endParaRPr>
          </a:p>
          <a:p>
            <a:pPr marL="836356" lvl="1" indent="-342900"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Vertriebsvertrag</a:t>
            </a:r>
            <a:endParaRPr lang="en-US" altLang="ja-JP" sz="2400" dirty="0">
              <a:solidFill>
                <a:srgbClr val="1D1D3E"/>
              </a:solidFill>
              <a:latin typeface="Brandon Grotesque Light" panose="020B0303020203060202" pitchFamily="34" charset="0"/>
              <a:cs typeface="Times New Roman" pitchFamily="18" charset="0"/>
            </a:endParaRPr>
          </a:p>
          <a:p>
            <a:pPr marL="836356" lvl="1" indent="-342900"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Liefervereinbarung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(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Kauf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und 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Verkauf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von 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Waren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)</a:t>
            </a:r>
          </a:p>
          <a:p>
            <a:pPr lvl="1">
              <a:spcBef>
                <a:spcPts val="648"/>
              </a:spcBef>
              <a:spcAft>
                <a:spcPts val="648"/>
              </a:spcAft>
              <a:buClr>
                <a:srgbClr val="002060"/>
              </a:buClr>
              <a:defRPr/>
            </a:pPr>
            <a:endParaRPr lang="en-AE" sz="2400" dirty="0">
              <a:solidFill>
                <a:srgbClr val="1D1D3E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48671F-5C00-4E4D-9A0D-6F12E06D3D7F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3 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75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D38BA07-D2C2-40E2-B2C3-ACDA4585AFDD}"/>
              </a:ext>
            </a:extLst>
          </p:cNvPr>
          <p:cNvSpPr txBox="1">
            <a:spLocks/>
          </p:cNvSpPr>
          <p:nvPr/>
        </p:nvSpPr>
        <p:spPr>
          <a:xfrm>
            <a:off x="1014890" y="5397281"/>
            <a:ext cx="9375666" cy="1214612"/>
          </a:xfrm>
          <a:prstGeom prst="rect">
            <a:avLst/>
          </a:prstGeom>
        </p:spPr>
        <p:txBody>
          <a:bodyPr vert="horz" lIns="98694" tIns="49347" rIns="98694" bIns="49347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US" sz="1943" dirty="0"/>
            </a:br>
            <a:endParaRPr lang="en-AE" sz="1943" dirty="0"/>
          </a:p>
        </p:txBody>
      </p:sp>
      <p:sp>
        <p:nvSpPr>
          <p:cNvPr id="19" name="Subtitle 9">
            <a:extLst>
              <a:ext uri="{FF2B5EF4-FFF2-40B4-BE49-F238E27FC236}">
                <a16:creationId xmlns:a16="http://schemas.microsoft.com/office/drawing/2014/main" id="{DBEC36ED-FB3D-43C1-A98C-C2C74722D811}"/>
              </a:ext>
            </a:extLst>
          </p:cNvPr>
          <p:cNvSpPr txBox="1">
            <a:spLocks/>
          </p:cNvSpPr>
          <p:nvPr/>
        </p:nvSpPr>
        <p:spPr>
          <a:xfrm>
            <a:off x="418328" y="423082"/>
            <a:ext cx="9489157" cy="6186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/>
            <a:r>
              <a:rPr lang="en-US" sz="38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38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38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Niederlassungsrecht</a:t>
            </a:r>
            <a:endParaRPr lang="en-US" sz="3800" dirty="0">
              <a:solidFill>
                <a:srgbClr val="1D1D3E"/>
              </a:solidFill>
              <a:latin typeface="Brandon Grotesque Medium" panose="020B0603020203060202" pitchFamily="34" charset="0"/>
            </a:endParaRP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478C0BC0-E232-4FA6-B67D-1A665CA04558}"/>
              </a:ext>
            </a:extLst>
          </p:cNvPr>
          <p:cNvSpPr txBox="1">
            <a:spLocks/>
          </p:cNvSpPr>
          <p:nvPr/>
        </p:nvSpPr>
        <p:spPr>
          <a:xfrm>
            <a:off x="-80445" y="2489714"/>
            <a:ext cx="9683130" cy="2961246"/>
          </a:xfrm>
          <a:prstGeom prst="rect">
            <a:avLst/>
          </a:prstGeom>
        </p:spPr>
        <p:txBody>
          <a:bodyPr vert="horz" lIns="98694" tIns="49347" rIns="98694" bIns="49347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36356" marR="0" lvl="1" indent="-342900" algn="l" defTabSz="497754" rtl="0" eaLnBrk="1" fontAlgn="auto" latinLnBrk="0" hangingPunct="1">
              <a:lnSpc>
                <a:spcPct val="100000"/>
              </a:lnSpc>
              <a:spcAft>
                <a:spcPts val="648"/>
              </a:spcAft>
              <a:buClr>
                <a:srgbClr val="EA680E"/>
              </a:buClr>
              <a:buSzTx/>
              <a:buFont typeface="Brandon Grotesque Regular" panose="020B0503020203060202" pitchFamily="34" charset="0"/>
              <a:buChar char="&gt;"/>
              <a:tabLst/>
              <a:defRPr/>
            </a:pPr>
            <a:r>
              <a:rPr lang="de-DE" altLang="en-US" sz="20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am häufigsten von ausländischen Investoren gewählten Unternehmensformen sind die </a:t>
            </a:r>
          </a:p>
          <a:p>
            <a:pPr marL="1334109" lvl="2" indent="-342900">
              <a:spcBef>
                <a:spcPts val="600"/>
              </a:spcBef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1D1D3E"/>
                </a:solidFill>
                <a:effectLst/>
                <a:uLnTx/>
                <a:uFillTx/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Joint Stock Company (“JSC”) und</a:t>
            </a:r>
          </a:p>
          <a:p>
            <a:pPr marL="1334109" lvl="2" indent="-342900">
              <a:spcBef>
                <a:spcPts val="600"/>
              </a:spcBef>
              <a:spcAft>
                <a:spcPts val="12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0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Limited Liability Company (“LLC”)</a:t>
            </a:r>
          </a:p>
          <a:p>
            <a:pPr marL="836356" lvl="1" indent="-342900"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20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Einzelunternehmen (sole ownership company, „SOC“)</a:t>
            </a:r>
          </a:p>
          <a:p>
            <a:pPr marL="835025" lvl="1" indent="-342900"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20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Entscheidung über die geeignete Rechtsform hängt hauptsächlich von folgenden Kriterien ab: </a:t>
            </a:r>
          </a:p>
          <a:p>
            <a:pPr marL="1334109" lvl="2" indent="-342900"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20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geplante Aktivitäten des Unternehmens, </a:t>
            </a:r>
          </a:p>
          <a:p>
            <a:pPr marL="1334109" lvl="2" indent="-342900"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20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dem Projektstandort, und </a:t>
            </a:r>
          </a:p>
          <a:p>
            <a:pPr marL="1334109" lvl="2" indent="-342900"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20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den damit verbundenen rechtlichen Anforderungen ab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0AA88F05-6688-46B5-A270-BAA4163EA01C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4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284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D38BA07-D2C2-40E2-B2C3-ACDA4585AFDD}"/>
              </a:ext>
            </a:extLst>
          </p:cNvPr>
          <p:cNvSpPr txBox="1">
            <a:spLocks/>
          </p:cNvSpPr>
          <p:nvPr/>
        </p:nvSpPr>
        <p:spPr>
          <a:xfrm>
            <a:off x="1014890" y="5397281"/>
            <a:ext cx="9375666" cy="1214612"/>
          </a:xfrm>
          <a:prstGeom prst="rect">
            <a:avLst/>
          </a:prstGeom>
        </p:spPr>
        <p:txBody>
          <a:bodyPr vert="horz" lIns="98694" tIns="49347" rIns="98694" bIns="49347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US" sz="1943" dirty="0"/>
            </a:br>
            <a:endParaRPr lang="en-AE" sz="1943" dirty="0"/>
          </a:p>
        </p:txBody>
      </p:sp>
      <p:sp>
        <p:nvSpPr>
          <p:cNvPr id="19" name="Subtitle 9">
            <a:extLst>
              <a:ext uri="{FF2B5EF4-FFF2-40B4-BE49-F238E27FC236}">
                <a16:creationId xmlns:a16="http://schemas.microsoft.com/office/drawing/2014/main" id="{DBEC36ED-FB3D-43C1-A98C-C2C74722D811}"/>
              </a:ext>
            </a:extLst>
          </p:cNvPr>
          <p:cNvSpPr txBox="1">
            <a:spLocks/>
          </p:cNvSpPr>
          <p:nvPr/>
        </p:nvSpPr>
        <p:spPr>
          <a:xfrm>
            <a:off x="418328" y="423082"/>
            <a:ext cx="9489157" cy="6186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/>
            <a:r>
              <a:rPr lang="en-US" sz="38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38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38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Vergleich</a:t>
            </a:r>
            <a:r>
              <a:rPr lang="en-US" sz="38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 der </a:t>
            </a:r>
            <a:r>
              <a:rPr lang="en-US" sz="38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Unternehmensformen</a:t>
            </a:r>
            <a:endParaRPr lang="en-US" sz="3800" dirty="0">
              <a:solidFill>
                <a:srgbClr val="1D1D3E"/>
              </a:solidFill>
              <a:latin typeface="Brandon Grotesque Medium" panose="020B0603020203060202" pitchFamily="34" charset="0"/>
            </a:endParaRP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D9F92401-7039-4A16-99BF-8CE43A34A40E}"/>
              </a:ext>
            </a:extLst>
          </p:cNvPr>
          <p:cNvSpPr txBox="1">
            <a:spLocks/>
          </p:cNvSpPr>
          <p:nvPr/>
        </p:nvSpPr>
        <p:spPr>
          <a:xfrm>
            <a:off x="104775" y="1381565"/>
            <a:ext cx="3267074" cy="47965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l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defRPr/>
            </a:pPr>
            <a:r>
              <a:rPr lang="de-DE" altLang="en-US" sz="1050" u="sng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Joint Stock Company (JSC)</a:t>
            </a:r>
          </a:p>
          <a:p>
            <a:pPr marL="285750" lvl="1" indent="-285750" algn="l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Mindestens 3 Aktionäre</a:t>
            </a:r>
          </a:p>
          <a:p>
            <a:pPr marL="285750" lvl="1" indent="-285750" algn="l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Mindestkapital: 250.000 EGP, 25% müssen bei Gründung eingezahlt werden</a:t>
            </a:r>
          </a:p>
          <a:p>
            <a:pPr marL="285750" lvl="1" indent="-285750" algn="l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JSC wird von einem Vorstand (BOD) mit mindestens 3 Mitgliedern geführt. Keine Einschränkung der Staatsangehörigkeit bei Vorstandsmitgliedern</a:t>
            </a:r>
          </a:p>
          <a:p>
            <a:pPr marL="285750" lvl="1" indent="-285750" algn="l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Vor Ablauf der ersten beiden Geschäftsjahre der Gesellschaft ist keine Übertragung von Aktien zulässig, außer unter den Gründern.</a:t>
            </a:r>
          </a:p>
          <a:p>
            <a:pPr marL="285750" lvl="1" indent="-285750" algn="l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Kapitalerhöhungen können aufgrund von Vorstandsbeschlüssen innerhalb der Grenzen des genehmigten Kapitals erfolgen; ansonsten ist eine Entscheidung der außerordentlichen Generalversammlung des Unternehmens erforderlich.</a:t>
            </a:r>
          </a:p>
          <a:p>
            <a:pPr marL="285750" lvl="1" indent="-285750" algn="l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Jede Übertragung von JSC-Aktien muss über einen lizenzierten Makler erfolgen und an der Egyptian Stock Exchange (EGX) registriert sein. Der Prozess ist teurer und zeitaufwändiger als bei einer LLC.</a:t>
            </a:r>
          </a:p>
          <a:p>
            <a:pPr marL="285750" lvl="1" indent="-285750" algn="l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Beteiligung der Mitarbeiter am ausschüttungsfähigen Jahresgewinns: 10%</a:t>
            </a:r>
          </a:p>
          <a:p>
            <a:pPr marL="285750" lvl="1" indent="-285750" algn="l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Abschlussprüfer erforderlich</a:t>
            </a:r>
            <a:endParaRPr lang="en-US" sz="1050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65D71E9A-F487-4247-B1E5-A68BE22558B6}"/>
              </a:ext>
            </a:extLst>
          </p:cNvPr>
          <p:cNvSpPr txBox="1">
            <a:spLocks/>
          </p:cNvSpPr>
          <p:nvPr/>
        </p:nvSpPr>
        <p:spPr>
          <a:xfrm>
            <a:off x="3362324" y="1381565"/>
            <a:ext cx="3495675" cy="42587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Arial" panose="020B0604020202020204" pitchFamily="34" charset="0"/>
              <a:buNone/>
              <a:defRPr/>
            </a:pPr>
            <a:r>
              <a:rPr lang="de-DE" altLang="en-US" sz="1050" u="sng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Limited Libality Company (LLC)</a:t>
            </a:r>
          </a:p>
          <a:p>
            <a:pPr marL="285750" lvl="1" indent="-28575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Mindestens 2 Partner</a:t>
            </a:r>
          </a:p>
          <a:p>
            <a:pPr marL="285750" lvl="1" indent="-28575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Kein Mindestkapital erforderlich. Volles Kapital muss bereits bei der Gründung eingezahlt werden.</a:t>
            </a:r>
          </a:p>
          <a:p>
            <a:pPr marL="285750" lvl="1" indent="-28575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Keine Beschränkung der Übertragung von LLC-Anteilen nach der Gründung. Bestehende Partner haben im Falle einer Übertragung von Anteilen ein Vorkaufsrecht.</a:t>
            </a:r>
          </a:p>
          <a:p>
            <a:pPr marL="285750" lvl="1" indent="-28575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Kapitalerhöhungen müssen von der außerordentlichen Generalversammlung genehmigt werden.</a:t>
            </a:r>
          </a:p>
          <a:p>
            <a:pPr marL="285750" lvl="1" indent="-28575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Die Übertragung der Anteile erfolgt durch Unterzeichnung einer „informellen Urkunde“ (d.H. Kaufvertrag) zwischen den Parteien und Registrierung der Transaktionen im Anteilsbuch des Unternehmens durch die Geschäftsführung.</a:t>
            </a:r>
          </a:p>
          <a:p>
            <a:pPr marL="285750" lvl="1" indent="-28575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Mitarbeiterbeteiligung am ausschüttungsfähigen Nettogewinn in Höhe von 10%, wenn das Kapital der LLC 250.000 EGP überschreitet.</a:t>
            </a:r>
          </a:p>
          <a:p>
            <a:pPr marL="285750" lvl="1" indent="-28575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Abschlussprüfer erforderlich</a:t>
            </a:r>
            <a:endParaRPr lang="en-US" sz="1050" dirty="0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C745D8BA-0FB0-4D29-8AD9-BA0FA1A73173}"/>
              </a:ext>
            </a:extLst>
          </p:cNvPr>
          <p:cNvSpPr txBox="1">
            <a:spLocks/>
          </p:cNvSpPr>
          <p:nvPr/>
        </p:nvSpPr>
        <p:spPr>
          <a:xfrm>
            <a:off x="6967916" y="1381565"/>
            <a:ext cx="3627806" cy="4796544"/>
          </a:xfrm>
          <a:prstGeom prst="rect">
            <a:avLst/>
          </a:prstGeom>
        </p:spPr>
        <p:txBody>
          <a:bodyPr>
            <a:norm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Arial" panose="020B0604020202020204" pitchFamily="34" charset="0"/>
              <a:buNone/>
              <a:defRPr/>
            </a:pPr>
            <a:r>
              <a:rPr lang="de-DE" altLang="en-US" sz="1050" u="sng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Sole Ownership Companies (SOC)</a:t>
            </a:r>
          </a:p>
          <a:p>
            <a:pPr marL="285750" lvl="1" indent="-28575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Maximal 1 natürliche/juristische Person</a:t>
            </a:r>
          </a:p>
          <a:p>
            <a:pPr marL="285750" lvl="1" indent="-28575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50.000 EGP. Volles Kapital muss bereits bei der Gründung eingezahlt werden.</a:t>
            </a:r>
          </a:p>
          <a:p>
            <a:pPr marL="285750" lvl="1" indent="-28575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Nur der Einzelunternehmer. Verfügt über alle Rechte, die auch dem Vorstand und dem Geschäftsführer zukommen. </a:t>
            </a:r>
          </a:p>
          <a:p>
            <a:pPr marL="285750" lvl="1" indent="-28575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Keine Beschränkung der Übertragung von Anteilen nach der Gründung. Bestehende Partner haben im Falle einer Übertragung von Aktien ein Vorkaufsrecht.</a:t>
            </a:r>
          </a:p>
          <a:p>
            <a:pPr marL="285750" lvl="1" indent="-28575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Kapitalerhöhungen müssen von der außerordentlichen Generalversammlung genehmigt werden.</a:t>
            </a:r>
          </a:p>
          <a:p>
            <a:pPr marL="285750" lvl="1" indent="-28575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Die Übertragung der Anteile erfolgt durch Unterzeichnung einer „informellen Urkunde“ (d.H. Kaufvertrag) zwischen den Parteien und Registrierung der Transaktionen im Anteilsbuch des Unternehmens durch die Geschäftsführung</a:t>
            </a:r>
          </a:p>
          <a:p>
            <a:pPr marL="285750" lvl="1" indent="-28575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Mitarbeiter sind am jährlichen ausschüttungsfähigen Nettogewinn mit 10% zu beteiligen, wenn das Kapital der LLC 250.000 EGP überschreitet (siehe LLC).</a:t>
            </a:r>
          </a:p>
          <a:p>
            <a:pPr marL="285750" lvl="1" indent="-285750" defTabSz="497754">
              <a:lnSpc>
                <a:spcPct val="10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105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Kein Abschlussprüfer erforderlich</a:t>
            </a:r>
            <a:endParaRPr lang="en-US" sz="1050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2DDE0D39-AB3D-41CC-8A38-7A2E22228052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5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378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D38BA07-D2C2-40E2-B2C3-ACDA4585AFDD}"/>
              </a:ext>
            </a:extLst>
          </p:cNvPr>
          <p:cNvSpPr txBox="1">
            <a:spLocks/>
          </p:cNvSpPr>
          <p:nvPr/>
        </p:nvSpPr>
        <p:spPr>
          <a:xfrm>
            <a:off x="1014890" y="4953714"/>
            <a:ext cx="9375666" cy="1214612"/>
          </a:xfrm>
          <a:prstGeom prst="rect">
            <a:avLst/>
          </a:prstGeom>
        </p:spPr>
        <p:txBody>
          <a:bodyPr vert="horz" lIns="98694" tIns="49347" rIns="98694" bIns="49347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US" sz="1943" dirty="0"/>
            </a:br>
            <a:endParaRPr lang="en-AE" sz="1943" dirty="0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B49B41F8-BBA7-4733-93B2-E0EE8DB4BFFD}"/>
              </a:ext>
            </a:extLst>
          </p:cNvPr>
          <p:cNvSpPr txBox="1">
            <a:spLocks/>
          </p:cNvSpPr>
          <p:nvPr/>
        </p:nvSpPr>
        <p:spPr>
          <a:xfrm>
            <a:off x="377688" y="642790"/>
            <a:ext cx="9644613" cy="5490535"/>
          </a:xfrm>
          <a:prstGeom prst="rect">
            <a:avLst/>
          </a:prstGeom>
        </p:spPr>
        <p:txBody>
          <a:bodyPr vert="horz" lIns="98694" tIns="49347" rIns="98694" bIns="49347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000" dirty="0">
                <a:solidFill>
                  <a:srgbClr val="1D1D3E"/>
                </a:solidFill>
                <a:latin typeface="Brandon Grotesque Light" panose="020B0303020203060202" pitchFamily="34" charset="0"/>
                <a:ea typeface="+mn-ea"/>
                <a:cs typeface="+mn-cs"/>
              </a:rPr>
              <a:t>rechtlich vorgegebene Dokumente sind insbesondere:</a:t>
            </a:r>
          </a:p>
          <a:p>
            <a:pPr marL="342900" indent="-342900" algn="l"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endParaRPr lang="de-DE" sz="2000" dirty="0">
              <a:solidFill>
                <a:srgbClr val="1D1D3E"/>
              </a:solidFill>
              <a:latin typeface="Brandon Grotesque Light" panose="020B0303020203060202" pitchFamily="34" charset="0"/>
              <a:ea typeface="+mn-ea"/>
              <a:cs typeface="+mn-cs"/>
            </a:endParaRPr>
          </a:p>
          <a:p>
            <a:pPr marL="685800" indent="-285750" algn="l"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000" dirty="0">
                <a:solidFill>
                  <a:srgbClr val="1D1D3E"/>
                </a:solidFill>
                <a:latin typeface="Brandon Grotesque Light" panose="020B0303020203060202" pitchFamily="34" charset="0"/>
                <a:ea typeface="+mn-ea"/>
                <a:cs typeface="+mn-cs"/>
              </a:rPr>
              <a:t>Vollmachten der Gründer;</a:t>
            </a:r>
          </a:p>
          <a:p>
            <a:pPr marL="685800" indent="-285750" algn="l"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000" dirty="0">
                <a:solidFill>
                  <a:srgbClr val="1D1D3E"/>
                </a:solidFill>
                <a:latin typeface="Brandon Grotesque Light" panose="020B0303020203060202" pitchFamily="34" charset="0"/>
                <a:ea typeface="+mn-ea"/>
                <a:cs typeface="+mn-cs"/>
              </a:rPr>
              <a:t>vom ägyptischen Konsulat ordnungsgemäß beglaubigte Statuten und/oder Handelsregisterauszüge der Unternehmensgründer oder Passkopien bei natürlichen Personen</a:t>
            </a:r>
          </a:p>
          <a:p>
            <a:pPr marL="685800" indent="-285750" algn="l"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000" dirty="0">
                <a:solidFill>
                  <a:srgbClr val="1D1D3E"/>
                </a:solidFill>
                <a:latin typeface="Brandon Grotesque Light" panose="020B0303020203060202" pitchFamily="34" charset="0"/>
                <a:ea typeface="+mn-ea"/>
                <a:cs typeface="+mn-cs"/>
              </a:rPr>
              <a:t>KYC-Dokumente (Know-Your-Client) der ausländischen Unternehmensgründer, aus denen die „upper-tier“ Beteiligten sowie auch die einzelnen natürlichen Personen hervorgehen, denen die Unternehmen gehören (für die Eröffnung lokaler Bankkonten notwendig)</a:t>
            </a:r>
          </a:p>
          <a:p>
            <a:pPr marL="685800" indent="-285750" algn="l"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000" dirty="0">
                <a:solidFill>
                  <a:srgbClr val="1D1D3E"/>
                </a:solidFill>
                <a:latin typeface="Brandon Grotesque Light" panose="020B0303020203060202" pitchFamily="34" charset="0"/>
                <a:ea typeface="+mn-ea"/>
                <a:cs typeface="+mn-cs"/>
              </a:rPr>
              <a:t>Muster-Satzung nach dem von den ägyptischen Behörden vorgegebenen Formular</a:t>
            </a:r>
          </a:p>
          <a:p>
            <a:pPr marL="685800" indent="-285750" algn="l"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endParaRPr lang="de-DE" sz="2000" dirty="0">
              <a:solidFill>
                <a:srgbClr val="1D1D3E"/>
              </a:solidFill>
              <a:latin typeface="Brandon Grotesque Light" panose="020B0303020203060202" pitchFamily="34" charset="0"/>
              <a:ea typeface="+mn-ea"/>
              <a:cs typeface="+mn-cs"/>
            </a:endParaRPr>
          </a:p>
          <a:p>
            <a:pPr marL="342900" indent="-342900" algn="l">
              <a:spcBef>
                <a:spcPts val="120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000" dirty="0">
                <a:solidFill>
                  <a:srgbClr val="1D1D3E"/>
                </a:solidFill>
                <a:latin typeface="Brandon Grotesque Light" panose="020B0303020203060202" pitchFamily="34" charset="0"/>
                <a:ea typeface="+mn-ea"/>
                <a:cs typeface="+mn-cs"/>
              </a:rPr>
              <a:t>Dauer: Gründung in der Regel innerhalb von 3-7 Werktagen ab dem Datum der Ausstellung eines Bankzertifikats abgeschlossen </a:t>
            </a:r>
          </a:p>
          <a:p>
            <a:pPr marL="342900" indent="-342900" algn="l"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000" dirty="0">
                <a:solidFill>
                  <a:srgbClr val="1D1D3E"/>
                </a:solidFill>
                <a:latin typeface="Brandon Grotesque Light" panose="020B0303020203060202" pitchFamily="34" charset="0"/>
                <a:ea typeface="+mn-ea"/>
                <a:cs typeface="+mn-cs"/>
              </a:rPr>
              <a:t>Anmerkung: GAFI (General Authority for Investment) hat ein elektronisches System entwickelt, mit dem Unternehmen online gegründet werden können</a:t>
            </a:r>
            <a:endParaRPr lang="en-US" sz="2000" dirty="0">
              <a:solidFill>
                <a:srgbClr val="1D1D3E"/>
              </a:solidFill>
              <a:latin typeface="Brandon Grotesque Light" panose="020B0303020203060202" pitchFamily="34" charset="0"/>
              <a:ea typeface="+mn-ea"/>
              <a:cs typeface="+mn-cs"/>
            </a:endParaRPr>
          </a:p>
          <a:p>
            <a:pPr marL="493456" indent="-493456" algn="l">
              <a:buFont typeface="Brandon Grotesque Regular" panose="020B0503020203060202" pitchFamily="34" charset="0"/>
              <a:buChar char="&gt;"/>
            </a:pPr>
            <a:endParaRPr lang="en-AE" sz="800" dirty="0">
              <a:solidFill>
                <a:srgbClr val="1D1D3E"/>
              </a:solidFill>
            </a:endParaRPr>
          </a:p>
        </p:txBody>
      </p:sp>
      <p:sp>
        <p:nvSpPr>
          <p:cNvPr id="24" name="Subtitle 9">
            <a:extLst>
              <a:ext uri="{FF2B5EF4-FFF2-40B4-BE49-F238E27FC236}">
                <a16:creationId xmlns:a16="http://schemas.microsoft.com/office/drawing/2014/main" id="{5E81568B-431A-4311-9E8A-78ABC3378412}"/>
              </a:ext>
            </a:extLst>
          </p:cNvPr>
          <p:cNvSpPr txBox="1">
            <a:spLocks/>
          </p:cNvSpPr>
          <p:nvPr/>
        </p:nvSpPr>
        <p:spPr>
          <a:xfrm>
            <a:off x="418328" y="423082"/>
            <a:ext cx="9489157" cy="63325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8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 </a:t>
            </a:r>
            <a:r>
              <a:rPr lang="en-US" sz="38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Gründungsverfahren</a:t>
            </a:r>
            <a:endParaRPr lang="en-US" sz="3800" dirty="0">
              <a:solidFill>
                <a:srgbClr val="1D1D3E"/>
              </a:solidFill>
              <a:latin typeface="Brandon Grotesque Medium" panose="020B0603020203060202" pitchFamily="34" charset="0"/>
            </a:endParaRPr>
          </a:p>
        </p:txBody>
      </p:sp>
      <p:sp>
        <p:nvSpPr>
          <p:cNvPr id="33" name="Title 3">
            <a:extLst>
              <a:ext uri="{FF2B5EF4-FFF2-40B4-BE49-F238E27FC236}">
                <a16:creationId xmlns:a16="http://schemas.microsoft.com/office/drawing/2014/main" id="{63496FF5-EDCC-4A95-9F59-73B07608B99A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6 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388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D38BA07-D2C2-40E2-B2C3-ACDA4585AFDD}"/>
              </a:ext>
            </a:extLst>
          </p:cNvPr>
          <p:cNvSpPr txBox="1">
            <a:spLocks/>
          </p:cNvSpPr>
          <p:nvPr/>
        </p:nvSpPr>
        <p:spPr>
          <a:xfrm>
            <a:off x="1014890" y="4953714"/>
            <a:ext cx="9375666" cy="1214612"/>
          </a:xfrm>
          <a:prstGeom prst="rect">
            <a:avLst/>
          </a:prstGeom>
        </p:spPr>
        <p:txBody>
          <a:bodyPr vert="horz" lIns="98694" tIns="49347" rIns="98694" bIns="49347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US" sz="1943" dirty="0"/>
            </a:br>
            <a:endParaRPr lang="en-AE" sz="1943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36DA1EDB-1205-43B0-A3FA-A7AC6F8DD16F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7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  <p:sp>
        <p:nvSpPr>
          <p:cNvPr id="19" name="Subtitle 9">
            <a:extLst>
              <a:ext uri="{FF2B5EF4-FFF2-40B4-BE49-F238E27FC236}">
                <a16:creationId xmlns:a16="http://schemas.microsoft.com/office/drawing/2014/main" id="{5C48CB4F-2439-4AF6-8477-449B4ACA82F5}"/>
              </a:ext>
            </a:extLst>
          </p:cNvPr>
          <p:cNvSpPr txBox="1">
            <a:spLocks/>
          </p:cNvSpPr>
          <p:nvPr/>
        </p:nvSpPr>
        <p:spPr>
          <a:xfrm>
            <a:off x="418329" y="423082"/>
            <a:ext cx="10273484" cy="6186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8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38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3800" dirty="0" err="1">
                <a:solidFill>
                  <a:srgbClr val="002060"/>
                </a:solidFill>
                <a:latin typeface="Brandon Grotesque Medium" panose="020B0603020203060202" pitchFamily="34" charset="0"/>
              </a:rPr>
              <a:t>Handelsvertreter</a:t>
            </a:r>
            <a:r>
              <a:rPr lang="en-US" sz="38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und </a:t>
            </a:r>
            <a:r>
              <a:rPr lang="en-US" sz="3800" dirty="0" err="1">
                <a:solidFill>
                  <a:srgbClr val="002060"/>
                </a:solidFill>
                <a:latin typeface="Brandon Grotesque Medium" panose="020B0603020203060202" pitchFamily="34" charset="0"/>
              </a:rPr>
              <a:t>Vertragshändler</a:t>
            </a:r>
            <a:endParaRPr lang="en-US" sz="3800" dirty="0">
              <a:solidFill>
                <a:srgbClr val="002060"/>
              </a:solidFill>
              <a:latin typeface="Brandon Grotesque Medium" panose="020B0603020203060202" pitchFamily="34" charset="0"/>
            </a:endParaRP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93EFEE86-C13E-48F4-B186-F2FC9EC3962C}"/>
              </a:ext>
            </a:extLst>
          </p:cNvPr>
          <p:cNvSpPr txBox="1">
            <a:spLocks/>
          </p:cNvSpPr>
          <p:nvPr/>
        </p:nvSpPr>
        <p:spPr>
          <a:xfrm>
            <a:off x="395208" y="1226889"/>
            <a:ext cx="9878276" cy="50823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spcBef>
                <a:spcPts val="1000"/>
              </a:spcBef>
              <a:spcAft>
                <a:spcPts val="10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en-US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Handelsvertreter</a:t>
            </a:r>
            <a:r>
              <a:rPr lang="en-US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unterliegen</a:t>
            </a:r>
            <a:r>
              <a:rPr lang="en-US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unterschiedlichen</a:t>
            </a:r>
            <a:r>
              <a:rPr lang="en-US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gesetzlichen</a:t>
            </a:r>
            <a:r>
              <a:rPr lang="en-US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Regelungen</a:t>
            </a:r>
            <a:endParaRPr lang="en-US" sz="1800" dirty="0">
              <a:solidFill>
                <a:srgbClr val="002060"/>
              </a:solidFill>
              <a:latin typeface="Brandon Grotesque Light" panose="020B0303020203060202" pitchFamily="34" charset="0"/>
            </a:endParaRPr>
          </a:p>
          <a:p>
            <a:pPr marL="971550" indent="-34290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+mj-lt"/>
              <a:buAutoNum type="arabicPeriod"/>
            </a:pPr>
            <a:r>
              <a:rPr lang="en-US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Handelsgesetzbuch </a:t>
            </a:r>
            <a:r>
              <a:rPr lang="en-US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unterscheidet</a:t>
            </a:r>
            <a:r>
              <a:rPr lang="en-US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zwischen</a:t>
            </a:r>
            <a:r>
              <a:rPr lang="en-US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“</a:t>
            </a:r>
            <a:r>
              <a:rPr lang="en-US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Handelsvertreter</a:t>
            </a:r>
            <a:r>
              <a:rPr lang="en-US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”, “</a:t>
            </a:r>
            <a:r>
              <a:rPr lang="en-US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Vertragshändler</a:t>
            </a:r>
            <a:r>
              <a:rPr lang="en-US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” und “</a:t>
            </a:r>
            <a:r>
              <a:rPr lang="en-US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Händler</a:t>
            </a:r>
            <a:r>
              <a:rPr lang="en-US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”</a:t>
            </a:r>
          </a:p>
          <a:p>
            <a:pPr marL="971550" indent="-34290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+mj-lt"/>
              <a:buAutoNum type="arabicPeriod"/>
            </a:pPr>
            <a:r>
              <a:rPr lang="en-US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Handelsvertretungsgesetz</a:t>
            </a:r>
            <a:r>
              <a:rPr lang="en-US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(</a:t>
            </a:r>
            <a:r>
              <a:rPr lang="en-US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nur</a:t>
            </a:r>
            <a:r>
              <a:rPr lang="en-US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“</a:t>
            </a:r>
            <a:r>
              <a:rPr lang="en-US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Handelsvertreter</a:t>
            </a:r>
            <a:r>
              <a:rPr lang="en-US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”)</a:t>
            </a:r>
          </a:p>
          <a:p>
            <a:pPr marL="971550" indent="-34290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+mj-lt"/>
              <a:buAutoNum type="arabicPeriod"/>
            </a:pPr>
            <a:r>
              <a:rPr lang="en-US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Ausschreibungsgesetz</a:t>
            </a:r>
            <a:r>
              <a:rPr lang="en-US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(“tender agent”)</a:t>
            </a:r>
          </a:p>
          <a:p>
            <a:pPr marL="457200" indent="-457200" algn="l">
              <a:spcBef>
                <a:spcPts val="1000"/>
              </a:spcBef>
              <a:spcAft>
                <a:spcPts val="10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en-US" altLang="ja-JP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Begrenzung</a:t>
            </a:r>
            <a:r>
              <a:rPr lang="en-US" altLang="ja-JP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des </a:t>
            </a:r>
            <a:r>
              <a:rPr lang="en-US" altLang="ja-JP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Risikos</a:t>
            </a:r>
            <a:r>
              <a:rPr lang="en-US" altLang="ja-JP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von </a:t>
            </a:r>
            <a:r>
              <a:rPr lang="en-US" altLang="ja-JP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Schadenersatzansprüchen</a:t>
            </a:r>
            <a:r>
              <a:rPr lang="en-US" altLang="ja-JP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:</a:t>
            </a:r>
          </a:p>
          <a:p>
            <a:pPr marL="971550" indent="-45720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+mj-lt"/>
              <a:buAutoNum type="arabicPeriod"/>
            </a:pPr>
            <a:r>
              <a:rPr lang="en-US" altLang="ja-JP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Vertragsgestaltung</a:t>
            </a:r>
            <a:r>
              <a:rPr lang="en-US" altLang="ja-JP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: </a:t>
            </a:r>
            <a:r>
              <a:rPr lang="en-US" altLang="ja-JP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Exklusivität</a:t>
            </a:r>
            <a:r>
              <a:rPr lang="en-US" altLang="ja-JP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, Carve out </a:t>
            </a:r>
            <a:r>
              <a:rPr lang="en-US" altLang="ja-JP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für</a:t>
            </a:r>
            <a:r>
              <a:rPr lang="en-US" altLang="ja-JP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altLang="ja-JP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Produktion</a:t>
            </a:r>
            <a:r>
              <a:rPr lang="en-US" altLang="ja-JP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und </a:t>
            </a:r>
            <a:r>
              <a:rPr lang="en-US" altLang="ja-JP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Lizenzen</a:t>
            </a:r>
            <a:r>
              <a:rPr lang="en-US" altLang="ja-JP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, etc.</a:t>
            </a:r>
          </a:p>
          <a:p>
            <a:pPr marL="971550" indent="-45720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+mj-lt"/>
              <a:buAutoNum type="arabicPeriod"/>
            </a:pPr>
            <a:r>
              <a:rPr lang="en-US" altLang="ja-JP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S 14 </a:t>
            </a:r>
            <a:r>
              <a:rPr lang="en-US" altLang="ja-JP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Registrierung</a:t>
            </a:r>
            <a:r>
              <a:rPr lang="en-US" altLang="ja-JP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? </a:t>
            </a:r>
          </a:p>
          <a:p>
            <a:pPr marL="971550" indent="-45720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+mj-lt"/>
              <a:buAutoNum type="arabicPeriod"/>
            </a:pPr>
            <a:r>
              <a:rPr lang="en-US" altLang="ja-JP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Schadenersatzansprüche</a:t>
            </a:r>
            <a:endParaRPr lang="en-US" altLang="ja-JP" sz="1800" dirty="0">
              <a:solidFill>
                <a:srgbClr val="002060"/>
              </a:solidFill>
              <a:latin typeface="Brandon Grotesque Light" panose="020B0303020203060202" pitchFamily="34" charset="0"/>
            </a:endParaRPr>
          </a:p>
          <a:p>
            <a:pPr marL="51435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</a:pPr>
            <a:r>
              <a:rPr lang="en-US" altLang="ja-JP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		</a:t>
            </a:r>
            <a:r>
              <a:rPr lang="en-US" altLang="ja-JP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Wer</a:t>
            </a:r>
            <a:r>
              <a:rPr lang="en-US" altLang="ja-JP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hat </a:t>
            </a:r>
            <a:r>
              <a:rPr lang="en-US" altLang="ja-JP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Schadenersatzansprüche</a:t>
            </a:r>
            <a:r>
              <a:rPr lang="en-US" altLang="ja-JP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? </a:t>
            </a:r>
            <a:r>
              <a:rPr lang="en-US" altLang="ja-JP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Handelsvertreter</a:t>
            </a:r>
            <a:r>
              <a:rPr lang="en-US" altLang="ja-JP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vs. </a:t>
            </a:r>
            <a:r>
              <a:rPr lang="en-US" altLang="ja-JP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Händler</a:t>
            </a:r>
            <a:r>
              <a:rPr lang="en-US" altLang="ja-JP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– 				</a:t>
            </a:r>
            <a:r>
              <a:rPr lang="en-US" altLang="ja-JP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Entscheidung</a:t>
            </a:r>
            <a:r>
              <a:rPr lang="en-US" altLang="ja-JP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des SCC</a:t>
            </a:r>
          </a:p>
          <a:p>
            <a:pPr algn="l">
              <a:spcBef>
                <a:spcPts val="1000"/>
              </a:spcBef>
              <a:spcAft>
                <a:spcPts val="1000"/>
              </a:spcAft>
              <a:buClr>
                <a:srgbClr val="EA680E"/>
              </a:buClr>
            </a:pP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		</a:t>
            </a:r>
            <a:r>
              <a:rPr lang="en-US" sz="1400" u="sng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Empfehlung</a:t>
            </a:r>
            <a:r>
              <a:rPr lang="en-US" sz="1400" u="sng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: 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(i)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Händler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statt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eines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Handelsvertreters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; (ii)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einen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Vermittler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anstelle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eines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Handelsvertreters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; (iii)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begrenzen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Sie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rechtzeitig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die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Vereinbarung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mit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der Agentur; (iv)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definieren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Sie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ausdrücklich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die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Kündigungsgründe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; (v)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Einigung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über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anwendbares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ausländisches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Recht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inkl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. </a:t>
            </a:r>
            <a:r>
              <a:rPr lang="en-US" sz="14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Schiedgerichtsbarkeit</a:t>
            </a:r>
            <a: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)</a:t>
            </a:r>
            <a:br>
              <a:rPr lang="en-US" sz="1400" dirty="0">
                <a:solidFill>
                  <a:srgbClr val="002060"/>
                </a:solidFill>
                <a:latin typeface="Brandon Grotesque Light" panose="020B0303020203060202" pitchFamily="34" charset="0"/>
              </a:rPr>
            </a:br>
            <a:endParaRPr lang="en-US" sz="1400" dirty="0"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249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D38BA07-D2C2-40E2-B2C3-ACDA4585AFDD}"/>
              </a:ext>
            </a:extLst>
          </p:cNvPr>
          <p:cNvSpPr txBox="1">
            <a:spLocks/>
          </p:cNvSpPr>
          <p:nvPr/>
        </p:nvSpPr>
        <p:spPr>
          <a:xfrm>
            <a:off x="1014890" y="4953714"/>
            <a:ext cx="9375666" cy="1214612"/>
          </a:xfrm>
          <a:prstGeom prst="rect">
            <a:avLst/>
          </a:prstGeom>
        </p:spPr>
        <p:txBody>
          <a:bodyPr vert="horz" lIns="98694" tIns="49347" rIns="98694" bIns="49347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US" sz="1943" dirty="0"/>
            </a:br>
            <a:endParaRPr lang="en-AE" sz="1943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36DA1EDB-1205-43B0-A3FA-A7AC6F8DD16F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8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  <p:sp>
        <p:nvSpPr>
          <p:cNvPr id="19" name="Subtitle 9">
            <a:extLst>
              <a:ext uri="{FF2B5EF4-FFF2-40B4-BE49-F238E27FC236}">
                <a16:creationId xmlns:a16="http://schemas.microsoft.com/office/drawing/2014/main" id="{5C48CB4F-2439-4AF6-8477-449B4ACA82F5}"/>
              </a:ext>
            </a:extLst>
          </p:cNvPr>
          <p:cNvSpPr txBox="1">
            <a:spLocks/>
          </p:cNvSpPr>
          <p:nvPr/>
        </p:nvSpPr>
        <p:spPr>
          <a:xfrm>
            <a:off x="418329" y="423082"/>
            <a:ext cx="10273484" cy="6186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8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38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3800" dirty="0" err="1">
                <a:solidFill>
                  <a:srgbClr val="002060"/>
                </a:solidFill>
                <a:latin typeface="Brandon Grotesque Medium" panose="020B0603020203060202" pitchFamily="34" charset="0"/>
              </a:rPr>
              <a:t>Importbestimmungen</a:t>
            </a:r>
            <a:r>
              <a:rPr lang="en-US" sz="38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und </a:t>
            </a:r>
            <a:r>
              <a:rPr lang="en-US" sz="3800" dirty="0" err="1">
                <a:solidFill>
                  <a:srgbClr val="002060"/>
                </a:solidFill>
                <a:latin typeface="Brandon Grotesque Medium" panose="020B0603020203060202" pitchFamily="34" charset="0"/>
              </a:rPr>
              <a:t>Restriktionen</a:t>
            </a:r>
            <a:endParaRPr lang="en-US" sz="3800" dirty="0">
              <a:solidFill>
                <a:srgbClr val="002060"/>
              </a:solidFill>
              <a:latin typeface="Brandon Grotesque Medium" panose="020B0603020203060202" pitchFamily="34" charset="0"/>
            </a:endParaRP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93EFEE86-C13E-48F4-B186-F2FC9EC3962C}"/>
              </a:ext>
            </a:extLst>
          </p:cNvPr>
          <p:cNvSpPr txBox="1">
            <a:spLocks/>
          </p:cNvSpPr>
          <p:nvPr/>
        </p:nvSpPr>
        <p:spPr>
          <a:xfrm>
            <a:off x="395208" y="1226889"/>
            <a:ext cx="9878276" cy="50823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spcBef>
                <a:spcPts val="0"/>
              </a:spcBef>
              <a:spcAft>
                <a:spcPts val="12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Einschränkungen für Unternehmen, die Einfuhraktivitäten durchführen</a:t>
            </a:r>
          </a:p>
          <a:p>
            <a:pPr marL="914400" indent="-34290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Importeurregistergesetz wurde 2017 einer Reihe von Änderungen unterzogen: Unternehmen mit ausländischer Beteiligung können in Ägypten nunmehr Einfuhren zu Handelszwecken durchzuführen, sofern eine Reihe von Bedingungen erfüllt sind:</a:t>
            </a:r>
          </a:p>
          <a:p>
            <a:pPr marL="1371600" indent="-28575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Seit der Gründung der Gesellschaft muss mindestens ein Jahr vergangen sein.</a:t>
            </a:r>
          </a:p>
          <a:p>
            <a:pPr marL="1371600" indent="-28575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Das Geschäftsvolumen darf, wie aus den Steuererklärungen hervorgehen muss, nicht weniger als 5 Mio. EGP betragen.</a:t>
            </a:r>
          </a:p>
          <a:p>
            <a:pPr marL="1371600" indent="-28575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Das eingezahlte Kapital einer LLC darf 2 Mio. EGP nicht unterschreiten, während das ausgegebene Aktienkapital einer JSC 5 Mio. EGP nicht unterschreiten darf.</a:t>
            </a:r>
          </a:p>
          <a:p>
            <a:pPr marL="1371600" indent="-28575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Ägypter müssen mindestens 51% an der Gesellschaft halten.</a:t>
            </a:r>
          </a:p>
          <a:p>
            <a:pPr marL="1371600" indent="-28575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Zum Zeitpunkt der Registrierung als Importeur muss das antragstellende Unternehmen eine Bareinzahlung oder eine Bankgarantie in Höhe von 200.000 EGP vorlegen.</a:t>
            </a:r>
          </a:p>
          <a:p>
            <a:pPr marL="1371600" indent="-28575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Der Geschäftsführer und die mit den Einfuhraktivitäten betrauten Mitarbeiter müssen bestimmte Anforderungen erfüllen, die für natürlichen Personen vorgesehen sind, die als Importeure registriert sind. </a:t>
            </a:r>
          </a:p>
          <a:p>
            <a:pPr marL="1371600" indent="-28575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Der mit der Einfuhr betraute Geschäftsführer muss ebenfalls ägyptischer Staatsangehöriger sein.</a:t>
            </a:r>
            <a:endParaRPr lang="en-US" sz="1800" dirty="0"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907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D38BA07-D2C2-40E2-B2C3-ACDA4585AFDD}"/>
              </a:ext>
            </a:extLst>
          </p:cNvPr>
          <p:cNvSpPr txBox="1">
            <a:spLocks/>
          </p:cNvSpPr>
          <p:nvPr/>
        </p:nvSpPr>
        <p:spPr>
          <a:xfrm>
            <a:off x="1014890" y="4953714"/>
            <a:ext cx="9375666" cy="1214612"/>
          </a:xfrm>
          <a:prstGeom prst="rect">
            <a:avLst/>
          </a:prstGeom>
        </p:spPr>
        <p:txBody>
          <a:bodyPr vert="horz" lIns="98694" tIns="49347" rIns="98694" bIns="49347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US" sz="1943" dirty="0"/>
            </a:br>
            <a:endParaRPr lang="en-AE" sz="1943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36DA1EDB-1205-43B0-A3FA-A7AC6F8DD16F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9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  <p:sp>
        <p:nvSpPr>
          <p:cNvPr id="19" name="Subtitle 9">
            <a:extLst>
              <a:ext uri="{FF2B5EF4-FFF2-40B4-BE49-F238E27FC236}">
                <a16:creationId xmlns:a16="http://schemas.microsoft.com/office/drawing/2014/main" id="{5C48CB4F-2439-4AF6-8477-449B4ACA82F5}"/>
              </a:ext>
            </a:extLst>
          </p:cNvPr>
          <p:cNvSpPr txBox="1">
            <a:spLocks/>
          </p:cNvSpPr>
          <p:nvPr/>
        </p:nvSpPr>
        <p:spPr>
          <a:xfrm>
            <a:off x="418329" y="423082"/>
            <a:ext cx="10273484" cy="11449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/>
            <a:r>
              <a:rPr lang="en-US" sz="38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38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3800" dirty="0" err="1">
                <a:solidFill>
                  <a:srgbClr val="002060"/>
                </a:solidFill>
                <a:latin typeface="Brandon Grotesque Medium" panose="020B0603020203060202" pitchFamily="34" charset="0"/>
              </a:rPr>
              <a:t>Schiedsgerichtsbarkeit</a:t>
            </a:r>
            <a:r>
              <a:rPr lang="en-US" sz="38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und </a:t>
            </a:r>
            <a:r>
              <a:rPr lang="en-US" sz="3800" dirty="0" err="1">
                <a:solidFill>
                  <a:srgbClr val="002060"/>
                </a:solidFill>
                <a:latin typeface="Brandon Grotesque Medium" panose="020B0603020203060202" pitchFamily="34" charset="0"/>
              </a:rPr>
              <a:t>Gerichte</a:t>
            </a:r>
            <a:r>
              <a:rPr lang="en-US" sz="38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– </a:t>
            </a:r>
            <a:r>
              <a:rPr lang="en-US" sz="3800" dirty="0" err="1">
                <a:solidFill>
                  <a:srgbClr val="002060"/>
                </a:solidFill>
                <a:latin typeface="Brandon Grotesque Medium" panose="020B0603020203060202" pitchFamily="34" charset="0"/>
              </a:rPr>
              <a:t>neue</a:t>
            </a:r>
            <a:r>
              <a:rPr lang="en-US" sz="38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3800" dirty="0" err="1">
                <a:solidFill>
                  <a:srgbClr val="002060"/>
                </a:solidFill>
                <a:latin typeface="Brandon Grotesque Medium" panose="020B0603020203060202" pitchFamily="34" charset="0"/>
              </a:rPr>
              <a:t>Entwicklungen</a:t>
            </a:r>
            <a:endParaRPr lang="en-US" sz="3800" dirty="0">
              <a:solidFill>
                <a:srgbClr val="002060"/>
              </a:solidFill>
              <a:latin typeface="Brandon Grotesque Medium" panose="020B0603020203060202" pitchFamily="34" charset="0"/>
            </a:endParaRP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93EFEE86-C13E-48F4-B186-F2FC9EC3962C}"/>
              </a:ext>
            </a:extLst>
          </p:cNvPr>
          <p:cNvSpPr txBox="1">
            <a:spLocks/>
          </p:cNvSpPr>
          <p:nvPr/>
        </p:nvSpPr>
        <p:spPr>
          <a:xfrm>
            <a:off x="395208" y="1699525"/>
            <a:ext cx="9878276" cy="50823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Durchsetzung von Ansprüchen kann sehr langwierig sein – es gibt aber Lichtblicke</a:t>
            </a:r>
          </a:p>
          <a:p>
            <a:pPr marL="457200" indent="-45720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Wenn möglich, Schiedsgericht vereinbaren – aber: Kosten</a:t>
            </a:r>
          </a:p>
          <a:p>
            <a:pPr marL="457200" indent="-45720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Schiedsklauseln (z. B. ICC, CRCICA, DIS)</a:t>
            </a:r>
          </a:p>
          <a:p>
            <a:pPr marL="457200" indent="-45720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Gerichtsstandsvereinbarungen werden unter den folgenden Voraussetzungen anerkannt: </a:t>
            </a:r>
          </a:p>
          <a:p>
            <a:pPr marL="914400" indent="-228600" algn="l">
              <a:spcBef>
                <a:spcPts val="0"/>
              </a:spcBef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der Streit muss einen internationalen Bezug aufweisen;</a:t>
            </a:r>
          </a:p>
          <a:p>
            <a:pPr marL="914400" indent="-228600" algn="l">
              <a:spcBef>
                <a:spcPts val="0"/>
              </a:spcBef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ägyptische Souveränität und öffentliche Ordnung sind nicht betroffen; </a:t>
            </a:r>
          </a:p>
          <a:p>
            <a:pPr marL="914400" indent="-228600" algn="l">
              <a:spcBef>
                <a:spcPts val="0"/>
              </a:spcBef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der Streit hat einen Zusammenhang mit dem ausgewählten Forum; und </a:t>
            </a:r>
          </a:p>
          <a:p>
            <a:pPr marL="914400" indent="-228600" algn="l">
              <a:spcBef>
                <a:spcPts val="0"/>
              </a:spcBef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die Vereinbarung wird vom Lex Fori anerkannt.</a:t>
            </a:r>
          </a:p>
          <a:p>
            <a:pPr marL="457200" indent="-457200" algn="l">
              <a:spcBef>
                <a:spcPts val="60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Ausländische Schiedssprüche können in Ägypten nach dem New Yorker Übereinkommen oder nach dem </a:t>
            </a:r>
            <a:r>
              <a:rPr lang="de-DE" sz="1800" dirty="0" err="1">
                <a:solidFill>
                  <a:srgbClr val="002060"/>
                </a:solidFill>
                <a:latin typeface="Brandon Grotesque Light" panose="020B0303020203060202" pitchFamily="34" charset="0"/>
              </a:rPr>
              <a:t>Riader</a:t>
            </a: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 Übereinkommen vollstreckt werden</a:t>
            </a:r>
          </a:p>
          <a:p>
            <a:pPr marL="457200" indent="-45720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Berufungsgericht von Kairo ist für bestimmte Schiedsverfahren zuständig ist.</a:t>
            </a:r>
          </a:p>
          <a:p>
            <a:pPr marL="457200" indent="-457200" algn="l">
              <a:spcBef>
                <a:spcPts val="0"/>
              </a:spcBef>
              <a:spcAft>
                <a:spcPts val="6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18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Ägypten hat mehr als 100 bilaterale Investitionsschutzabkommen geschlossen, sowie mehrere multilaterale Investitionsschutzabkommen unterzeichnet (darunter insbesondere das ICSID-Übereinkommen von 1966)</a:t>
            </a:r>
            <a:endParaRPr lang="en-US" sz="1800" dirty="0">
              <a:solidFill>
                <a:srgbClr val="002060"/>
              </a:solidFill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237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D38BA07-D2C2-40E2-B2C3-ACDA4585AFDD}"/>
              </a:ext>
            </a:extLst>
          </p:cNvPr>
          <p:cNvSpPr txBox="1">
            <a:spLocks/>
          </p:cNvSpPr>
          <p:nvPr/>
        </p:nvSpPr>
        <p:spPr>
          <a:xfrm>
            <a:off x="1014890" y="4953714"/>
            <a:ext cx="9375666" cy="1214612"/>
          </a:xfrm>
          <a:prstGeom prst="rect">
            <a:avLst/>
          </a:prstGeom>
        </p:spPr>
        <p:txBody>
          <a:bodyPr vert="horz" lIns="98694" tIns="49347" rIns="98694" bIns="49347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US" sz="1943" dirty="0"/>
            </a:br>
            <a:endParaRPr lang="en-AE" sz="1943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36DA1EDB-1205-43B0-A3FA-A7AC6F8DD16F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10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  <p:sp>
        <p:nvSpPr>
          <p:cNvPr id="19" name="Subtitle 9">
            <a:extLst>
              <a:ext uri="{FF2B5EF4-FFF2-40B4-BE49-F238E27FC236}">
                <a16:creationId xmlns:a16="http://schemas.microsoft.com/office/drawing/2014/main" id="{5C48CB4F-2439-4AF6-8477-449B4ACA82F5}"/>
              </a:ext>
            </a:extLst>
          </p:cNvPr>
          <p:cNvSpPr txBox="1">
            <a:spLocks/>
          </p:cNvSpPr>
          <p:nvPr/>
        </p:nvSpPr>
        <p:spPr>
          <a:xfrm>
            <a:off x="418329" y="423082"/>
            <a:ext cx="10273484" cy="6186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8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38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3800" dirty="0" err="1">
                <a:solidFill>
                  <a:srgbClr val="002060"/>
                </a:solidFill>
                <a:latin typeface="Brandon Grotesque Medium" panose="020B0603020203060202" pitchFamily="34" charset="0"/>
              </a:rPr>
              <a:t>Entsendung</a:t>
            </a:r>
            <a:r>
              <a:rPr lang="en-US" sz="38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von </a:t>
            </a:r>
            <a:r>
              <a:rPr lang="en-US" sz="3800" dirty="0" err="1">
                <a:solidFill>
                  <a:srgbClr val="002060"/>
                </a:solidFill>
                <a:latin typeface="Brandon Grotesque Medium" panose="020B0603020203060202" pitchFamily="34" charset="0"/>
              </a:rPr>
              <a:t>Mitarbeitern</a:t>
            </a:r>
            <a:endParaRPr lang="en-US" sz="3800" dirty="0">
              <a:solidFill>
                <a:srgbClr val="002060"/>
              </a:solidFill>
              <a:latin typeface="Brandon Grotesque Medium" panose="020B0603020203060202" pitchFamily="34" charset="0"/>
            </a:endParaRP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93EFEE86-C13E-48F4-B186-F2FC9EC3962C}"/>
              </a:ext>
            </a:extLst>
          </p:cNvPr>
          <p:cNvSpPr txBox="1">
            <a:spLocks/>
          </p:cNvSpPr>
          <p:nvPr/>
        </p:nvSpPr>
        <p:spPr>
          <a:xfrm>
            <a:off x="418329" y="1391349"/>
            <a:ext cx="9281715" cy="513414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spcAft>
                <a:spcPts val="12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5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Das ägyptische Arbeitsrecht wurde in den letzten 10 Jahren wiederholt modernisiert – es ist heute wesentlich weniger arbeitnehmerfreundlich</a:t>
            </a:r>
          </a:p>
          <a:p>
            <a:pPr marL="457200" indent="-457200" algn="l">
              <a:spcAft>
                <a:spcPts val="12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5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Die Praxis weicht häufig von den recht strengen gesetzlichen Bestimmungen ab </a:t>
            </a:r>
          </a:p>
          <a:p>
            <a:pPr marL="457200" indent="-457200" algn="l">
              <a:spcAft>
                <a:spcPts val="12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5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In Ägypten registrierte Unternehmen dürfen bis zu max. 10% Ausländer von der Gesamtzahl ihrer Mitarbeiter beschäftigen </a:t>
            </a:r>
          </a:p>
          <a:p>
            <a:pPr marL="457200" indent="-457200" algn="l">
              <a:spcAft>
                <a:spcPts val="12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5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Ausländische Mitarbeiter benötigen idR ein gültiges Arbeitsvisum und eine Arbeitserlaubnis vom zuständigen Ministerium </a:t>
            </a:r>
          </a:p>
          <a:p>
            <a:pPr marL="457200" indent="-457200" algn="l">
              <a:spcAft>
                <a:spcPts val="12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5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Vergütung der ausländischen Arbeitnehmer darf 20%  der Gesamtlohnsumme des Unternehmens nicht überschreiten</a:t>
            </a:r>
          </a:p>
          <a:p>
            <a:pPr marL="457200" indent="-457200" algn="l"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endParaRPr lang="en-AE" sz="2400" dirty="0"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959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D38BA07-D2C2-40E2-B2C3-ACDA4585AFDD}"/>
              </a:ext>
            </a:extLst>
          </p:cNvPr>
          <p:cNvSpPr txBox="1">
            <a:spLocks/>
          </p:cNvSpPr>
          <p:nvPr/>
        </p:nvSpPr>
        <p:spPr>
          <a:xfrm>
            <a:off x="1014890" y="4953714"/>
            <a:ext cx="9375666" cy="1214612"/>
          </a:xfrm>
          <a:prstGeom prst="rect">
            <a:avLst/>
          </a:prstGeom>
        </p:spPr>
        <p:txBody>
          <a:bodyPr vert="horz" lIns="98694" tIns="49347" rIns="98694" bIns="49347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US" sz="1943" dirty="0"/>
            </a:br>
            <a:endParaRPr lang="en-AE" sz="1943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36DA1EDB-1205-43B0-A3FA-A7AC6F8DD16F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11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  <p:sp>
        <p:nvSpPr>
          <p:cNvPr id="19" name="Subtitle 9">
            <a:extLst>
              <a:ext uri="{FF2B5EF4-FFF2-40B4-BE49-F238E27FC236}">
                <a16:creationId xmlns:a16="http://schemas.microsoft.com/office/drawing/2014/main" id="{5C48CB4F-2439-4AF6-8477-449B4ACA82F5}"/>
              </a:ext>
            </a:extLst>
          </p:cNvPr>
          <p:cNvSpPr txBox="1">
            <a:spLocks/>
          </p:cNvSpPr>
          <p:nvPr/>
        </p:nvSpPr>
        <p:spPr>
          <a:xfrm>
            <a:off x="418329" y="423082"/>
            <a:ext cx="10273484" cy="6186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8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38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3800" dirty="0" err="1">
                <a:solidFill>
                  <a:srgbClr val="002060"/>
                </a:solidFill>
                <a:latin typeface="Brandon Grotesque Medium" panose="020B0603020203060202" pitchFamily="34" charset="0"/>
              </a:rPr>
              <a:t>Warenursprung</a:t>
            </a:r>
            <a:r>
              <a:rPr lang="en-US" sz="38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und </a:t>
            </a:r>
            <a:r>
              <a:rPr lang="en-US" sz="3800" dirty="0" err="1">
                <a:solidFill>
                  <a:srgbClr val="002060"/>
                </a:solidFill>
                <a:latin typeface="Brandon Grotesque Medium" panose="020B0603020203060202" pitchFamily="34" charset="0"/>
              </a:rPr>
              <a:t>Legalisierung</a:t>
            </a:r>
            <a:endParaRPr lang="en-US" sz="3800" dirty="0">
              <a:solidFill>
                <a:srgbClr val="002060"/>
              </a:solidFill>
              <a:latin typeface="Brandon Grotesque Medium" panose="020B0603020203060202" pitchFamily="34" charset="0"/>
            </a:endParaRP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93EFEE86-C13E-48F4-B186-F2FC9EC3962C}"/>
              </a:ext>
            </a:extLst>
          </p:cNvPr>
          <p:cNvSpPr txBox="1">
            <a:spLocks/>
          </p:cNvSpPr>
          <p:nvPr/>
        </p:nvSpPr>
        <p:spPr>
          <a:xfrm>
            <a:off x="418329" y="1162917"/>
            <a:ext cx="9281715" cy="48142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spcAft>
                <a:spcPts val="12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endParaRPr lang="de-DE" sz="2500" dirty="0">
              <a:solidFill>
                <a:srgbClr val="002060"/>
              </a:solidFill>
              <a:latin typeface="Brandon Grotesque Light" panose="020B0303020203060202" pitchFamily="34" charset="0"/>
            </a:endParaRPr>
          </a:p>
          <a:p>
            <a:pPr marL="457200" indent="-457200" algn="l">
              <a:spcAft>
                <a:spcPts val="12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5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Seit einigen Jahren muss für viele Waren eine aufwendige Produktregistrierung durchgeführt werden, um diese zu importieren</a:t>
            </a:r>
          </a:p>
          <a:p>
            <a:pPr marL="457200" indent="-457200" algn="l">
              <a:spcAft>
                <a:spcPts val="12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5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Ägyptische Dokumente müssen von der jeweiligen nationalen Botschaft legalisiert werden, damit sie als echt akzeptiert werden </a:t>
            </a:r>
          </a:p>
          <a:p>
            <a:pPr marL="457200" indent="-457200" algn="l">
              <a:spcAft>
                <a:spcPts val="12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5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Dokumente müssen idR durch einen Vermerk des ägyptischen Außenministeriums „vorbeglaubigt“ werden </a:t>
            </a:r>
          </a:p>
          <a:p>
            <a:pPr marL="457200" indent="-457200" algn="l">
              <a:spcAft>
                <a:spcPts val="12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5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Übersetzung muss durch einen von der jeweiligen Botschaft anerkannten Übersetzer durchgeführt werden</a:t>
            </a:r>
          </a:p>
          <a:p>
            <a:pPr marL="457200" indent="-457200" algn="l">
              <a:spcAft>
                <a:spcPts val="1200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r>
              <a:rPr lang="de-DE" sz="2500" dirty="0">
                <a:solidFill>
                  <a:srgbClr val="002060"/>
                </a:solidFill>
                <a:latin typeface="Brandon Grotesque Light" panose="020B0303020203060202" pitchFamily="34" charset="0"/>
              </a:rPr>
              <a:t>Grundsätzlich ist auch eine sog. Überbeglaubigung notwendig</a:t>
            </a:r>
          </a:p>
          <a:p>
            <a:pPr marL="457200" indent="-457200" algn="l">
              <a:buClr>
                <a:srgbClr val="EA680E"/>
              </a:buClr>
              <a:buFont typeface="Brandon Grotesque Regular" panose="020B0503020203060202" pitchFamily="34" charset="0"/>
              <a:buChar char="&gt;"/>
            </a:pPr>
            <a:endParaRPr lang="en-AE" sz="2400" dirty="0"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058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1224</Words>
  <Application>Microsoft Office PowerPoint</Application>
  <PresentationFormat>Benutzerdefiniert</PresentationFormat>
  <Paragraphs>128</Paragraphs>
  <Slides>11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11</vt:i4>
      </vt:variant>
    </vt:vector>
  </HeadingPairs>
  <TitlesOfParts>
    <vt:vector size="19" baseType="lpstr">
      <vt:lpstr>Arial</vt:lpstr>
      <vt:lpstr>Brandon Grotesque Light</vt:lpstr>
      <vt:lpstr>Brandon Grotesque Medium</vt:lpstr>
      <vt:lpstr>Brandon Grotesque Regular</vt:lpstr>
      <vt:lpstr>Calibri</vt:lpstr>
      <vt:lpstr>Calibri Light</vt:lpstr>
      <vt:lpstr>Custom Design</vt:lpstr>
      <vt:lpstr>Office Theme</vt:lpstr>
      <vt:lpstr>PowerPoint-Präsentation</vt:lpstr>
      <vt:lpstr>PowerPoint-Präsentation</vt:lpstr>
      <vt:lpstr>/ Wie wird man vor Ort tätig?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shamtj17</dc:creator>
  <cp:lastModifiedBy>Amereller, Dr. Florian</cp:lastModifiedBy>
  <cp:revision>88</cp:revision>
  <dcterms:created xsi:type="dcterms:W3CDTF">2021-01-22T05:14:53Z</dcterms:created>
  <dcterms:modified xsi:type="dcterms:W3CDTF">2021-04-08T06:58:29Z</dcterms:modified>
</cp:coreProperties>
</file>