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90" r:id="rId2"/>
    <p:sldId id="291" r:id="rId3"/>
    <p:sldId id="292" r:id="rId4"/>
    <p:sldId id="293" r:id="rId5"/>
    <p:sldId id="294" r:id="rId6"/>
    <p:sldId id="295" r:id="rId7"/>
    <p:sldId id="599" r:id="rId8"/>
    <p:sldId id="296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8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770">
          <p15:clr>
            <a:srgbClr val="A4A3A4"/>
          </p15:clr>
        </p15:guide>
        <p15:guide id="4" orient="horz" pos="572">
          <p15:clr>
            <a:srgbClr val="A4A3A4"/>
          </p15:clr>
        </p15:guide>
        <p15:guide id="5" pos="2880">
          <p15:clr>
            <a:srgbClr val="A4A3A4"/>
          </p15:clr>
        </p15:guide>
        <p15:guide id="6" pos="272">
          <p15:clr>
            <a:srgbClr val="A4A3A4"/>
          </p15:clr>
        </p15:guide>
        <p15:guide id="7" pos="5488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3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. Philipp Stompfe | Alexander &amp; Partner" initials="DPS|A&amp;P" lastIdx="1" clrIdx="0">
    <p:extLst>
      <p:ext uri="{19B8F6BF-5375-455C-9EA6-DF929625EA0E}">
        <p15:presenceInfo xmlns:p15="http://schemas.microsoft.com/office/powerpoint/2012/main" userId="S::ps@alexander-partner.com::5bbc7107-896b-41bd-af5d-481637310f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99" autoAdjust="0"/>
  </p:normalViewPr>
  <p:slideViewPr>
    <p:cSldViewPr showGuides="1">
      <p:cViewPr varScale="1">
        <p:scale>
          <a:sx n="67" d="100"/>
          <a:sy n="67" d="100"/>
        </p:scale>
        <p:origin x="1244" y="56"/>
      </p:cViewPr>
      <p:guideLst>
        <p:guide orient="horz" pos="1298"/>
        <p:guide orient="horz" pos="935"/>
        <p:guide orient="horz" pos="3770"/>
        <p:guide orient="horz" pos="572"/>
        <p:guide pos="2880"/>
        <p:guide pos="272"/>
        <p:guide pos="5488"/>
        <p:guide pos="2789"/>
        <p:guide pos="2971"/>
        <p:guide pos="36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24" d="100"/>
          <a:sy n="124" d="100"/>
        </p:scale>
        <p:origin x="-487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463CB-FB97-4214-A0B9-6901D191A6F0}" type="datetimeFigureOut">
              <a:rPr lang="de-DE" smtClean="0"/>
              <a:t>08.04.2021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DABDA-0B54-4213-94B3-A7077E4A6C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5278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52C49B-79EB-4BC3-ACF5-84C40B8A5DFA}" type="datetimeFigureOut">
              <a:rPr lang="de-DE" smtClean="0"/>
              <a:t>08.04.2021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52736" y="4343400"/>
            <a:ext cx="4752528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A81B6-4E64-4D03-B314-EC2F6E8446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5231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spcAft>
        <a:spcPts val="60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628650" indent="-171450" algn="l" defTabSz="914400" rtl="0" eaLnBrk="1" latinLnBrk="0" hangingPunct="1">
      <a:spcAft>
        <a:spcPts val="60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085850" indent="-171450" algn="l" defTabSz="914400" rtl="0" eaLnBrk="1" latinLnBrk="0" hangingPunct="1">
      <a:spcAft>
        <a:spcPts val="60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543050" indent="-171450" algn="l" defTabSz="914400" rtl="0" eaLnBrk="1" latinLnBrk="0" hangingPunct="1">
      <a:spcAft>
        <a:spcPts val="60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00250" indent="-171450" algn="l" defTabSz="914400" rtl="0" eaLnBrk="1" latinLnBrk="0" hangingPunct="1">
      <a:spcAft>
        <a:spcPts val="60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050"/>
            <a:ext cx="9151200" cy="59499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31800" y="1988841"/>
            <a:ext cx="8280400" cy="396044"/>
          </a:xfrm>
        </p:spPr>
        <p:txBody>
          <a:bodyPr/>
          <a:lstStyle>
            <a:lvl1pPr>
              <a:lnSpc>
                <a:spcPct val="100000"/>
              </a:lnSpc>
              <a:defRPr sz="25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  <a:br>
              <a:rPr lang="de-DE" dirty="0"/>
            </a:b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31800" y="2432462"/>
            <a:ext cx="8280400" cy="420474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000" cap="all" spc="15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Untertitel</a:t>
            </a:r>
          </a:p>
          <a:p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/>
          </p:nvPr>
        </p:nvSpPr>
        <p:spPr>
          <a:xfrm>
            <a:off x="431800" y="3068960"/>
            <a:ext cx="8280400" cy="972108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375" y="308226"/>
            <a:ext cx="3095250" cy="36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67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31428" y="1980000"/>
            <a:ext cx="8280772" cy="4004875"/>
          </a:xfrm>
        </p:spPr>
        <p:txBody>
          <a:bodyPr/>
          <a:lstStyle>
            <a:lvl1pPr marL="358775" indent="-358775">
              <a:spcBef>
                <a:spcPts val="1000"/>
              </a:spcBef>
              <a:spcAft>
                <a:spcPts val="0"/>
              </a:spcAft>
              <a:buFont typeface="+mj-lt"/>
              <a:buAutoNum type="arabicPeriod"/>
              <a:defRPr/>
            </a:lvl1pPr>
            <a:lvl2pPr marL="717550" indent="-358775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1076325" indent="-358775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1435100" indent="-358775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1793875" indent="-358775">
              <a:spcBef>
                <a:spcPts val="0"/>
              </a:spcBef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376C6-FF4D-4E90-B335-E1821B7D98EE}" type="datetime1">
              <a:rPr lang="de-DE" smtClean="0"/>
              <a:t>08.04.2021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2717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050"/>
            <a:ext cx="9151200" cy="59499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31800" y="1988841"/>
            <a:ext cx="8280400" cy="396044"/>
          </a:xfrm>
        </p:spPr>
        <p:txBody>
          <a:bodyPr/>
          <a:lstStyle>
            <a:lvl1pPr>
              <a:lnSpc>
                <a:spcPct val="100000"/>
              </a:lnSpc>
              <a:defRPr sz="25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  <a:br>
              <a:rPr lang="de-DE" dirty="0"/>
            </a:b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31800" y="2432462"/>
            <a:ext cx="8280400" cy="420474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000" cap="all" spc="15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Untertitel</a:t>
            </a:r>
          </a:p>
          <a:p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375" y="308226"/>
            <a:ext cx="3095250" cy="36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84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(Stichpunk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31428" y="1980000"/>
            <a:ext cx="5435972" cy="4004875"/>
          </a:xfrm>
        </p:spPr>
        <p:txBody>
          <a:bodyPr/>
          <a:lstStyle>
            <a:lvl1pPr marL="0" indent="0">
              <a:buNone/>
              <a:defRPr/>
            </a:lvl1pPr>
            <a:lvl2pPr marL="184150" indent="-184150">
              <a:defRPr/>
            </a:lvl2pPr>
            <a:lvl3pPr marL="361950" indent="-177800">
              <a:defRPr/>
            </a:lvl3pPr>
            <a:lvl4pPr marL="539750" indent="-177800">
              <a:defRPr/>
            </a:lvl4pPr>
            <a:lvl5pPr marL="717550" indent="-177800"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376C6-FF4D-4E90-B335-E1821B7D98EE}" type="datetime1">
              <a:rPr lang="de-DE" smtClean="0"/>
              <a:t>08.04.2021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168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(Nummerierte Lis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31428" y="1980000"/>
            <a:ext cx="5435972" cy="4004875"/>
          </a:xfrm>
        </p:spPr>
        <p:txBody>
          <a:bodyPr/>
          <a:lstStyle>
            <a:lvl1pPr marL="0" indent="0">
              <a:buNone/>
              <a:defRPr/>
            </a:lvl1pPr>
            <a:lvl2pPr marL="184150" indent="-184150">
              <a:buFont typeface="+mj-lt"/>
              <a:buAutoNum type="arabicPeriod"/>
              <a:defRPr/>
            </a:lvl2pPr>
            <a:lvl3pPr marL="361950" indent="-177800">
              <a:defRPr/>
            </a:lvl3pPr>
            <a:lvl4pPr marL="539750" indent="-177800">
              <a:defRPr/>
            </a:lvl4pPr>
            <a:lvl5pPr marL="717550" indent="-177800"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E44B9-EA62-48E4-85BA-04D14A6F0B28}" type="datetime1">
              <a:rPr lang="de-DE" smtClean="0"/>
              <a:t>08.04.2021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6992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(zweispalt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31428" y="1980000"/>
            <a:ext cx="3996110" cy="4004875"/>
          </a:xfrm>
        </p:spPr>
        <p:txBody>
          <a:bodyPr/>
          <a:lstStyle>
            <a:lvl1pPr marL="0" indent="0">
              <a:buNone/>
              <a:defRPr/>
            </a:lvl1pPr>
            <a:lvl2pPr marL="184150" indent="-184150">
              <a:defRPr/>
            </a:lvl2pPr>
            <a:lvl3pPr marL="361950" indent="-177800">
              <a:defRPr/>
            </a:lvl3pPr>
            <a:lvl4pPr marL="539750" indent="-177800">
              <a:defRPr/>
            </a:lvl4pPr>
            <a:lvl5pPr marL="717550" indent="-177800"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D8D4-994F-47C5-A905-E2A6FE031D5A}" type="datetime1">
              <a:rPr lang="de-DE" smtClean="0"/>
              <a:t>08.04.2021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Inhaltsplatzhalter 2"/>
          <p:cNvSpPr>
            <a:spLocks noGrp="1"/>
          </p:cNvSpPr>
          <p:nvPr>
            <p:ph idx="13"/>
          </p:nvPr>
        </p:nvSpPr>
        <p:spPr>
          <a:xfrm>
            <a:off x="4716463" y="1980000"/>
            <a:ext cx="3995737" cy="4004875"/>
          </a:xfrm>
        </p:spPr>
        <p:txBody>
          <a:bodyPr/>
          <a:lstStyle>
            <a:lvl1pPr marL="0" indent="0">
              <a:buNone/>
              <a:defRPr/>
            </a:lvl1pPr>
            <a:lvl2pPr marL="184150" indent="-184150">
              <a:defRPr/>
            </a:lvl2pPr>
            <a:lvl3pPr marL="361950" indent="-177800">
              <a:defRPr/>
            </a:lvl3pPr>
            <a:lvl4pPr marL="539750" indent="-177800">
              <a:defRPr/>
            </a:lvl4pPr>
            <a:lvl5pPr marL="717550" indent="-177800"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8687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(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31428" y="1980000"/>
            <a:ext cx="3996110" cy="4004875"/>
          </a:xfrm>
        </p:spPr>
        <p:txBody>
          <a:bodyPr/>
          <a:lstStyle>
            <a:lvl1pPr marL="0" indent="0">
              <a:buNone/>
              <a:defRPr/>
            </a:lvl1pPr>
            <a:lvl2pPr marL="184150" indent="-184150">
              <a:defRPr/>
            </a:lvl2pPr>
            <a:lvl3pPr marL="361950" indent="-177800">
              <a:defRPr/>
            </a:lvl3pPr>
            <a:lvl4pPr marL="539750" indent="-177800">
              <a:defRPr/>
            </a:lvl4pPr>
            <a:lvl5pPr marL="717550" indent="-177800"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D8D4-994F-47C5-A905-E2A6FE031D5A}" type="datetime1">
              <a:rPr lang="de-DE" smtClean="0"/>
              <a:t>08.04.2021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4716463" y="2060575"/>
            <a:ext cx="3995737" cy="2844588"/>
          </a:xfrm>
          <a:solidFill>
            <a:schemeClr val="accent5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97055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(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1428" y="1412776"/>
            <a:ext cx="8280772" cy="468052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6090" y="1980000"/>
            <a:ext cx="3996110" cy="4004875"/>
          </a:xfrm>
        </p:spPr>
        <p:txBody>
          <a:bodyPr/>
          <a:lstStyle>
            <a:lvl1pPr marL="0" indent="0">
              <a:buNone/>
              <a:defRPr/>
            </a:lvl1pPr>
            <a:lvl2pPr marL="184150" indent="-184150">
              <a:defRPr/>
            </a:lvl2pPr>
            <a:lvl3pPr marL="361950" indent="-177800">
              <a:defRPr/>
            </a:lvl3pPr>
            <a:lvl4pPr marL="539750" indent="-177800">
              <a:defRPr/>
            </a:lvl4pPr>
            <a:lvl5pPr marL="717550" indent="-177800"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D8D4-994F-47C5-A905-E2A6FE031D5A}" type="datetime1">
              <a:rPr lang="de-DE" smtClean="0"/>
              <a:t>08.04.2021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431428" y="2060575"/>
            <a:ext cx="3995737" cy="2844588"/>
          </a:xfrm>
          <a:solidFill>
            <a:schemeClr val="accent5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72415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68428-1D70-4F43-BC92-03549D178639}" type="datetime1">
              <a:rPr lang="de-DE" smtClean="0"/>
              <a:t>08.04.2021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Bildplatzhalter 8"/>
          <p:cNvSpPr>
            <a:spLocks noGrp="1"/>
          </p:cNvSpPr>
          <p:nvPr>
            <p:ph type="pic" sz="quarter" idx="13"/>
          </p:nvPr>
        </p:nvSpPr>
        <p:spPr>
          <a:xfrm>
            <a:off x="1871328" y="2060574"/>
            <a:ext cx="5400972" cy="3240633"/>
          </a:xfrm>
          <a:solidFill>
            <a:schemeClr val="accent5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1871701" y="5409220"/>
            <a:ext cx="5400972" cy="360040"/>
          </a:xfrm>
        </p:spPr>
        <p:txBody>
          <a:bodyPr/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defRPr sz="85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06804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68428-1D70-4F43-BC92-03549D178639}" type="datetime1">
              <a:rPr lang="de-DE" smtClean="0"/>
              <a:t>08.04.2021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Bildplatzhalter 8"/>
          <p:cNvSpPr>
            <a:spLocks noGrp="1"/>
          </p:cNvSpPr>
          <p:nvPr>
            <p:ph type="pic" sz="quarter" idx="13"/>
          </p:nvPr>
        </p:nvSpPr>
        <p:spPr>
          <a:xfrm>
            <a:off x="431428" y="2060574"/>
            <a:ext cx="3995737" cy="3240633"/>
          </a:xfrm>
          <a:solidFill>
            <a:schemeClr val="accent5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8" name="Bildplatzhalter 8"/>
          <p:cNvSpPr>
            <a:spLocks noGrp="1"/>
          </p:cNvSpPr>
          <p:nvPr>
            <p:ph type="pic" sz="quarter" idx="14"/>
          </p:nvPr>
        </p:nvSpPr>
        <p:spPr>
          <a:xfrm>
            <a:off x="4716463" y="2060575"/>
            <a:ext cx="3995737" cy="3240633"/>
          </a:xfrm>
          <a:solidFill>
            <a:schemeClr val="accent5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31801" y="5409220"/>
            <a:ext cx="3995737" cy="360040"/>
          </a:xfrm>
        </p:spPr>
        <p:txBody>
          <a:bodyPr/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defRPr sz="85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6"/>
          </p:nvPr>
        </p:nvSpPr>
        <p:spPr>
          <a:xfrm>
            <a:off x="4716463" y="5409220"/>
            <a:ext cx="3995737" cy="360040"/>
          </a:xfrm>
        </p:spPr>
        <p:txBody>
          <a:bodyPr/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defRPr sz="85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3617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gro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68428-1D70-4F43-BC92-03549D178639}" type="datetime1">
              <a:rPr lang="de-DE" smtClean="0"/>
              <a:t>08.04.2021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Bildplatzhalter 8"/>
          <p:cNvSpPr>
            <a:spLocks noGrp="1"/>
          </p:cNvSpPr>
          <p:nvPr>
            <p:ph type="pic" sz="quarter" idx="13"/>
          </p:nvPr>
        </p:nvSpPr>
        <p:spPr>
          <a:xfrm>
            <a:off x="431428" y="1484314"/>
            <a:ext cx="8280772" cy="3816894"/>
          </a:xfrm>
          <a:solidFill>
            <a:schemeClr val="accent5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31801" y="5409220"/>
            <a:ext cx="8280399" cy="360040"/>
          </a:xfrm>
        </p:spPr>
        <p:txBody>
          <a:bodyPr/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defRPr sz="85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995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68428-1D70-4F43-BC92-03549D178639}" type="datetime1">
              <a:rPr lang="de-DE" smtClean="0"/>
              <a:t>08.04.2021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2113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0F3AB-CC10-417A-805A-95D3E2C20AEA}" type="datetime1">
              <a:rPr lang="de-DE" smtClean="0"/>
              <a:t>08.04.2021</a:t>
            </a:fld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2621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1428" y="2492896"/>
            <a:ext cx="8280772" cy="468052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68428-1D70-4F43-BC92-03549D178639}" type="datetime1">
              <a:rPr lang="de-DE" smtClean="0"/>
              <a:t>08.04.2021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1871700" y="3446511"/>
            <a:ext cx="2555838" cy="2538363"/>
          </a:xfrm>
        </p:spPr>
        <p:txBody>
          <a:bodyPr/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b="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/>
          </p:nvPr>
        </p:nvSpPr>
        <p:spPr>
          <a:xfrm>
            <a:off x="4716463" y="3446511"/>
            <a:ext cx="2555838" cy="2538363"/>
          </a:xfrm>
        </p:spPr>
        <p:txBody>
          <a:bodyPr/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b="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4773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60" y="6190222"/>
            <a:ext cx="8280000" cy="151927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852900"/>
            <a:ext cx="8280000" cy="151927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431428" y="1412776"/>
            <a:ext cx="8280772" cy="4680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431428" y="1979364"/>
            <a:ext cx="8280772" cy="4005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431428" y="6381329"/>
            <a:ext cx="1080232" cy="2196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850">
                <a:solidFill>
                  <a:schemeClr val="accent5"/>
                </a:solidFill>
              </a:defRPr>
            </a:lvl1pPr>
          </a:lstStyle>
          <a:p>
            <a:fld id="{B41ABF76-D7B6-439B-ACB7-575C6B8BB16D}" type="datetime1">
              <a:rPr lang="de-DE" smtClean="0"/>
              <a:t>08.04.2021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7632340" y="6381329"/>
            <a:ext cx="1079860" cy="2196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850">
                <a:solidFill>
                  <a:schemeClr val="accent5"/>
                </a:solidFill>
              </a:defRPr>
            </a:lvl1pPr>
          </a:lstStyle>
          <a:p>
            <a:fld id="{0A1414E2-2122-4031-B629-6A710F17CC8D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024375" y="308226"/>
            <a:ext cx="3095250" cy="361189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 bwMode="gray">
          <a:xfrm>
            <a:off x="2070770" y="6381329"/>
            <a:ext cx="5004110" cy="2177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de-DE" sz="850" dirty="0">
                <a:solidFill>
                  <a:schemeClr val="accent5"/>
                </a:solidFill>
              </a:rPr>
              <a:t>© Alexander &amp; Partner · Law &amp; </a:t>
            </a:r>
            <a:r>
              <a:rPr lang="de-DE" sz="850" dirty="0" err="1">
                <a:solidFill>
                  <a:schemeClr val="accent5"/>
                </a:solidFill>
              </a:rPr>
              <a:t>Finance</a:t>
            </a:r>
            <a:r>
              <a:rPr lang="de-DE" sz="850" dirty="0">
                <a:solidFill>
                  <a:schemeClr val="accent5"/>
                </a:solidFill>
              </a:rPr>
              <a:t> · www.alexander-partner.com</a:t>
            </a:r>
          </a:p>
        </p:txBody>
      </p:sp>
    </p:spTree>
    <p:extLst>
      <p:ext uri="{BB962C8B-B14F-4D97-AF65-F5344CB8AC3E}">
        <p14:creationId xmlns:p14="http://schemas.microsoft.com/office/powerpoint/2010/main" val="2632977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0" r:id="rId4"/>
    <p:sldLayoutId id="2147483656" r:id="rId5"/>
    <p:sldLayoutId id="2147483657" r:id="rId6"/>
    <p:sldLayoutId id="2147483658" r:id="rId7"/>
    <p:sldLayoutId id="2147483659" r:id="rId8"/>
    <p:sldLayoutId id="2147483662" r:id="rId9"/>
    <p:sldLayoutId id="2147483660" r:id="rId10"/>
    <p:sldLayoutId id="2147483661" r:id="rId11"/>
    <p:sldLayoutId id="2147483654" r:id="rId12"/>
    <p:sldLayoutId id="2147483655" r:id="rId13"/>
    <p:sldLayoutId id="2147483665" r:id="rId14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2000" kern="1200" cap="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4150" algn="l" defTabSz="914400" rtl="0" eaLnBrk="1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77800" algn="l" defTabSz="914400" rtl="0" eaLnBrk="1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77800" algn="l" defTabSz="914400" rtl="0" eaLnBrk="1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895350" indent="-177800" algn="l" defTabSz="914400" rtl="0" eaLnBrk="1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BC87E7-AA0B-49A5-8D94-A7D6AFBD68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br>
              <a:rPr lang="de-DE" sz="2800" b="1" dirty="0"/>
            </a:br>
            <a:r>
              <a:rPr lang="de-DE" sz="2800" b="1" dirty="0"/>
              <a:t>rechtliche </a:t>
            </a:r>
            <a:r>
              <a:rPr lang="de-DE" sz="2800" b="1" dirty="0" err="1"/>
              <a:t>rahmenbedingungen</a:t>
            </a:r>
            <a:r>
              <a:rPr lang="de-DE" sz="2800" b="1" dirty="0"/>
              <a:t> im nahen und mittleren osten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BF836A5-B4F6-4B22-844A-86309B6E90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pPr algn="ctr"/>
            <a:r>
              <a:rPr lang="de-DE" sz="2800" b="1" u="sng" dirty="0" err="1"/>
              <a:t>kuwait</a:t>
            </a:r>
            <a:endParaRPr lang="de-DE" sz="2800" b="1" u="sng" dirty="0"/>
          </a:p>
          <a:p>
            <a:endParaRPr lang="de-DE" dirty="0"/>
          </a:p>
          <a:p>
            <a:pPr algn="ctr"/>
            <a:endParaRPr lang="de-DE" dirty="0"/>
          </a:p>
          <a:p>
            <a:pPr algn="ctr"/>
            <a:r>
              <a:rPr lang="de-DE" dirty="0"/>
              <a:t>Dr. Philipp Stompfe, LL.M. (London)</a:t>
            </a:r>
          </a:p>
          <a:p>
            <a:pPr algn="ctr"/>
            <a:endParaRPr lang="de-DE" dirty="0"/>
          </a:p>
          <a:p>
            <a:pPr algn="ctr"/>
            <a:r>
              <a:rPr lang="de-DE" dirty="0"/>
              <a:t>NUMOV e.V. </a:t>
            </a:r>
          </a:p>
          <a:p>
            <a:pPr algn="ctr"/>
            <a:r>
              <a:rPr lang="de-DE" dirty="0"/>
              <a:t>8 April 2021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4621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EA1D0C-4B65-41EF-9CA4-4B27D79A9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28" y="1147145"/>
            <a:ext cx="8280772" cy="468052"/>
          </a:xfrm>
        </p:spPr>
        <p:txBody>
          <a:bodyPr/>
          <a:lstStyle/>
          <a:p>
            <a:pPr algn="ctr"/>
            <a:r>
              <a:rPr lang="de-DE" sz="2400" b="1" dirty="0"/>
              <a:t>Inhalt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2A70E3-CDED-4F96-BE84-22411B5F5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Gesellschaftsrecht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Investitionsrecht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Rechtsschutz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Importbestimmungen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C49F3C-0F23-4547-9C2A-F99F02772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376C6-FF4D-4E90-B335-E1821B7D98EE}" type="datetime1">
              <a:rPr lang="de-DE" smtClean="0"/>
              <a:t>08.04.2021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690B80-0367-4D09-8470-EA030885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8506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59432B-A9D6-4369-BB2E-00CFB0F34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19" y="1196752"/>
            <a:ext cx="8280772" cy="468052"/>
          </a:xfrm>
        </p:spPr>
        <p:txBody>
          <a:bodyPr/>
          <a:lstStyle/>
          <a:p>
            <a:pPr algn="ctr"/>
            <a:r>
              <a:rPr lang="de-DE" sz="2400" b="1" dirty="0"/>
              <a:t>Gesellschaftsrecht</a:t>
            </a:r>
            <a:r>
              <a:rPr lang="de-DE" dirty="0"/>
              <a:t>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BBABB49-E3D4-4DD7-B1FC-3650C9D80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Geschäftliche Tätigkeiten in Kuwait erfordern eine sog. Business License des Ministry of Commerce and Industry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Firmengründungen </a:t>
            </a:r>
          </a:p>
          <a:p>
            <a:pPr marL="644525" lvl="1" indent="-285750">
              <a:buFont typeface="Wingdings" panose="05000000000000000000" pitchFamily="2" charset="2"/>
              <a:buChar char="§"/>
            </a:pPr>
            <a:r>
              <a:rPr lang="en-US" sz="1800" b="1" dirty="0"/>
              <a:t>Limited Liability Company</a:t>
            </a:r>
          </a:p>
          <a:p>
            <a:pPr marL="644525" lvl="1" indent="-285750">
              <a:buFont typeface="Wingdings" panose="05000000000000000000" pitchFamily="2" charset="2"/>
              <a:buChar char="§"/>
            </a:pPr>
            <a:r>
              <a:rPr lang="en-US" sz="1800" dirty="0"/>
              <a:t>Closed Joint Stock Company</a:t>
            </a:r>
          </a:p>
          <a:p>
            <a:pPr marL="644525" lvl="1" indent="-285750">
              <a:buFont typeface="Wingdings" panose="05000000000000000000" pitchFamily="2" charset="2"/>
              <a:buChar char="§"/>
            </a:pPr>
            <a:r>
              <a:rPr lang="en-US" sz="1800" dirty="0"/>
              <a:t>Public Joint Stock Company</a:t>
            </a:r>
          </a:p>
          <a:p>
            <a:pPr marL="644525" lvl="1" indent="-285750">
              <a:buFont typeface="Wingdings" panose="05000000000000000000" pitchFamily="2" charset="2"/>
              <a:buChar char="§"/>
            </a:pPr>
            <a:r>
              <a:rPr lang="en-US" sz="1800" b="1" dirty="0"/>
              <a:t>One-Person Company</a:t>
            </a:r>
            <a:endParaRPr lang="de-DE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Joint Venture </a:t>
            </a:r>
          </a:p>
          <a:p>
            <a:pPr marL="358775" lvl="1" indent="0"/>
            <a:endParaRPr lang="en-US" sz="1800" b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DA2278-5022-4B68-BFF5-BB24672BD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376C6-FF4D-4E90-B335-E1821B7D98EE}" type="datetime1">
              <a:rPr lang="de-DE" smtClean="0"/>
              <a:t>08.04.2021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BF2D41-376B-4C83-802F-DF0A066C0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284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77349C-60FF-463D-9D5E-454914712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28" y="1196752"/>
            <a:ext cx="8280772" cy="468052"/>
          </a:xfrm>
        </p:spPr>
        <p:txBody>
          <a:bodyPr/>
          <a:lstStyle/>
          <a:p>
            <a:pPr algn="ctr"/>
            <a:r>
              <a:rPr lang="de-DE" sz="2400" b="1" dirty="0"/>
              <a:t>Investitionsrecht</a:t>
            </a:r>
            <a:r>
              <a:rPr lang="de-DE" dirty="0"/>
              <a:t>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FEFA129-028B-4661-B188-9D2EAF1E7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de-DE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Gesetz Nr. 116 aus 2013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Eigenständige Investitionsbehörde: </a:t>
            </a:r>
            <a:r>
              <a:rPr lang="de-DE" sz="1800" i="1" dirty="0"/>
              <a:t>Kuwait </a:t>
            </a:r>
            <a:r>
              <a:rPr lang="de-DE" sz="1800" i="1" dirty="0" err="1"/>
              <a:t>Direct</a:t>
            </a:r>
            <a:r>
              <a:rPr lang="de-DE" sz="1800" i="1" dirty="0"/>
              <a:t> Investment Promotion Authority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Höhere ausländische Beteiligung möglich (&gt; 49%)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Investitionsanreize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18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486C43-ED8C-4018-9F44-FB6A89820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376C6-FF4D-4E90-B335-E1821B7D98EE}" type="datetime1">
              <a:rPr lang="de-DE" smtClean="0"/>
              <a:t>08.04.2021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21440B7-7974-4E86-9A95-9C7A82D3A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0687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AC041-D14F-4AF1-83D0-FF94F92CF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/>
              <a:t>Rechtsschutz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F35113-AF03-4386-8343-EB949EBD8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03" y="2204864"/>
            <a:ext cx="8280772" cy="400487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Kein eigenständiges Schiedsgesetz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Regeln zur Schiedsgerichtsbarkeit in Artikel 173 – 188 Code of </a:t>
            </a:r>
            <a:r>
              <a:rPr lang="de-DE" sz="1800" dirty="0" err="1"/>
              <a:t>Civil</a:t>
            </a:r>
            <a:r>
              <a:rPr lang="de-DE" sz="1800" dirty="0"/>
              <a:t> and Commercial </a:t>
            </a:r>
            <a:r>
              <a:rPr lang="de-DE" sz="1800" dirty="0" err="1"/>
              <a:t>Procedure</a:t>
            </a:r>
            <a:r>
              <a:rPr lang="de-DE" sz="1800" dirty="0"/>
              <a:t> (Gesetz Nr. 38 aus 1980)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Kuwait Commercial Arbitration Center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Mitgliedsstaat der New York Konvention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Mitgliedstaat der ICSID-Konvention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341A32F-5E01-4376-AA8F-C09E9F707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376C6-FF4D-4E90-B335-E1821B7D98EE}" type="datetime1">
              <a:rPr lang="de-DE" smtClean="0"/>
              <a:t>08.04.2021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0070BC-1449-4870-A370-891C194B9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3052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3B162-C640-4742-AD98-73D5D2E56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28" y="1196752"/>
            <a:ext cx="8280772" cy="468052"/>
          </a:xfrm>
        </p:spPr>
        <p:txBody>
          <a:bodyPr/>
          <a:lstStyle/>
          <a:p>
            <a:pPr algn="ctr"/>
            <a:r>
              <a:rPr lang="de-DE" sz="2400" b="1" dirty="0"/>
              <a:t>Importbestimmungen</a:t>
            </a:r>
            <a:r>
              <a:rPr lang="de-DE" dirty="0"/>
              <a:t>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3FDF99B-5D79-4C2A-95E9-F51CCF869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de-DE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Einfuhrzölle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Zollabfertigung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Warenbegleitdokumente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800" dirty="0"/>
              <a:t>Normen und Standards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18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C67853-AA94-42EF-91C6-0BAA3E14C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376C6-FF4D-4E90-B335-E1821B7D98EE}" type="datetime1">
              <a:rPr lang="de-DE" smtClean="0"/>
              <a:t>08.04.2021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D7EEF2-C679-48BF-81F5-AF698C586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5977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991D53-DAFB-4AE6-92CF-753CAFA99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376C6-FF4D-4E90-B335-E1821B7D98EE}" type="datetime1">
              <a:rPr lang="de-DE" smtClean="0"/>
              <a:t>08.04.2021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8BE5DFE-A782-4F8A-AB19-B0698E8D8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14E2-2122-4031-B629-6A710F17CC8D}" type="slidenum">
              <a:rPr lang="de-DE" smtClean="0"/>
              <a:t>7</a:t>
            </a:fld>
            <a:endParaRPr lang="de-DE"/>
          </a:p>
        </p:txBody>
      </p:sp>
      <p:pic>
        <p:nvPicPr>
          <p:cNvPr id="6" name="Inhaltsplatzhalter 5" descr="Ein Bild, das Mann, Person, Anzug, Wand enthält.&#10;&#10;Automatisch generierte Beschreibung">
            <a:extLst>
              <a:ext uri="{FF2B5EF4-FFF2-40B4-BE49-F238E27FC236}">
                <a16:creationId xmlns:a16="http://schemas.microsoft.com/office/drawing/2014/main" id="{954B27BD-8B5C-4A1E-A373-CEE7C3351F8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124744"/>
            <a:ext cx="4248471" cy="2592288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BA2A552E-6570-43EB-A4BD-96F77AD30687}"/>
              </a:ext>
            </a:extLst>
          </p:cNvPr>
          <p:cNvSpPr/>
          <p:nvPr/>
        </p:nvSpPr>
        <p:spPr>
          <a:xfrm>
            <a:off x="3958053" y="3933056"/>
            <a:ext cx="42484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Alexander &amp; Partner </a:t>
            </a:r>
            <a:r>
              <a:rPr lang="en-US" dirty="0" err="1"/>
              <a:t>Rechtsanwälte</a:t>
            </a:r>
            <a:r>
              <a:rPr lang="en-US" dirty="0"/>
              <a:t> </a:t>
            </a:r>
            <a:r>
              <a:rPr lang="en-US" dirty="0" err="1"/>
              <a:t>mbB</a:t>
            </a:r>
            <a:endParaRPr lang="en-US" dirty="0"/>
          </a:p>
          <a:p>
            <a:pPr algn="ctr"/>
            <a:r>
              <a:rPr lang="en-US" dirty="0" err="1"/>
              <a:t>Joachimsthaler</a:t>
            </a:r>
            <a:r>
              <a:rPr lang="en-US" dirty="0"/>
              <a:t> </a:t>
            </a:r>
            <a:r>
              <a:rPr lang="en-US" dirty="0" err="1"/>
              <a:t>Straße</a:t>
            </a:r>
            <a:r>
              <a:rPr lang="en-US" dirty="0"/>
              <a:t> 30</a:t>
            </a:r>
          </a:p>
          <a:p>
            <a:pPr algn="ctr"/>
            <a:r>
              <a:rPr lang="en-US" dirty="0"/>
              <a:t>10719 Berlin</a:t>
            </a:r>
          </a:p>
          <a:p>
            <a:pPr algn="ctr"/>
            <a:r>
              <a:rPr lang="en-US" dirty="0"/>
              <a:t>Germany</a:t>
            </a:r>
          </a:p>
          <a:p>
            <a:pPr algn="ctr"/>
            <a:r>
              <a:rPr lang="en-US" b="1" dirty="0"/>
              <a:t>ps@alexander-partner.com</a:t>
            </a:r>
          </a:p>
          <a:p>
            <a:pPr algn="ctr"/>
            <a:r>
              <a:rPr lang="en-US" dirty="0"/>
              <a:t>T +49 (0)30 887780526</a:t>
            </a:r>
          </a:p>
          <a:p>
            <a:pPr algn="ctr"/>
            <a:r>
              <a:rPr lang="en-US" dirty="0"/>
              <a:t>M +49 (0)176 32327868</a:t>
            </a:r>
          </a:p>
          <a:p>
            <a:pPr algn="ctr"/>
            <a:r>
              <a:rPr lang="en-US" dirty="0"/>
              <a:t>F +49 (0)30 887780599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  <a:endParaRPr lang="de-DE" dirty="0"/>
          </a:p>
        </p:txBody>
      </p:sp>
      <p:sp>
        <p:nvSpPr>
          <p:cNvPr id="8" name="Wolkenförmige Legende 2">
            <a:extLst>
              <a:ext uri="{FF2B5EF4-FFF2-40B4-BE49-F238E27FC236}">
                <a16:creationId xmlns:a16="http://schemas.microsoft.com/office/drawing/2014/main" id="{27ED401F-F25D-4205-A1A3-3A6E06CDC971}"/>
              </a:ext>
            </a:extLst>
          </p:cNvPr>
          <p:cNvSpPr/>
          <p:nvPr/>
        </p:nvSpPr>
        <p:spPr>
          <a:xfrm>
            <a:off x="323528" y="1124744"/>
            <a:ext cx="3426060" cy="2093636"/>
          </a:xfrm>
          <a:prstGeom prst="cloudCallout">
            <a:avLst>
              <a:gd name="adj1" fmla="val 32167"/>
              <a:gd name="adj2" fmla="val 7518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latin typeface="+mj-lt"/>
                <a:ea typeface="Arial" charset="0"/>
                <a:cs typeface="Arial" charset="0"/>
              </a:rPr>
              <a:t>Bleiben Sie gesund!</a:t>
            </a:r>
            <a:endParaRPr lang="en-GB" sz="2400" dirty="0">
              <a:latin typeface="+mj-lt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659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AB3B21-C003-4347-B0F9-54EEC391C5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br>
              <a:rPr lang="de-DE" sz="4800" b="1" dirty="0"/>
            </a:br>
            <a:br>
              <a:rPr lang="de-DE" sz="4800" b="1" dirty="0"/>
            </a:br>
            <a:r>
              <a:rPr lang="de-DE" sz="4800" b="1" dirty="0"/>
              <a:t>Vielen Dank!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9B42A47-5B2C-4DE6-8AB9-0E6B22E9E6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7099225"/>
      </p:ext>
    </p:extLst>
  </p:cSld>
  <p:clrMapOvr>
    <a:masterClrMapping/>
  </p:clrMapOvr>
</p:sld>
</file>

<file path=ppt/theme/theme1.xml><?xml version="1.0" encoding="utf-8"?>
<a:theme xmlns:a="http://schemas.openxmlformats.org/drawingml/2006/main" name="ALX">
  <a:themeElements>
    <a:clrScheme name="ALX">
      <a:dk1>
        <a:srgbClr val="333333"/>
      </a:dk1>
      <a:lt1>
        <a:sysClr val="window" lastClr="FFFFFF"/>
      </a:lt1>
      <a:dk2>
        <a:srgbClr val="000000"/>
      </a:dk2>
      <a:lt2>
        <a:srgbClr val="E6E6E6"/>
      </a:lt2>
      <a:accent1>
        <a:srgbClr val="585384"/>
      </a:accent1>
      <a:accent2>
        <a:srgbClr val="333333"/>
      </a:accent2>
      <a:accent3>
        <a:srgbClr val="666666"/>
      </a:accent3>
      <a:accent4>
        <a:srgbClr val="999999"/>
      </a:accent4>
      <a:accent5>
        <a:srgbClr val="CCCCCC"/>
      </a:accent5>
      <a:accent6>
        <a:srgbClr val="E6E6E6"/>
      </a:accent6>
      <a:hlink>
        <a:srgbClr val="333333"/>
      </a:hlink>
      <a:folHlink>
        <a:srgbClr val="333333"/>
      </a:folHlink>
    </a:clrScheme>
    <a:fontScheme name="ALX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tx1"/>
          </a:solidFill>
        </a:ln>
      </a:spPr>
      <a:bodyPr rtlCol="0" anchor="ctr"/>
      <a:lstStyle>
        <a:defPPr algn="ctr">
          <a:lnSpc>
            <a:spcPct val="110000"/>
          </a:lnSpc>
          <a:defRPr sz="130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3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ALX">
      <a:dk1>
        <a:srgbClr val="333333"/>
      </a:dk1>
      <a:lt1>
        <a:sysClr val="window" lastClr="FFFFFF"/>
      </a:lt1>
      <a:dk2>
        <a:srgbClr val="000000"/>
      </a:dk2>
      <a:lt2>
        <a:srgbClr val="E6E6E6"/>
      </a:lt2>
      <a:accent1>
        <a:srgbClr val="585384"/>
      </a:accent1>
      <a:accent2>
        <a:srgbClr val="333333"/>
      </a:accent2>
      <a:accent3>
        <a:srgbClr val="666666"/>
      </a:accent3>
      <a:accent4>
        <a:srgbClr val="999999"/>
      </a:accent4>
      <a:accent5>
        <a:srgbClr val="CCCCCC"/>
      </a:accent5>
      <a:accent6>
        <a:srgbClr val="E6E6E6"/>
      </a:accent6>
      <a:hlink>
        <a:srgbClr val="333333"/>
      </a:hlink>
      <a:folHlink>
        <a:srgbClr val="333333"/>
      </a:folHlink>
    </a:clrScheme>
    <a:fontScheme name="ALX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ALX">
      <a:dk1>
        <a:srgbClr val="333333"/>
      </a:dk1>
      <a:lt1>
        <a:sysClr val="window" lastClr="FFFFFF"/>
      </a:lt1>
      <a:dk2>
        <a:srgbClr val="000000"/>
      </a:dk2>
      <a:lt2>
        <a:srgbClr val="E6E6E6"/>
      </a:lt2>
      <a:accent1>
        <a:srgbClr val="585384"/>
      </a:accent1>
      <a:accent2>
        <a:srgbClr val="333333"/>
      </a:accent2>
      <a:accent3>
        <a:srgbClr val="666666"/>
      </a:accent3>
      <a:accent4>
        <a:srgbClr val="999999"/>
      </a:accent4>
      <a:accent5>
        <a:srgbClr val="CCCCCC"/>
      </a:accent5>
      <a:accent6>
        <a:srgbClr val="E6E6E6"/>
      </a:accent6>
      <a:hlink>
        <a:srgbClr val="333333"/>
      </a:hlink>
      <a:folHlink>
        <a:srgbClr val="333333"/>
      </a:folHlink>
    </a:clrScheme>
    <a:fontScheme name="ALX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ALX_PowerPoint</Template>
  <TotalTime>0</TotalTime>
  <Words>191</Words>
  <Application>Microsoft Office PowerPoint</Application>
  <PresentationFormat>Bildschirmpräsentation (4:3)</PresentationFormat>
  <Paragraphs>72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Times New Roman</vt:lpstr>
      <vt:lpstr>Wingdings</vt:lpstr>
      <vt:lpstr>ALX</vt:lpstr>
      <vt:lpstr> rechtliche rahmenbedingungen im nahen und mittleren osten </vt:lpstr>
      <vt:lpstr>Inhalt </vt:lpstr>
      <vt:lpstr>Gesellschaftsrecht </vt:lpstr>
      <vt:lpstr>Investitionsrecht </vt:lpstr>
      <vt:lpstr>Rechtsschutz</vt:lpstr>
      <vt:lpstr>Importbestimmungen </vt:lpstr>
      <vt:lpstr>PowerPoint-Präsentation</vt:lpstr>
      <vt:lpstr>  Vielen Dank!</vt:lpstr>
    </vt:vector>
  </TitlesOfParts>
  <Company>ALEXANDER &amp; PARTNER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Business in the Middle East</dc:title>
  <dc:creator>Andreas Scherdel | Alexander &amp; Partner</dc:creator>
  <cp:lastModifiedBy>Dr. Philipp Stompfe | Alexander &amp; Partner</cp:lastModifiedBy>
  <cp:revision>71</cp:revision>
  <dcterms:created xsi:type="dcterms:W3CDTF">2015-11-04T16:16:53Z</dcterms:created>
  <dcterms:modified xsi:type="dcterms:W3CDTF">2021-04-08T09:36:39Z</dcterms:modified>
</cp:coreProperties>
</file>