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12"/>
  </p:notesMasterIdLst>
  <p:sldIdLst>
    <p:sldId id="279" r:id="rId3"/>
    <p:sldId id="289" r:id="rId4"/>
    <p:sldId id="295" r:id="rId5"/>
    <p:sldId id="301" r:id="rId6"/>
    <p:sldId id="302" r:id="rId7"/>
    <p:sldId id="303" r:id="rId8"/>
    <p:sldId id="304" r:id="rId9"/>
    <p:sldId id="299" r:id="rId10"/>
    <p:sldId id="300" r:id="rId11"/>
  </p:sldIdLst>
  <p:sldSz cx="10691813" cy="7559675"/>
  <p:notesSz cx="6858000" cy="9144000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181"/>
    <a:srgbClr val="1D1D3E"/>
    <a:srgbClr val="EA6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73" d="100"/>
          <a:sy n="73" d="100"/>
        </p:scale>
        <p:origin x="13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E3B2C-EEB9-4D52-830E-1FCC79E15910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4ED22-655B-4C90-9A5E-F767DE6DE16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6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29B82-B44B-4B54-BA3E-AC8A3A7F6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  <a:prstGeom prst="rect">
            <a:avLst/>
          </a:prstGeom>
        </p:spPr>
        <p:txBody>
          <a:bodyPr anchor="b"/>
          <a:lstStyle>
            <a:lvl1pPr algn="ctr">
              <a:defRPr sz="64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B1762-828A-4EA7-95C3-F0263EFEF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90"/>
            </a:lvl1pPr>
            <a:lvl2pPr marL="493456" indent="0" algn="ctr">
              <a:buNone/>
              <a:defRPr sz="2159"/>
            </a:lvl2pPr>
            <a:lvl3pPr marL="986912" indent="0" algn="ctr">
              <a:buNone/>
              <a:defRPr sz="1943"/>
            </a:lvl3pPr>
            <a:lvl4pPr marL="1480368" indent="0" algn="ctr">
              <a:buNone/>
              <a:defRPr sz="1727"/>
            </a:lvl4pPr>
            <a:lvl5pPr marL="1973824" indent="0" algn="ctr">
              <a:buNone/>
              <a:defRPr sz="1727"/>
            </a:lvl5pPr>
            <a:lvl6pPr marL="2467280" indent="0" algn="ctr">
              <a:buNone/>
              <a:defRPr sz="1727"/>
            </a:lvl6pPr>
            <a:lvl7pPr marL="2960736" indent="0" algn="ctr">
              <a:buNone/>
              <a:defRPr sz="1727"/>
            </a:lvl7pPr>
            <a:lvl8pPr marL="3454192" indent="0" algn="ctr">
              <a:buNone/>
              <a:defRPr sz="1727"/>
            </a:lvl8pPr>
            <a:lvl9pPr marL="3947648" indent="0" algn="ctr">
              <a:buNone/>
              <a:defRPr sz="17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107B6-0CC3-4E5A-AE72-4016B432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EB0F-CE6B-4138-959C-F58B31FF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19062-37AC-49D3-A0FF-EAC87A34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9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D5F5-92AF-4115-98E1-CE3F903A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D5ECE-1CD0-4C4A-A68C-F0CECBF80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B02FC-5FE4-42B5-956B-55E77030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8D7E5-C257-41C7-A3EA-652925B1C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46CBF-BCB6-4F92-BB0B-7ED65026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3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02FB-4572-48B3-92ED-726B8C2C2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22" y="1884670"/>
            <a:ext cx="9221689" cy="3144614"/>
          </a:xfrm>
          <a:prstGeom prst="rect">
            <a:avLst/>
          </a:prstGeom>
        </p:spPr>
        <p:txBody>
          <a:bodyPr anchor="b"/>
          <a:lstStyle>
            <a:lvl1pPr>
              <a:defRPr sz="64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CE46D-ACA5-49AA-B0C9-32D15F00A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922" y="5059034"/>
            <a:ext cx="9221689" cy="1653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90">
                <a:solidFill>
                  <a:schemeClr val="tx1">
                    <a:tint val="75000"/>
                  </a:schemeClr>
                </a:solidFill>
              </a:defRPr>
            </a:lvl1pPr>
            <a:lvl2pPr marL="493456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2pPr>
            <a:lvl3pPr marL="986912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3pPr>
            <a:lvl4pPr marL="1480368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4pPr>
            <a:lvl5pPr marL="1973824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5pPr>
            <a:lvl6pPr marL="2467280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6pPr>
            <a:lvl7pPr marL="2960736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7pPr>
            <a:lvl8pPr marL="3454192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8pPr>
            <a:lvl9pPr marL="3947648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4FFC5-C8E0-47C7-AE07-A7E8134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58CE4-6219-4874-91A1-104B68F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2AE0E-34B8-41BF-B9CF-9C573A61D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6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A3A8-E60F-4D35-A4F3-96572C1F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65A22-0357-4E7A-B6C7-4CE146ADFE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3" y="2012414"/>
            <a:ext cx="4528599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D4491-BBB9-41DA-B1BB-B814D7583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8152" y="2012414"/>
            <a:ext cx="4528600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375C4-64D7-4E48-8E5B-72F82AA30A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5D8F4-7777-4598-A86F-264A7C2F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27F09-05BB-4C69-AE82-34138829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E3D84-AD0B-4EAD-A3FE-EF62A3607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871F4-CB89-41AA-BD10-C064539B4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776" y="1853171"/>
            <a:ext cx="4523459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54693B-3A57-446A-B5B7-4BC0A782E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776" y="2761381"/>
            <a:ext cx="4523459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AC29F-7802-4CAA-8921-DD7FDA2C8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2" y="1853171"/>
            <a:ext cx="4545733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2D9DB-3E3B-4B99-8D17-39BBFB11E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2" y="2761381"/>
            <a:ext cx="4545733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238650-4DBF-4320-8819-C04A12B6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BCAA04-923D-42C2-89BE-344CAD60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DE9B59-7A59-4D9E-A4F6-48692637B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3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324F-64FB-4A88-9024-F61C0BAE9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F0EFB-6983-4207-B187-36E625A4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C0586-0EEC-426B-A0CE-9FBE480F0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51698-C4A1-4724-9DB4-12F23BD8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7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900712-3785-4ACC-A738-21E5E9DF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98AB5F-7B1D-4104-A80E-163205924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ED894-9714-4399-80D3-60D1C7E7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3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B5AF-25A7-4050-BEC6-0AEF556A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503978"/>
            <a:ext cx="3447424" cy="1763924"/>
          </a:xfrm>
          <a:prstGeom prst="rect">
            <a:avLst/>
          </a:prstGeom>
        </p:spPr>
        <p:txBody>
          <a:bodyPr anchor="b"/>
          <a:lstStyle>
            <a:lvl1pPr>
              <a:defRPr sz="34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08EC2-1412-40FA-BF3D-5EAE88698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734" y="1088454"/>
            <a:ext cx="5412730" cy="5372269"/>
          </a:xfrm>
          <a:prstGeom prst="rect">
            <a:avLst/>
          </a:prstGeo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379B1-92D6-4837-A969-485D24F2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776" y="2267902"/>
            <a:ext cx="3447424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7"/>
            </a:lvl1pPr>
            <a:lvl2pPr marL="493456" indent="0">
              <a:buNone/>
              <a:defRPr sz="1511"/>
            </a:lvl2pPr>
            <a:lvl3pPr marL="986912" indent="0">
              <a:buNone/>
              <a:defRPr sz="1295"/>
            </a:lvl3pPr>
            <a:lvl4pPr marL="1480368" indent="0">
              <a:buNone/>
              <a:defRPr sz="1079"/>
            </a:lvl4pPr>
            <a:lvl5pPr marL="1973824" indent="0">
              <a:buNone/>
              <a:defRPr sz="1079"/>
            </a:lvl5pPr>
            <a:lvl6pPr marL="2467280" indent="0">
              <a:buNone/>
              <a:defRPr sz="1079"/>
            </a:lvl6pPr>
            <a:lvl7pPr marL="2960736" indent="0">
              <a:buNone/>
              <a:defRPr sz="1079"/>
            </a:lvl7pPr>
            <a:lvl8pPr marL="3454192" indent="0">
              <a:buNone/>
              <a:defRPr sz="1079"/>
            </a:lvl8pPr>
            <a:lvl9pPr marL="3947648" indent="0">
              <a:buNone/>
              <a:defRPr sz="10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62E71-7FA4-487F-B2E6-6D9B129B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B945F-B02B-4CBC-B6A1-74EC7B6B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51DB7-5F45-4B3E-A776-AB0AC1F1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1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53C44-DD1F-4D4A-B109-A8DBFF66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76" y="503978"/>
            <a:ext cx="3447424" cy="1763924"/>
          </a:xfrm>
          <a:prstGeom prst="rect">
            <a:avLst/>
          </a:prstGeom>
        </p:spPr>
        <p:txBody>
          <a:bodyPr anchor="b"/>
          <a:lstStyle>
            <a:lvl1pPr>
              <a:defRPr sz="34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ED304-8402-472E-B48A-570B5FD8A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734" y="1088454"/>
            <a:ext cx="5412730" cy="537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54"/>
            </a:lvl1pPr>
            <a:lvl2pPr marL="493456" indent="0">
              <a:buNone/>
              <a:defRPr sz="3022"/>
            </a:lvl2pPr>
            <a:lvl3pPr marL="986912" indent="0">
              <a:buNone/>
              <a:defRPr sz="2590"/>
            </a:lvl3pPr>
            <a:lvl4pPr marL="1480368" indent="0">
              <a:buNone/>
              <a:defRPr sz="2159"/>
            </a:lvl4pPr>
            <a:lvl5pPr marL="1973824" indent="0">
              <a:buNone/>
              <a:defRPr sz="2159"/>
            </a:lvl5pPr>
            <a:lvl6pPr marL="2467280" indent="0">
              <a:buNone/>
              <a:defRPr sz="2159"/>
            </a:lvl6pPr>
            <a:lvl7pPr marL="2960736" indent="0">
              <a:buNone/>
              <a:defRPr sz="2159"/>
            </a:lvl7pPr>
            <a:lvl8pPr marL="3454192" indent="0">
              <a:buNone/>
              <a:defRPr sz="2159"/>
            </a:lvl8pPr>
            <a:lvl9pPr marL="3947648" indent="0">
              <a:buNone/>
              <a:defRPr sz="215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FD566-1B37-42DA-A96F-9FF39ACBD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776" y="2267902"/>
            <a:ext cx="3447424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7"/>
            </a:lvl1pPr>
            <a:lvl2pPr marL="493456" indent="0">
              <a:buNone/>
              <a:defRPr sz="1511"/>
            </a:lvl2pPr>
            <a:lvl3pPr marL="986912" indent="0">
              <a:buNone/>
              <a:defRPr sz="1295"/>
            </a:lvl3pPr>
            <a:lvl4pPr marL="1480368" indent="0">
              <a:buNone/>
              <a:defRPr sz="1079"/>
            </a:lvl4pPr>
            <a:lvl5pPr marL="1973824" indent="0">
              <a:buNone/>
              <a:defRPr sz="1079"/>
            </a:lvl5pPr>
            <a:lvl6pPr marL="2467280" indent="0">
              <a:buNone/>
              <a:defRPr sz="1079"/>
            </a:lvl6pPr>
            <a:lvl7pPr marL="2960736" indent="0">
              <a:buNone/>
              <a:defRPr sz="1079"/>
            </a:lvl7pPr>
            <a:lvl8pPr marL="3454192" indent="0">
              <a:buNone/>
              <a:defRPr sz="1079"/>
            </a:lvl8pPr>
            <a:lvl9pPr marL="3947648" indent="0">
              <a:buNone/>
              <a:defRPr sz="10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7624B-BD0E-44FC-91BA-3D7531AD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58304-F7C9-42D7-A6A0-51391A5F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97A79-A5E6-405F-A11D-706202B6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1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37F-8042-434C-AAE3-33FC3EB26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61D7D-2EF2-4E86-92B7-9E03D69AD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1F59A-C9E0-4B05-877E-B30E72CD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EE326-DEA8-420D-961E-44F4B565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F083D-4D93-43DC-98AF-BD6E439B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4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635A7C-DDE4-4E39-B5D3-B646495D3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2185" y="402483"/>
            <a:ext cx="2304566" cy="64064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223E7-8094-4026-83A4-1EC6E28CF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52633" cy="6406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6FC92-273E-4020-AD08-5E590E9C9E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4EF86CB4-0E46-48CC-B05A-4573CF6E7E32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8966B-F75B-401A-AEBE-93D46773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4" y="7006699"/>
            <a:ext cx="3608487" cy="4024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B2987-DCDE-488E-AEBD-0497C5BB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/>
          <a:lstStyle/>
          <a:p>
            <a:fld id="{5AACBFB6-D55C-4E86-A082-14AFE7672B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2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2325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4837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87205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98462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6081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38607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7877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12167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6467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89190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9363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57B037-C38B-462B-8C72-4AC5236C92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2030"/>
          <a:stretch/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C10BAB-BC12-4956-9FFF-27D73CE72153}"/>
              </a:ext>
            </a:extLst>
          </p:cNvPr>
          <p:cNvSpPr/>
          <p:nvPr userDrawn="1"/>
        </p:nvSpPr>
        <p:spPr>
          <a:xfrm>
            <a:off x="1" y="0"/>
            <a:ext cx="521400" cy="2614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5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F1CEA-EA6B-461E-9ABE-A51F0767A8A0}"/>
              </a:ext>
            </a:extLst>
          </p:cNvPr>
          <p:cNvSpPr/>
          <p:nvPr userDrawn="1"/>
        </p:nvSpPr>
        <p:spPr>
          <a:xfrm rot="16200000">
            <a:off x="622230" y="-100827"/>
            <a:ext cx="342324" cy="543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5" dirty="0"/>
          </a:p>
        </p:txBody>
      </p:sp>
    </p:spTree>
    <p:extLst>
      <p:ext uri="{BB962C8B-B14F-4D97-AF65-F5344CB8AC3E}">
        <p14:creationId xmlns:p14="http://schemas.microsoft.com/office/powerpoint/2010/main" val="20411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86912" rtl="0" eaLnBrk="1" latinLnBrk="0" hangingPunct="1">
        <a:lnSpc>
          <a:spcPct val="90000"/>
        </a:lnSpc>
        <a:spcBef>
          <a:spcPct val="0"/>
        </a:spcBef>
        <a:buNone/>
        <a:defRPr sz="4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728" indent="-246728" algn="l" defTabSz="986912" rtl="0" eaLnBrk="1" latinLnBrk="0" hangingPunct="1">
        <a:lnSpc>
          <a:spcPct val="90000"/>
        </a:lnSpc>
        <a:spcBef>
          <a:spcPts val="1079"/>
        </a:spcBef>
        <a:buFont typeface="Arial" panose="020B0604020202020204" pitchFamily="34" charset="0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1pPr>
      <a:lvl2pPr marL="740184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590" kern="1200">
          <a:solidFill>
            <a:schemeClr val="tx1"/>
          </a:solidFill>
          <a:latin typeface="+mn-lt"/>
          <a:ea typeface="+mn-ea"/>
          <a:cs typeface="+mn-cs"/>
        </a:defRPr>
      </a:lvl2pPr>
      <a:lvl3pPr marL="1233640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159" kern="1200">
          <a:solidFill>
            <a:schemeClr val="tx1"/>
          </a:solidFill>
          <a:latin typeface="+mn-lt"/>
          <a:ea typeface="+mn-ea"/>
          <a:cs typeface="+mn-cs"/>
        </a:defRPr>
      </a:lvl3pPr>
      <a:lvl4pPr marL="1727096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2220552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714008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3207464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700920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4194376" indent="-246728" algn="l" defTabSz="98691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6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12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68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24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80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36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92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48" algn="l" defTabSz="986912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E539-B7E8-5943-BCBB-E0B74DE7B026}" type="datetimeFigureOut">
              <a:rPr lang="en-AE" smtClean="0"/>
              <a:t>08/04/2021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4797F-F15F-0345-A85D-34F27A2C19D5}" type="slidenum">
              <a:rPr lang="en-AE" smtClean="0"/>
              <a:t>‹Nr.›</a:t>
            </a:fld>
            <a:endParaRPr lang="en-AE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2BD9C11-A3FF-43FE-A276-C31111C19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999"/>
            <a:ext cx="10691812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7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kb@amereller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ebsite&#10;&#10;Description automatically generated">
            <a:extLst>
              <a:ext uri="{FF2B5EF4-FFF2-40B4-BE49-F238E27FC236}">
                <a16:creationId xmlns:a16="http://schemas.microsoft.com/office/drawing/2014/main" id="{837C74C0-4332-8744-93DB-9EB2FC98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6"/>
            <a:ext cx="10691813" cy="7555379"/>
          </a:xfrm>
          <a:prstGeom prst="rect">
            <a:avLst/>
          </a:prstGeom>
        </p:spPr>
      </p:pic>
      <p:sp>
        <p:nvSpPr>
          <p:cNvPr id="9" name="Subtitle 9">
            <a:extLst>
              <a:ext uri="{FF2B5EF4-FFF2-40B4-BE49-F238E27FC236}">
                <a16:creationId xmlns:a16="http://schemas.microsoft.com/office/drawing/2014/main" id="{15FD74FD-C6A8-AD4C-AA9D-1F9E958D2D12}"/>
              </a:ext>
            </a:extLst>
          </p:cNvPr>
          <p:cNvSpPr txBox="1">
            <a:spLocks/>
          </p:cNvSpPr>
          <p:nvPr/>
        </p:nvSpPr>
        <p:spPr>
          <a:xfrm>
            <a:off x="475643" y="385036"/>
            <a:ext cx="9489157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2400" dirty="0">
                <a:solidFill>
                  <a:srgbClr val="128181"/>
                </a:solidFill>
                <a:latin typeface="Brandon Grotesque Medium" panose="020B0603020203060202" pitchFamily="34" charset="0"/>
              </a:rPr>
              <a:t>8. April 2021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0FB6214-AB45-A54A-A048-BF55FA84100A}"/>
              </a:ext>
            </a:extLst>
          </p:cNvPr>
          <p:cNvSpPr txBox="1">
            <a:spLocks/>
          </p:cNvSpPr>
          <p:nvPr/>
        </p:nvSpPr>
        <p:spPr>
          <a:xfrm>
            <a:off x="486034" y="2934728"/>
            <a:ext cx="7559343" cy="197746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Rechtliche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Rahmenbedingungen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im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Nahen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und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Mittleren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40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Osten</a:t>
            </a:r>
            <a:r>
              <a:rPr lang="en-US" sz="4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 -</a:t>
            </a:r>
          </a:p>
          <a:p>
            <a:pPr algn="l">
              <a:lnSpc>
                <a:spcPct val="100000"/>
              </a:lnSpc>
              <a:spcBef>
                <a:spcPts val="300"/>
              </a:spcBef>
            </a:pPr>
            <a:r>
              <a:rPr lang="en-US" sz="4000" dirty="0">
                <a:solidFill>
                  <a:srgbClr val="128181"/>
                </a:solidFill>
                <a:latin typeface="Brandon Grotesque Medium" panose="020B0603020203060202" pitchFamily="34" charset="0"/>
              </a:rPr>
              <a:t>IRAK</a:t>
            </a:r>
          </a:p>
        </p:txBody>
      </p:sp>
      <p:sp>
        <p:nvSpPr>
          <p:cNvPr id="11" name="Subtitle 9">
            <a:extLst>
              <a:ext uri="{FF2B5EF4-FFF2-40B4-BE49-F238E27FC236}">
                <a16:creationId xmlns:a16="http://schemas.microsoft.com/office/drawing/2014/main" id="{FB04A8B1-FCD0-BF4C-8900-6EBB89CE2336}"/>
              </a:ext>
            </a:extLst>
          </p:cNvPr>
          <p:cNvSpPr txBox="1">
            <a:spLocks/>
          </p:cNvSpPr>
          <p:nvPr/>
        </p:nvSpPr>
        <p:spPr>
          <a:xfrm>
            <a:off x="6605336" y="4786390"/>
            <a:ext cx="3994484" cy="132190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800" b="1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DR. Kilian Bälz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PARTNER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sz="2000" dirty="0">
                <a:solidFill>
                  <a:srgbClr val="1D1D3E"/>
                </a:solidFill>
                <a:latin typeface="Brandon Grotesque Medium" panose="020B0603020203060202" pitchFamily="34" charset="0"/>
              </a:rPr>
              <a:t>AMERELLER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41E91A-6926-E74F-8934-DA4D4442F509}"/>
              </a:ext>
            </a:extLst>
          </p:cNvPr>
          <p:cNvCxnSpPr/>
          <p:nvPr/>
        </p:nvCxnSpPr>
        <p:spPr>
          <a:xfrm>
            <a:off x="7664115" y="5654840"/>
            <a:ext cx="1876926" cy="0"/>
          </a:xfrm>
          <a:prstGeom prst="line">
            <a:avLst/>
          </a:prstGeom>
          <a:ln w="19050">
            <a:solidFill>
              <a:srgbClr val="128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5F2F728-87F6-4CD1-A4D2-F8B4B0A4C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746" y="4138690"/>
            <a:ext cx="6477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9DABF3-01FB-459B-B500-B5C1DA9E0625}"/>
              </a:ext>
            </a:extLst>
          </p:cNvPr>
          <p:cNvCxnSpPr>
            <a:cxnSpLocks/>
          </p:cNvCxnSpPr>
          <p:nvPr/>
        </p:nvCxnSpPr>
        <p:spPr>
          <a:xfrm>
            <a:off x="9290999" y="5768504"/>
            <a:ext cx="0" cy="26264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37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de-DE" sz="3800" dirty="0">
                <a:solidFill>
                  <a:srgbClr val="1D1D3E"/>
                </a:solidFill>
                <a:latin typeface="Brandon Grotesque Medium" panose="020B0603020203060202" pitchFamily="34" charset="0"/>
                <a:ea typeface="+mn-ea"/>
                <a:cs typeface="+mn-cs"/>
              </a:rPr>
              <a:t>Worum geht es?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3551722"/>
            <a:ext cx="9683130" cy="3243798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Niederlassungsrecht</a:t>
            </a:r>
            <a:endParaRPr lang="en-US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Import in den </a:t>
            </a: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Irak</a:t>
            </a:r>
            <a:endParaRPr lang="en-US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Entsendung</a:t>
            </a:r>
            <a:r>
              <a:rPr lang="en-US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von </a:t>
            </a: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Mitarbeitern</a:t>
            </a:r>
            <a:endParaRPr lang="en-US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Legalisierung</a:t>
            </a:r>
            <a:endParaRPr lang="en-US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b="1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Beitritt</a:t>
            </a:r>
            <a:r>
              <a:rPr lang="en-US" altLang="ja-JP" sz="2800" b="1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</a:t>
            </a:r>
            <a:r>
              <a:rPr lang="en-US" altLang="ja-JP" sz="2800" b="1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zur</a:t>
            </a:r>
            <a:r>
              <a:rPr lang="en-US" altLang="ja-JP" sz="2800" b="1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New York Convention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2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5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de-DE" sz="3800" dirty="0">
                <a:solidFill>
                  <a:srgbClr val="1D1D3E"/>
                </a:solidFill>
                <a:latin typeface="Brandon Grotesque Medium" panose="020B0603020203060202" pitchFamily="34" charset="0"/>
                <a:ea typeface="+mn-ea"/>
                <a:cs typeface="+mn-cs"/>
              </a:rPr>
              <a:t>Politische und wirtschaftliche Entwicklung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2406315"/>
            <a:ext cx="9683130" cy="398486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Irak ist ein großer Markt mit einem sehr großen Potential, das bislang kaum entwickelt ist (im Vergleich zu GCC)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Traditionell geprägt von einem komplexen politischen Umfeld und einer volatilen Sicherheitslage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Die letzten zwei Jahre geprägt von Protesten (2019), COVID, Regierungswechsel, </a:t>
            </a:r>
            <a:r>
              <a:rPr lang="de-DE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nieriger</a:t>
            </a:r>
            <a:r>
              <a:rPr lang="de-DE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Ölpreis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Regierung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Al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Kadhimi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: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nationaler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Dialog, </a:t>
            </a:r>
            <a:r>
              <a:rPr lang="en-US" altLang="ja-JP" sz="24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Parlamentswahlen</a:t>
            </a:r>
            <a:r>
              <a:rPr lang="en-US" altLang="ja-JP" sz="24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2021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400" b="1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Internationales </a:t>
            </a:r>
            <a:r>
              <a:rPr lang="de-DE" altLang="ja-JP" sz="2400" b="1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Commitment</a:t>
            </a:r>
            <a:r>
              <a:rPr lang="de-DE" altLang="ja-JP" sz="2400" b="1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, sich im Irak wirtschaftlich zu engagieren (KfW, Weltbank)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3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7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Niederlassungsrecht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2741348"/>
            <a:ext cx="9683130" cy="274320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marR="0" lvl="1" indent="-342900" algn="l" defTabSz="497754" rtl="0" eaLnBrk="1" fontAlgn="auto" latinLnBrk="0" hangingPunct="1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Republik Irak („</a:t>
            </a:r>
            <a:r>
              <a:rPr lang="de-DE" altLang="en-US" sz="2800" dirty="0" err="1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Mainland</a:t>
            </a: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“) und Region Kurdistan</a:t>
            </a:r>
          </a:p>
          <a:p>
            <a:pPr marL="836356" marR="0" lvl="1" indent="-342900" algn="l" defTabSz="497754" rtl="0" eaLnBrk="1" fontAlgn="auto" latinLnBrk="0" hangingPunct="1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GmbH und Aktiengesellschaft als Rechtsformen</a:t>
            </a:r>
          </a:p>
          <a:p>
            <a:pPr marL="836356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51:49-Regel für Gründungen in </a:t>
            </a:r>
            <a:r>
              <a:rPr lang="de-DE" altLang="en-US" sz="2800" dirty="0" err="1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Mainland</a:t>
            </a:r>
            <a:endParaRPr lang="de-DE" altLang="en-US" sz="2800" dirty="0">
              <a:solidFill>
                <a:srgbClr val="1D1D3E"/>
              </a:solidFill>
              <a:latin typeface="Brandon Grotesque Light" panose="020B0303020203060202" pitchFamily="34" charset="0"/>
              <a:ea typeface="游ゴシック" panose="020B0400000000000000" pitchFamily="34" charset="-128"/>
              <a:cs typeface="Times New Roman" pitchFamily="18" charset="0"/>
            </a:endParaRPr>
          </a:p>
          <a:p>
            <a:pPr marL="835025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b="1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100% Beteiligung in der Region Kurdistan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4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8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Warenimport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2702848"/>
            <a:ext cx="9683130" cy="274320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marR="0" lvl="1" indent="-342900" algn="l" defTabSz="497754" rtl="0" eaLnBrk="1" fontAlgn="auto" latinLnBrk="0" hangingPunct="1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Vertreterpflicht in </a:t>
            </a:r>
            <a:r>
              <a:rPr lang="de-DE" altLang="en-US" sz="2800" dirty="0" err="1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Mainland</a:t>
            </a:r>
            <a:endParaRPr lang="de-DE" altLang="en-US" sz="2800" dirty="0">
              <a:solidFill>
                <a:srgbClr val="1D1D3E"/>
              </a:solidFill>
              <a:latin typeface="Brandon Grotesque Light" panose="020B0303020203060202" pitchFamily="34" charset="0"/>
              <a:ea typeface="游ゴシック" panose="020B0400000000000000" pitchFamily="34" charset="-128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Schutzvorschriften zu Gunsten des Vertreters/Eintragung</a:t>
            </a:r>
          </a:p>
          <a:p>
            <a:pPr marL="835025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Handelsvertretergesetz gilt </a:t>
            </a:r>
            <a:r>
              <a:rPr lang="de-DE" altLang="en-US" sz="2800" b="1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nicht in der Region Kurdistan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5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25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Mitarbeiterentsendung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3045797"/>
            <a:ext cx="9683130" cy="274320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marR="0" lvl="1" indent="-342900" algn="l" defTabSz="497754" rtl="0" eaLnBrk="1" fontAlgn="auto" latinLnBrk="0" hangingPunct="1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Mitarbeiter, die im Irak tätig sind, unterliegen Einkommenssteuer und Sozialversicherungspflicht</a:t>
            </a:r>
          </a:p>
          <a:p>
            <a:pPr marL="836356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Beschäftigung über Niederlassung</a:t>
            </a:r>
          </a:p>
          <a:p>
            <a:pPr marL="835025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b="1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Nutzung von Dienstleistern/Projektpartnern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6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7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en-US" sz="3800" dirty="0" err="1">
                <a:solidFill>
                  <a:srgbClr val="1D1D3E"/>
                </a:solidFill>
                <a:latin typeface="Brandon Grotesque Medium" panose="020B0603020203060202" pitchFamily="34" charset="0"/>
              </a:rPr>
              <a:t>Legalisierung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174681" y="2596969"/>
            <a:ext cx="9683130" cy="274320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marR="0" lvl="1" indent="-342900" algn="l" defTabSz="497754" rtl="0" eaLnBrk="1" fontAlgn="auto" latinLnBrk="0" hangingPunct="1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SzTx/>
              <a:buFont typeface="Brandon Grotesque Regular" panose="020B0503020203060202" pitchFamily="34" charset="0"/>
              <a:buChar char="&gt;"/>
              <a:tabLst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Republik Irak: Bundesverwaltungsamt, Konsulat der Republik Irak</a:t>
            </a:r>
          </a:p>
          <a:p>
            <a:pPr marL="836356" lvl="1" indent="-342900">
              <a:lnSpc>
                <a:spcPct val="150000"/>
              </a:lnSpc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en-US" sz="2800" dirty="0">
                <a:solidFill>
                  <a:srgbClr val="1D1D3E"/>
                </a:solidFill>
                <a:latin typeface="Brandon Grotesque Light" panose="020B0303020203060202" pitchFamily="34" charset="0"/>
                <a:ea typeface="游ゴシック" panose="020B0400000000000000" pitchFamily="34" charset="-128"/>
                <a:cs typeface="Times New Roman" pitchFamily="18" charset="0"/>
              </a:rPr>
              <a:t>Region Kurdistan: Vertretungsbüro Berlin</a:t>
            </a: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7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997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de-DE" sz="3800" dirty="0">
                <a:solidFill>
                  <a:srgbClr val="1D1D3E"/>
                </a:solidFill>
                <a:latin typeface="Brandon Grotesque Medium" panose="020B0603020203060202" pitchFamily="34" charset="0"/>
                <a:ea typeface="+mn-ea"/>
                <a:cs typeface="+mn-cs"/>
              </a:rPr>
              <a:t>New York Convention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42058" y="2800951"/>
            <a:ext cx="9683130" cy="3984860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Der Irak ist Anfang März 2021 der New York Convention beigetreten</a:t>
            </a: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Anerkennung und Vollstreckung von Schiedssprüchen</a:t>
            </a: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Anforderung von internationalen Banken bei der Finanzierung großer Projekte</a:t>
            </a: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Erleichterung</a:t>
            </a:r>
            <a:r>
              <a:rPr lang="en-US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der Hermes </a:t>
            </a:r>
            <a:r>
              <a:rPr lang="en-US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Deckung</a:t>
            </a:r>
            <a:endParaRPr lang="en-US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lvl="1">
              <a:spcBef>
                <a:spcPts val="648"/>
              </a:spcBef>
              <a:spcAft>
                <a:spcPts val="648"/>
              </a:spcAft>
              <a:buClr>
                <a:srgbClr val="002060"/>
              </a:buClr>
              <a:defRPr/>
            </a:pPr>
            <a:endParaRPr lang="en-AE" sz="2400" dirty="0">
              <a:solidFill>
                <a:srgbClr val="1D1D3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8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24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5EB-9C91-4D9C-AF94-0D03BCF2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00050" indent="-400050"/>
            <a:r>
              <a:rPr lang="en-US" sz="5400" dirty="0">
                <a:solidFill>
                  <a:srgbClr val="EA680E"/>
                </a:solidFill>
                <a:latin typeface="Brandon Grotesque Medium" panose="020B0603020203060202" pitchFamily="34" charset="0"/>
              </a:rPr>
              <a:t>/</a:t>
            </a:r>
            <a:r>
              <a:rPr lang="en-US" sz="5400" dirty="0">
                <a:solidFill>
                  <a:srgbClr val="002060"/>
                </a:solidFill>
                <a:latin typeface="Brandon Grotesque Medium" panose="020B0603020203060202" pitchFamily="34" charset="0"/>
              </a:rPr>
              <a:t> </a:t>
            </a:r>
            <a:r>
              <a:rPr lang="de-DE" sz="3800" dirty="0">
                <a:solidFill>
                  <a:srgbClr val="1D1D3E"/>
                </a:solidFill>
                <a:latin typeface="Brandon Grotesque Medium" panose="020B0603020203060202" pitchFamily="34" charset="0"/>
                <a:ea typeface="+mn-ea"/>
                <a:cs typeface="+mn-cs"/>
              </a:rPr>
              <a:t>Amereller im Irak</a:t>
            </a:r>
            <a:endParaRPr lang="en-US" sz="3800" dirty="0">
              <a:solidFill>
                <a:srgbClr val="1D1D3E"/>
              </a:solidFill>
              <a:latin typeface="Brandon Grotesque Medium" panose="020B0603020203060202" pitchFamily="34" charset="0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8AC88A-BF3B-4992-B61A-3C9F598C46F8}"/>
              </a:ext>
            </a:extLst>
          </p:cNvPr>
          <p:cNvSpPr txBox="1">
            <a:spLocks/>
          </p:cNvSpPr>
          <p:nvPr/>
        </p:nvSpPr>
        <p:spPr>
          <a:xfrm>
            <a:off x="273621" y="2047289"/>
            <a:ext cx="9683130" cy="2791327"/>
          </a:xfrm>
          <a:prstGeom prst="rect">
            <a:avLst/>
          </a:prstGeom>
        </p:spPr>
        <p:txBody>
          <a:bodyPr vert="horz" lIns="98694" tIns="49347" rIns="98694" bIns="49347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Seit 2003 in </a:t>
            </a:r>
            <a:r>
              <a:rPr lang="de-DE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Baghdad</a:t>
            </a:r>
            <a:endParaRPr lang="de-DE" altLang="ja-JP" sz="2800" dirty="0">
              <a:solidFill>
                <a:srgbClr val="1D1D3E"/>
              </a:solidFill>
              <a:latin typeface="Brandon Grotesque Light" panose="020B0303020203060202" pitchFamily="34" charset="0"/>
              <a:cs typeface="Times New Roman" pitchFamily="18" charset="0"/>
            </a:endParaRPr>
          </a:p>
          <a:p>
            <a:pPr marL="836356" lvl="1" indent="-342900">
              <a:lnSpc>
                <a:spcPct val="150000"/>
              </a:lnSpc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Seit 2010 in Erbil</a:t>
            </a:r>
          </a:p>
          <a:p>
            <a:pPr marL="836356" lvl="1" indent="-342900">
              <a:spcBef>
                <a:spcPts val="648"/>
              </a:spcBef>
              <a:spcAft>
                <a:spcPts val="648"/>
              </a:spcAft>
              <a:buClr>
                <a:srgbClr val="EA680E"/>
              </a:buClr>
              <a:buFont typeface="Brandon Grotesque Regular" panose="020B0503020203060202" pitchFamily="34" charset="0"/>
              <a:buChar char="&gt;"/>
              <a:defRPr/>
            </a:pP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Kontakt: Dr. Kilian Bälz, Amereller </a:t>
            </a:r>
            <a:r>
              <a:rPr lang="de-DE" altLang="ja-JP" sz="2800" dirty="0" err="1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PmbB</a:t>
            </a: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, Spreeufer 5, 10178 Berlin, E </a:t>
            </a: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  <a:hlinkClick r:id="rId2"/>
              </a:rPr>
              <a:t>kb@amereller.com</a:t>
            </a:r>
            <a:r>
              <a:rPr lang="de-DE" altLang="ja-JP" sz="2800" dirty="0">
                <a:solidFill>
                  <a:srgbClr val="1D1D3E"/>
                </a:solidFill>
                <a:latin typeface="Brandon Grotesque Light" panose="020B0303020203060202" pitchFamily="34" charset="0"/>
                <a:cs typeface="Times New Roman" pitchFamily="18" charset="0"/>
              </a:rPr>
              <a:t> M 0049 171 425 7828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48671F-5C00-4E4D-9A0D-6F12E06D3D7F}"/>
              </a:ext>
            </a:extLst>
          </p:cNvPr>
          <p:cNvSpPr txBox="1">
            <a:spLocks/>
          </p:cNvSpPr>
          <p:nvPr/>
        </p:nvSpPr>
        <p:spPr>
          <a:xfrm>
            <a:off x="9925188" y="6955574"/>
            <a:ext cx="488812" cy="428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rgbClr val="EA680E"/>
              </a:buClr>
            </a:pPr>
            <a:r>
              <a:rPr lang="en-US" sz="1600" dirty="0">
                <a:solidFill>
                  <a:schemeClr val="bg1"/>
                </a:solidFill>
                <a:latin typeface="Brandon Grotesque Light" panose="020B0303020203060202" pitchFamily="34" charset="0"/>
              </a:rPr>
              <a:t>/ 9 </a:t>
            </a:r>
            <a:endParaRPr lang="en-AE" sz="1600" dirty="0">
              <a:solidFill>
                <a:schemeClr val="bg1"/>
              </a:solidFill>
              <a:latin typeface="Brandon Grotesque Light" panose="020B0303020203060202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861EAA4-D428-4552-8BF5-CE6208BFD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041" y="5412421"/>
            <a:ext cx="45297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627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</Words>
  <Application>Microsoft Office PowerPoint</Application>
  <PresentationFormat>Benutzerdefiniert</PresentationFormat>
  <Paragraphs>51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Arial</vt:lpstr>
      <vt:lpstr>Brandon Grotesque Light</vt:lpstr>
      <vt:lpstr>Brandon Grotesque Medium</vt:lpstr>
      <vt:lpstr>Brandon Grotesque Regular</vt:lpstr>
      <vt:lpstr>Calibri</vt:lpstr>
      <vt:lpstr>Calibri Light</vt:lpstr>
      <vt:lpstr>Custom Design</vt:lpstr>
      <vt:lpstr>Office Theme</vt:lpstr>
      <vt:lpstr>PowerPoint-Präsentation</vt:lpstr>
      <vt:lpstr>/ Worum geht es?</vt:lpstr>
      <vt:lpstr>/ Politische und wirtschaftliche Entwicklung</vt:lpstr>
      <vt:lpstr>/ Niederlassungsrecht</vt:lpstr>
      <vt:lpstr>/ Warenimport</vt:lpstr>
      <vt:lpstr>/ Mitarbeiterentsendung</vt:lpstr>
      <vt:lpstr>/ Legalisierung</vt:lpstr>
      <vt:lpstr>/ New York Convention</vt:lpstr>
      <vt:lpstr>/ Amereller im Irak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shamtj17</dc:creator>
  <cp:lastModifiedBy>Bälz, Kilian</cp:lastModifiedBy>
  <cp:revision>93</cp:revision>
  <dcterms:created xsi:type="dcterms:W3CDTF">2021-01-22T05:14:53Z</dcterms:created>
  <dcterms:modified xsi:type="dcterms:W3CDTF">2021-04-08T11:35:39Z</dcterms:modified>
</cp:coreProperties>
</file>