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8"/>
  </p:notesMasterIdLst>
  <p:sldIdLst>
    <p:sldId id="256" r:id="rId2"/>
    <p:sldId id="257" r:id="rId3"/>
    <p:sldId id="280" r:id="rId4"/>
    <p:sldId id="277" r:id="rId5"/>
    <p:sldId id="285" r:id="rId6"/>
    <p:sldId id="348" r:id="rId7"/>
    <p:sldId id="350" r:id="rId8"/>
    <p:sldId id="278" r:id="rId9"/>
    <p:sldId id="283" r:id="rId10"/>
    <p:sldId id="293" r:id="rId11"/>
    <p:sldId id="344" r:id="rId12"/>
    <p:sldId id="289" r:id="rId13"/>
    <p:sldId id="290" r:id="rId14"/>
    <p:sldId id="318" r:id="rId15"/>
    <p:sldId id="351" r:id="rId16"/>
    <p:sldId id="343" r:id="rId17"/>
    <p:sldId id="292" r:id="rId18"/>
    <p:sldId id="345" r:id="rId19"/>
    <p:sldId id="346" r:id="rId20"/>
    <p:sldId id="287" r:id="rId21"/>
    <p:sldId id="349" r:id="rId22"/>
    <p:sldId id="352" r:id="rId23"/>
    <p:sldId id="347" r:id="rId24"/>
    <p:sldId id="265" r:id="rId25"/>
    <p:sldId id="296" r:id="rId26"/>
    <p:sldId id="266" r:id="rId2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nedikt van den Woldenberg" initials="U" lastIdx="0" clrIdx="0">
    <p:extLst>
      <p:ext uri="{19B8F6BF-5375-455C-9EA6-DF929625EA0E}">
        <p15:presenceInfo xmlns:p15="http://schemas.microsoft.com/office/powerpoint/2012/main" userId="Benedikt van den Woldenber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271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76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Arbeitsblat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Arbeitsblat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Arbeitsblat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Arbeitsblat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Arbeitsblat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Arbeitsblatt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Arbeitsblatt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Arbeitsblatt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Arbeitsblatt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Arbeitsblatt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Arbeitsblatt11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Arbeitsblatt12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Arbeitsblatt13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Arbeitsblatt14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Arbeitsblatt15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dirty="0" smtClean="0"/>
              <a:t>BIP Entwicklung in %</a:t>
            </a:r>
            <a:endParaRPr lang="de-DE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Iran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Tabelle1!$A$2:$A$8</c:f>
              <c:strCache>
                <c:ptCount val="7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2019*</c:v>
                </c:pt>
                <c:pt idx="5">
                  <c:v>2020*</c:v>
                </c:pt>
                <c:pt idx="6">
                  <c:v>2021*</c:v>
                </c:pt>
              </c:strCache>
            </c:strRef>
          </c:cat>
          <c:val>
            <c:numRef>
              <c:f>Tabelle1!$B$2:$B$8</c:f>
              <c:numCache>
                <c:formatCode>General</c:formatCode>
                <c:ptCount val="7"/>
                <c:pt idx="0">
                  <c:v>-1.5860000000000001</c:v>
                </c:pt>
                <c:pt idx="1">
                  <c:v>12.518000000000001</c:v>
                </c:pt>
                <c:pt idx="2">
                  <c:v>3.7320000000000002</c:v>
                </c:pt>
                <c:pt idx="3">
                  <c:v>-4.8449999999999998</c:v>
                </c:pt>
                <c:pt idx="4">
                  <c:v>-9.4589999999999996</c:v>
                </c:pt>
                <c:pt idx="5">
                  <c:v>4.5999999999999999E-2</c:v>
                </c:pt>
                <c:pt idx="6">
                  <c:v>0.98799999999999999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7628584"/>
        <c:axId val="397628976"/>
      </c:lineChart>
      <c:catAx>
        <c:axId val="3976285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0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97628976"/>
        <c:crosses val="autoZero"/>
        <c:auto val="1"/>
        <c:lblAlgn val="ctr"/>
        <c:lblOffset val="100"/>
        <c:noMultiLvlLbl val="0"/>
      </c:catAx>
      <c:valAx>
        <c:axId val="397628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97628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dirty="0" smtClean="0"/>
              <a:t>BIP pro Kopf in USD</a:t>
            </a:r>
            <a:endParaRPr lang="de-DE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Iran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Tabelle1!$A$2:$A$8</c:f>
              <c:strCache>
                <c:ptCount val="7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2018*</c:v>
                </c:pt>
                <c:pt idx="4">
                  <c:v>2019*</c:v>
                </c:pt>
                <c:pt idx="5">
                  <c:v>2020*</c:v>
                </c:pt>
                <c:pt idx="6">
                  <c:v>2021*</c:v>
                </c:pt>
              </c:strCache>
            </c:strRef>
          </c:cat>
          <c:val>
            <c:numRef>
              <c:f>Tabelle1!$B$2:$B$8</c:f>
              <c:numCache>
                <c:formatCode>General</c:formatCode>
                <c:ptCount val="7"/>
                <c:pt idx="0">
                  <c:v>4723.4759999999997</c:v>
                </c:pt>
                <c:pt idx="1">
                  <c:v>5026.6480000000001</c:v>
                </c:pt>
                <c:pt idx="2">
                  <c:v>5289.7950000000001</c:v>
                </c:pt>
                <c:pt idx="3">
                  <c:v>5416.5249999999996</c:v>
                </c:pt>
                <c:pt idx="4">
                  <c:v>5506.2290000000003</c:v>
                </c:pt>
                <c:pt idx="5">
                  <c:v>5503.0829999999996</c:v>
                </c:pt>
                <c:pt idx="6">
                  <c:v>5604.6610000000001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7637992"/>
        <c:axId val="397627408"/>
      </c:lineChart>
      <c:catAx>
        <c:axId val="397637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97627408"/>
        <c:crosses val="autoZero"/>
        <c:auto val="1"/>
        <c:lblAlgn val="ctr"/>
        <c:lblOffset val="100"/>
        <c:noMultiLvlLbl val="0"/>
      </c:catAx>
      <c:valAx>
        <c:axId val="397627408"/>
        <c:scaling>
          <c:orientation val="minMax"/>
          <c:max val="1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97637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3"/>
          <c:order val="3"/>
          <c:tx>
            <c:strRef>
              <c:f>Tabelle1!$E$1</c:f>
              <c:strCache>
                <c:ptCount val="1"/>
                <c:pt idx="0">
                  <c:v>DE Importe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Tabelle1!$A$2:$A$8</c:f>
              <c:strCache>
                <c:ptCount val="7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2018*</c:v>
                </c:pt>
                <c:pt idx="4">
                  <c:v>2019*</c:v>
                </c:pt>
                <c:pt idx="5">
                  <c:v>2020*</c:v>
                </c:pt>
                <c:pt idx="6">
                  <c:v>2021*</c:v>
                </c:pt>
              </c:strCache>
            </c:strRef>
          </c:cat>
          <c:val>
            <c:numRef>
              <c:f>Tabelle1!$E$2:$E$8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0.467806</c:v>
                </c:pt>
                <c:pt idx="3">
                  <c:v>0.52068000000000003</c:v>
                </c:pt>
              </c:numCache>
            </c:numRef>
          </c:val>
        </c:ser>
        <c:ser>
          <c:idx val="4"/>
          <c:order val="4"/>
          <c:tx>
            <c:strRef>
              <c:f>Tabelle1!$F$1</c:f>
              <c:strCache>
                <c:ptCount val="1"/>
                <c:pt idx="0">
                  <c:v>DE Exporte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Tabelle1!$A$2:$A$8</c:f>
              <c:strCache>
                <c:ptCount val="7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2018*</c:v>
                </c:pt>
                <c:pt idx="4">
                  <c:v>2019*</c:v>
                </c:pt>
                <c:pt idx="5">
                  <c:v>2020*</c:v>
                </c:pt>
                <c:pt idx="6">
                  <c:v>2021*</c:v>
                </c:pt>
              </c:strCache>
            </c:strRef>
          </c:cat>
          <c:val>
            <c:numRef>
              <c:f>Tabelle1!$F$2:$F$8</c:f>
              <c:numCache>
                <c:formatCode>General</c:formatCode>
                <c:ptCount val="7"/>
                <c:pt idx="0">
                  <c:v>2.2716810000000001</c:v>
                </c:pt>
                <c:pt idx="1">
                  <c:v>2.8379989999999999</c:v>
                </c:pt>
                <c:pt idx="2">
                  <c:v>3.3649810000000002</c:v>
                </c:pt>
                <c:pt idx="3">
                  <c:v>3.186795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7632112"/>
        <c:axId val="397629760"/>
      </c:barChart>
      <c:lineChart>
        <c:grouping val="standar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Staatsverschuldung (% BIP)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Tabelle1!$A$2:$A$8</c:f>
              <c:strCache>
                <c:ptCount val="7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2018*</c:v>
                </c:pt>
                <c:pt idx="4">
                  <c:v>2019*</c:v>
                </c:pt>
                <c:pt idx="5">
                  <c:v>2020*</c:v>
                </c:pt>
                <c:pt idx="6">
                  <c:v>2021*</c:v>
                </c:pt>
              </c:strCache>
            </c:strRef>
          </c:cat>
          <c:val>
            <c:numRef>
              <c:f>Tabelle1!$B$2:$B$8</c:f>
              <c:numCache>
                <c:formatCode>General</c:formatCode>
                <c:ptCount val="7"/>
                <c:pt idx="0">
                  <c:v>38.414999999999999</c:v>
                </c:pt>
                <c:pt idx="1">
                  <c:v>47.47</c:v>
                </c:pt>
                <c:pt idx="2">
                  <c:v>39.53</c:v>
                </c:pt>
                <c:pt idx="3">
                  <c:v>32.176000000000002</c:v>
                </c:pt>
                <c:pt idx="4">
                  <c:v>30.672999999999998</c:v>
                </c:pt>
                <c:pt idx="5">
                  <c:v>28.792999999999999</c:v>
                </c:pt>
                <c:pt idx="6">
                  <c:v>28.055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Inflation (%)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Tabelle1!$A$2:$A$8</c:f>
              <c:strCache>
                <c:ptCount val="7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2018*</c:v>
                </c:pt>
                <c:pt idx="4">
                  <c:v>2019*</c:v>
                </c:pt>
                <c:pt idx="5">
                  <c:v>2020*</c:v>
                </c:pt>
                <c:pt idx="6">
                  <c:v>2021*</c:v>
                </c:pt>
              </c:strCache>
            </c:strRef>
          </c:cat>
          <c:val>
            <c:numRef>
              <c:f>Tabelle1!$C$2:$C$8</c:f>
              <c:numCache>
                <c:formatCode>General</c:formatCode>
                <c:ptCount val="7"/>
                <c:pt idx="0">
                  <c:v>11.919</c:v>
                </c:pt>
                <c:pt idx="1">
                  <c:v>9.0500000000000007</c:v>
                </c:pt>
                <c:pt idx="2">
                  <c:v>9.641</c:v>
                </c:pt>
                <c:pt idx="3">
                  <c:v>30.486000000000001</c:v>
                </c:pt>
                <c:pt idx="4">
                  <c:v>35.677999999999997</c:v>
                </c:pt>
                <c:pt idx="5">
                  <c:v>31</c:v>
                </c:pt>
                <c:pt idx="6">
                  <c:v>29</c:v>
                </c:pt>
              </c:numCache>
            </c:numRef>
          </c:val>
          <c:smooth val="1"/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Arbeitslosigkeit (%)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Tabelle1!$A$2:$A$8</c:f>
              <c:strCache>
                <c:ptCount val="7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2018*</c:v>
                </c:pt>
                <c:pt idx="4">
                  <c:v>2019*</c:v>
                </c:pt>
                <c:pt idx="5">
                  <c:v>2020*</c:v>
                </c:pt>
                <c:pt idx="6">
                  <c:v>2021*</c:v>
                </c:pt>
              </c:strCache>
            </c:strRef>
          </c:cat>
          <c:val>
            <c:numRef>
              <c:f>Tabelle1!$D$2:$D$8</c:f>
              <c:numCache>
                <c:formatCode>General</c:formatCode>
                <c:ptCount val="7"/>
                <c:pt idx="0">
                  <c:v>11</c:v>
                </c:pt>
                <c:pt idx="1">
                  <c:v>12.425000000000001</c:v>
                </c:pt>
                <c:pt idx="2">
                  <c:v>12.074999999999999</c:v>
                </c:pt>
                <c:pt idx="3">
                  <c:v>14.481</c:v>
                </c:pt>
                <c:pt idx="4">
                  <c:v>16.783999999999999</c:v>
                </c:pt>
                <c:pt idx="5">
                  <c:v>17.446999999999999</c:v>
                </c:pt>
                <c:pt idx="6">
                  <c:v>18.257999999999999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97632504"/>
        <c:axId val="397630152"/>
      </c:lineChart>
      <c:catAx>
        <c:axId val="397632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97629760"/>
        <c:crosses val="autoZero"/>
        <c:auto val="1"/>
        <c:lblAlgn val="ctr"/>
        <c:lblOffset val="100"/>
        <c:noMultiLvlLbl val="0"/>
      </c:catAx>
      <c:valAx>
        <c:axId val="397629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 dirty="0" smtClean="0"/>
                  <a:t>Mrd. Euro</a:t>
                </a:r>
                <a:endParaRPr lang="de-DE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97632112"/>
        <c:crosses val="autoZero"/>
        <c:crossBetween val="between"/>
      </c:valAx>
      <c:valAx>
        <c:axId val="397630152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 dirty="0" smtClean="0"/>
                  <a:t>%</a:t>
                </a:r>
                <a:endParaRPr lang="de-DE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97632504"/>
        <c:crosses val="max"/>
        <c:crossBetween val="between"/>
      </c:valAx>
      <c:catAx>
        <c:axId val="3976325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9763015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dirty="0"/>
              <a:t>Deutsche Ausfuhrgüter </a:t>
            </a:r>
            <a:r>
              <a:rPr lang="de-DE" dirty="0" smtClean="0"/>
              <a:t>(2018, SITC</a:t>
            </a:r>
            <a:r>
              <a:rPr lang="de-DE" dirty="0"/>
              <a:t>)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Deutsche Ausfuhrgüter nach Iran (SITC)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1"/>
              <c:layout>
                <c:manualLayout>
                  <c:x val="0.36001289405010872"/>
                  <c:y val="-1.1575767354411231E-1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3629059560468398"/>
                  <c:y val="0.1357537490134175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57152067178649E-3"/>
                  <c:y val="0.1389108129439621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1.8415625405428141E-19"/>
                  <c:y val="5.367008681925803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2.57152067178649E-2"/>
                  <c:y val="-2.209944751381221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6.5573777130555483E-2"/>
                  <c:y val="-0.1294396211523283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336046321389058"/>
                      <c:h val="0.14928910129327758"/>
                    </c:manualLayout>
                  </c15:layout>
                </c:ext>
              </c:extLst>
            </c:dLbl>
            <c:dLbl>
              <c:idx val="7"/>
              <c:layout>
                <c:manualLayout>
                  <c:x val="8.2288661497167639E-2"/>
                  <c:y val="-3.472770323599053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</c:ext>
            </c:extLst>
          </c:dLbls>
          <c:cat>
            <c:strRef>
              <c:f>Tabelle1!$A$2:$A$9</c:f>
              <c:strCache>
                <c:ptCount val="8"/>
                <c:pt idx="0">
                  <c:v>Maschinen</c:v>
                </c:pt>
                <c:pt idx="1">
                  <c:v>Chemische Erzeugnisse</c:v>
                </c:pt>
                <c:pt idx="2">
                  <c:v>Kfz und -Teile</c:v>
                </c:pt>
                <c:pt idx="3">
                  <c:v>Elektrotechnik</c:v>
                </c:pt>
                <c:pt idx="4">
                  <c:v>Mess-/Regeltechnik</c:v>
                </c:pt>
                <c:pt idx="5">
                  <c:v>Rohstoffe (außer Brennstoffe)</c:v>
                </c:pt>
                <c:pt idx="6">
                  <c:v>Nahrungsmittel</c:v>
                </c:pt>
                <c:pt idx="7">
                  <c:v>Sonstige</c:v>
                </c:pt>
              </c:strCache>
            </c:strRef>
          </c:cat>
          <c:val>
            <c:numRef>
              <c:f>Tabelle1!$B$2:$B$9</c:f>
              <c:numCache>
                <c:formatCode>General</c:formatCode>
                <c:ptCount val="8"/>
                <c:pt idx="0">
                  <c:v>40.700000000000003</c:v>
                </c:pt>
                <c:pt idx="1">
                  <c:v>21.3</c:v>
                </c:pt>
                <c:pt idx="2">
                  <c:v>5.8</c:v>
                </c:pt>
                <c:pt idx="3">
                  <c:v>5.5</c:v>
                </c:pt>
                <c:pt idx="4">
                  <c:v>4.0999999999999996</c:v>
                </c:pt>
                <c:pt idx="5">
                  <c:v>3.3</c:v>
                </c:pt>
                <c:pt idx="6">
                  <c:v>2.2000000000000002</c:v>
                </c:pt>
                <c:pt idx="7">
                  <c:v>17.100000000000001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dirty="0"/>
              <a:t>Deutsche Einfuhrgüter </a:t>
            </a:r>
            <a:r>
              <a:rPr lang="de-DE" dirty="0" smtClean="0"/>
              <a:t>(2018, SITC</a:t>
            </a:r>
            <a:r>
              <a:rPr lang="de-DE" dirty="0"/>
              <a:t>)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Deutsche Einfuhrgüter aus Iran (SITC)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9.0032154340836008E-3"/>
                  <c:y val="-5.367008681925809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857715775881712"/>
                      <c:h val="0.14928910129327758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8.2315112540192928E-2"/>
                  <c:y val="-7.576953433307036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5723472668810265E-2"/>
                  <c:y val="7.892659826361483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3.6012861736334403E-2"/>
                  <c:y val="0.1420678768745066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7.459807073954984E-2"/>
                  <c:y val="0.1483820047355958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0.18263665594855305"/>
                  <c:y val="5.367008681925809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6.6881130212421244E-2"/>
                  <c:y val="2.209932321995662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240585360913485"/>
                      <c:h val="0.10271395633556854"/>
                    </c:manualLayout>
                  </c15:layout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Tabelle1!$A$2:$A$8</c:f>
              <c:strCache>
                <c:ptCount val="7"/>
                <c:pt idx="0">
                  <c:v>Nahrungsmittel</c:v>
                </c:pt>
                <c:pt idx="1">
                  <c:v>Erdöl</c:v>
                </c:pt>
                <c:pt idx="2">
                  <c:v>Rohstoffe (außer Brennstoffe)</c:v>
                </c:pt>
                <c:pt idx="3">
                  <c:v>Chemische Erzeugnisse</c:v>
                </c:pt>
                <c:pt idx="4">
                  <c:v>Textilien/Bekleidung</c:v>
                </c:pt>
                <c:pt idx="5">
                  <c:v>Eisen und Stahl</c:v>
                </c:pt>
                <c:pt idx="6">
                  <c:v>Sonstige</c:v>
                </c:pt>
              </c:strCache>
            </c:strRef>
          </c:cat>
          <c:val>
            <c:numRef>
              <c:f>Tabelle1!$B$2:$B$8</c:f>
              <c:numCache>
                <c:formatCode>General</c:formatCode>
                <c:ptCount val="7"/>
                <c:pt idx="0">
                  <c:v>30.9</c:v>
                </c:pt>
                <c:pt idx="1">
                  <c:v>26.4</c:v>
                </c:pt>
                <c:pt idx="2">
                  <c:v>16.899999999999999</c:v>
                </c:pt>
                <c:pt idx="3">
                  <c:v>9.3000000000000007</c:v>
                </c:pt>
                <c:pt idx="4">
                  <c:v>5.4</c:v>
                </c:pt>
                <c:pt idx="5">
                  <c:v>4.9000000000000004</c:v>
                </c:pt>
                <c:pt idx="6">
                  <c:v>6.2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dirty="0" smtClean="0"/>
              <a:t>BIP Entwicklung in %</a:t>
            </a:r>
            <a:endParaRPr lang="de-DE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Türkei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Tabelle1!$A$2:$A$8</c:f>
              <c:strCache>
                <c:ptCount val="7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2019*</c:v>
                </c:pt>
                <c:pt idx="5">
                  <c:v>2020*</c:v>
                </c:pt>
                <c:pt idx="6">
                  <c:v>2021*</c:v>
                </c:pt>
              </c:strCache>
            </c:strRef>
          </c:cat>
          <c:val>
            <c:numRef>
              <c:f>Tabelle1!$B$2:$B$8</c:f>
              <c:numCache>
                <c:formatCode>General</c:formatCode>
                <c:ptCount val="7"/>
                <c:pt idx="0">
                  <c:v>6.0860000000000003</c:v>
                </c:pt>
                <c:pt idx="1">
                  <c:v>3.1840000000000002</c:v>
                </c:pt>
                <c:pt idx="2">
                  <c:v>7.4710000000000001</c:v>
                </c:pt>
                <c:pt idx="3">
                  <c:v>2.827</c:v>
                </c:pt>
                <c:pt idx="4">
                  <c:v>0.249</c:v>
                </c:pt>
                <c:pt idx="5">
                  <c:v>2.9860000000000002</c:v>
                </c:pt>
                <c:pt idx="6">
                  <c:v>2.9980000000000002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7631328"/>
        <c:axId val="397637208"/>
      </c:lineChart>
      <c:catAx>
        <c:axId val="397631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97637208"/>
        <c:crosses val="autoZero"/>
        <c:auto val="1"/>
        <c:lblAlgn val="ctr"/>
        <c:lblOffset val="100"/>
        <c:noMultiLvlLbl val="0"/>
      </c:catAx>
      <c:valAx>
        <c:axId val="397637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97631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dirty="0" smtClean="0"/>
              <a:t>BIP pro Kopf in USD</a:t>
            </a:r>
            <a:endParaRPr lang="de-DE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Türkei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Tabelle1!$A$2:$A$8</c:f>
              <c:strCache>
                <c:ptCount val="7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2018*</c:v>
                </c:pt>
                <c:pt idx="4">
                  <c:v>2019*</c:v>
                </c:pt>
                <c:pt idx="5">
                  <c:v>2020*</c:v>
                </c:pt>
                <c:pt idx="6">
                  <c:v>2021*</c:v>
                </c:pt>
              </c:strCache>
            </c:strRef>
          </c:cat>
          <c:val>
            <c:numRef>
              <c:f>Tabelle1!$B$2:$B$8</c:f>
              <c:numCache>
                <c:formatCode>General</c:formatCode>
                <c:ptCount val="7"/>
                <c:pt idx="0">
                  <c:v>10914.89</c:v>
                </c:pt>
                <c:pt idx="1">
                  <c:v>10817.39</c:v>
                </c:pt>
                <c:pt idx="2">
                  <c:v>10551.14</c:v>
                </c:pt>
                <c:pt idx="3">
                  <c:v>9405.32</c:v>
                </c:pt>
                <c:pt idx="4">
                  <c:v>8957.89</c:v>
                </c:pt>
                <c:pt idx="5">
                  <c:v>9683.57</c:v>
                </c:pt>
                <c:pt idx="6">
                  <c:v>10635.82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830352"/>
        <c:axId val="286831920"/>
      </c:lineChart>
      <c:catAx>
        <c:axId val="286830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86831920"/>
        <c:crosses val="autoZero"/>
        <c:auto val="1"/>
        <c:lblAlgn val="ctr"/>
        <c:lblOffset val="100"/>
        <c:noMultiLvlLbl val="0"/>
      </c:catAx>
      <c:valAx>
        <c:axId val="286831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86830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3"/>
          <c:order val="3"/>
          <c:tx>
            <c:strRef>
              <c:f>Tabelle1!$E$1</c:f>
              <c:strCache>
                <c:ptCount val="1"/>
                <c:pt idx="0">
                  <c:v>DE Importe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Tabelle1!$A$2:$A$8</c:f>
              <c:strCache>
                <c:ptCount val="7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2018*</c:v>
                </c:pt>
                <c:pt idx="4">
                  <c:v>2019*</c:v>
                </c:pt>
                <c:pt idx="5">
                  <c:v>2020*</c:v>
                </c:pt>
                <c:pt idx="6">
                  <c:v>2021*</c:v>
                </c:pt>
              </c:strCache>
            </c:strRef>
          </c:cat>
          <c:val>
            <c:numRef>
              <c:f>Tabelle1!$E$2:$E$8</c:f>
              <c:numCache>
                <c:formatCode>General</c:formatCode>
                <c:ptCount val="7"/>
                <c:pt idx="0">
                  <c:v>16.120511</c:v>
                </c:pt>
                <c:pt idx="1">
                  <c:v>17.112801000000001</c:v>
                </c:pt>
                <c:pt idx="2">
                  <c:v>18.372999</c:v>
                </c:pt>
                <c:pt idx="3">
                  <c:v>19.380154000000001</c:v>
                </c:pt>
              </c:numCache>
            </c:numRef>
          </c:val>
        </c:ser>
        <c:ser>
          <c:idx val="4"/>
          <c:order val="4"/>
          <c:tx>
            <c:strRef>
              <c:f>Tabelle1!$F$1</c:f>
              <c:strCache>
                <c:ptCount val="1"/>
                <c:pt idx="0">
                  <c:v>DE Exporte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Tabelle1!$A$2:$A$8</c:f>
              <c:strCache>
                <c:ptCount val="7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2018*</c:v>
                </c:pt>
                <c:pt idx="4">
                  <c:v>2019*</c:v>
                </c:pt>
                <c:pt idx="5">
                  <c:v>2020*</c:v>
                </c:pt>
                <c:pt idx="6">
                  <c:v>2021*</c:v>
                </c:pt>
              </c:strCache>
            </c:strRef>
          </c:cat>
          <c:val>
            <c:numRef>
              <c:f>Tabelle1!$F$2:$F$8</c:f>
              <c:numCache>
                <c:formatCode>General</c:formatCode>
                <c:ptCount val="7"/>
                <c:pt idx="0">
                  <c:v>24.703524999999999</c:v>
                </c:pt>
                <c:pt idx="1">
                  <c:v>24.216766</c:v>
                </c:pt>
                <c:pt idx="2">
                  <c:v>24.280548</c:v>
                </c:pt>
                <c:pt idx="3">
                  <c:v>22.729336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6835056"/>
        <c:axId val="286832312"/>
      </c:barChart>
      <c:lineChart>
        <c:grouping val="standar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Staatsverschuldung (% BIP)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Tabelle1!$A$2:$A$8</c:f>
              <c:strCache>
                <c:ptCount val="7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2018*</c:v>
                </c:pt>
                <c:pt idx="4">
                  <c:v>2019*</c:v>
                </c:pt>
                <c:pt idx="5">
                  <c:v>2020*</c:v>
                </c:pt>
                <c:pt idx="6">
                  <c:v>2021*</c:v>
                </c:pt>
              </c:strCache>
            </c:strRef>
          </c:cat>
          <c:val>
            <c:numRef>
              <c:f>Tabelle1!$B$2:$B$8</c:f>
              <c:numCache>
                <c:formatCode>General</c:formatCode>
                <c:ptCount val="7"/>
                <c:pt idx="0">
                  <c:v>27.643000000000001</c:v>
                </c:pt>
                <c:pt idx="1">
                  <c:v>28.311</c:v>
                </c:pt>
                <c:pt idx="2">
                  <c:v>28.224</c:v>
                </c:pt>
                <c:pt idx="3">
                  <c:v>30.169</c:v>
                </c:pt>
                <c:pt idx="4">
                  <c:v>30.102</c:v>
                </c:pt>
                <c:pt idx="5">
                  <c:v>30.774999999999999</c:v>
                </c:pt>
                <c:pt idx="6">
                  <c:v>31.712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Inflation (%)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Tabelle1!$A$2:$A$8</c:f>
              <c:strCache>
                <c:ptCount val="7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2018*</c:v>
                </c:pt>
                <c:pt idx="4">
                  <c:v>2019*</c:v>
                </c:pt>
                <c:pt idx="5">
                  <c:v>2020*</c:v>
                </c:pt>
                <c:pt idx="6">
                  <c:v>2021*</c:v>
                </c:pt>
              </c:strCache>
            </c:strRef>
          </c:cat>
          <c:val>
            <c:numRef>
              <c:f>Tabelle1!$C$2:$C$8</c:f>
              <c:numCache>
                <c:formatCode>General</c:formatCode>
                <c:ptCount val="7"/>
                <c:pt idx="0">
                  <c:v>7.6710000000000003</c:v>
                </c:pt>
                <c:pt idx="1">
                  <c:v>7.7750000000000004</c:v>
                </c:pt>
                <c:pt idx="2">
                  <c:v>11.144</c:v>
                </c:pt>
                <c:pt idx="3">
                  <c:v>16.332000000000001</c:v>
                </c:pt>
                <c:pt idx="4">
                  <c:v>15.682</c:v>
                </c:pt>
                <c:pt idx="5">
                  <c:v>12.603999999999999</c:v>
                </c:pt>
                <c:pt idx="6">
                  <c:v>12.416</c:v>
                </c:pt>
              </c:numCache>
            </c:numRef>
          </c:val>
          <c:smooth val="1"/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Arbeitslosigkeit (%)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Tabelle1!$A$2:$A$8</c:f>
              <c:strCache>
                <c:ptCount val="7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2018*</c:v>
                </c:pt>
                <c:pt idx="4">
                  <c:v>2019*</c:v>
                </c:pt>
                <c:pt idx="5">
                  <c:v>2020*</c:v>
                </c:pt>
                <c:pt idx="6">
                  <c:v>2021*</c:v>
                </c:pt>
              </c:strCache>
            </c:strRef>
          </c:cat>
          <c:val>
            <c:numRef>
              <c:f>Tabelle1!$D$2:$D$8</c:f>
              <c:numCache>
                <c:formatCode>General</c:formatCode>
                <c:ptCount val="7"/>
                <c:pt idx="0">
                  <c:v>10.279</c:v>
                </c:pt>
                <c:pt idx="1">
                  <c:v>10.907</c:v>
                </c:pt>
                <c:pt idx="2">
                  <c:v>10.904</c:v>
                </c:pt>
                <c:pt idx="3">
                  <c:v>10.955</c:v>
                </c:pt>
                <c:pt idx="4">
                  <c:v>13.831</c:v>
                </c:pt>
                <c:pt idx="5">
                  <c:v>13.726000000000001</c:v>
                </c:pt>
                <c:pt idx="6">
                  <c:v>12.875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6834664"/>
        <c:axId val="286834272"/>
      </c:lineChart>
      <c:catAx>
        <c:axId val="286835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86832312"/>
        <c:crosses val="autoZero"/>
        <c:auto val="1"/>
        <c:lblAlgn val="ctr"/>
        <c:lblOffset val="100"/>
        <c:noMultiLvlLbl val="0"/>
      </c:catAx>
      <c:valAx>
        <c:axId val="286832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 dirty="0" smtClean="0"/>
                  <a:t>Mrd. Euro</a:t>
                </a:r>
                <a:endParaRPr lang="de-DE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86835056"/>
        <c:crosses val="autoZero"/>
        <c:crossBetween val="between"/>
      </c:valAx>
      <c:valAx>
        <c:axId val="286834272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 dirty="0" smtClean="0"/>
                  <a:t>%</a:t>
                </a:r>
                <a:endParaRPr lang="de-DE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86834664"/>
        <c:crosses val="max"/>
        <c:crossBetween val="between"/>
      </c:valAx>
      <c:catAx>
        <c:axId val="2868346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8683427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dirty="0"/>
              <a:t>Deutsche </a:t>
            </a:r>
            <a:r>
              <a:rPr lang="de-DE" dirty="0" smtClean="0"/>
              <a:t>Ausfuhrgüter (2018, SITC</a:t>
            </a:r>
            <a:r>
              <a:rPr lang="de-DE" dirty="0"/>
              <a:t>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Deutsche Ausfuhrgüter (SITC)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1"/>
              <c:layout>
                <c:manualLayout>
                  <c:x val="0.36001289405010872"/>
                  <c:y val="-1.1575767354411231E-1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30574550611576462"/>
                  <c:y val="-1.57865625912783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6668609143436587"/>
                      <c:h val="0.10824727019619784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-2.57152067178649E-3"/>
                  <c:y val="0.1389108129439621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3.3429768733224369E-2"/>
                  <c:y val="4.104183109707971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2.57152067178649E-2"/>
                  <c:y val="-2.209944751381221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2.5715206717864909E-3"/>
                  <c:y val="-0.2146803472770323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564590119853111"/>
                      <c:h val="0.11140433412674243"/>
                    </c:manualLayout>
                  </c15:layout>
                </c:ext>
              </c:extLst>
            </c:dLbl>
            <c:dLbl>
              <c:idx val="7"/>
              <c:layout>
                <c:manualLayout>
                  <c:x val="7.2002578810021728E-2"/>
                  <c:y val="-6.629834254143646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Tabelle1!$A$2:$A$9</c:f>
              <c:strCache>
                <c:ptCount val="8"/>
                <c:pt idx="0">
                  <c:v>Maschinen</c:v>
                </c:pt>
                <c:pt idx="1">
                  <c:v>Kfz und -Teile</c:v>
                </c:pt>
                <c:pt idx="2">
                  <c:v>Chemische Erzeugnisse</c:v>
                </c:pt>
                <c:pt idx="3">
                  <c:v>Elektrotechnik</c:v>
                </c:pt>
                <c:pt idx="4">
                  <c:v>Mess-/Regeltechnik</c:v>
                </c:pt>
                <c:pt idx="5">
                  <c:v>Metallwaren</c:v>
                </c:pt>
                <c:pt idx="6">
                  <c:v>Eisen und Stahl</c:v>
                </c:pt>
                <c:pt idx="7">
                  <c:v>Sonstige</c:v>
                </c:pt>
              </c:strCache>
            </c:strRef>
          </c:cat>
          <c:val>
            <c:numRef>
              <c:f>Tabelle1!$B$2:$B$9</c:f>
              <c:numCache>
                <c:formatCode>General</c:formatCode>
                <c:ptCount val="8"/>
                <c:pt idx="0">
                  <c:v>23.2</c:v>
                </c:pt>
                <c:pt idx="1">
                  <c:v>17.899999999999999</c:v>
                </c:pt>
                <c:pt idx="2">
                  <c:v>17.399999999999999</c:v>
                </c:pt>
                <c:pt idx="3">
                  <c:v>6.9</c:v>
                </c:pt>
                <c:pt idx="4">
                  <c:v>4.3</c:v>
                </c:pt>
                <c:pt idx="5">
                  <c:v>3.3</c:v>
                </c:pt>
                <c:pt idx="6">
                  <c:v>2.5</c:v>
                </c:pt>
                <c:pt idx="7">
                  <c:v>24.5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dirty="0"/>
              <a:t>Deutsche Einfuhrgüter </a:t>
            </a:r>
            <a:r>
              <a:rPr lang="de-DE" dirty="0" smtClean="0"/>
              <a:t>(2018, SITC</a:t>
            </a:r>
            <a:r>
              <a:rPr lang="de-DE" dirty="0"/>
              <a:t>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Deutsche Einfuhrgüter (SITC)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9.4318310212469657E-17"/>
                  <c:y val="-4.104183109707971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516879763019976"/>
                      <c:h val="0.14928910129327758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8.2315112540192928E-2"/>
                  <c:y val="-7.576953433307036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491961414790996"/>
                  <c:y val="0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3.6012861736334403E-2"/>
                  <c:y val="0.1420678768745066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3.9912904777578043E-2"/>
                  <c:y val="-3.472770323599064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2.1975744993290629E-2"/>
                  <c:y val="-8.83977900552485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3.0868268476086792E-2"/>
                  <c:y val="6.3140035672336536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240585360913485"/>
                      <c:h val="0.10271395633556854"/>
                    </c:manualLayout>
                  </c15:layout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Tabelle1!$A$2:$A$8</c:f>
              <c:strCache>
                <c:ptCount val="7"/>
                <c:pt idx="0">
                  <c:v>Textilien/Bekleidung</c:v>
                </c:pt>
                <c:pt idx="1">
                  <c:v>Kfz und -Teile</c:v>
                </c:pt>
                <c:pt idx="2">
                  <c:v>Maschinen</c:v>
                </c:pt>
                <c:pt idx="3">
                  <c:v>Nahrungsmittel</c:v>
                </c:pt>
                <c:pt idx="4">
                  <c:v>Elektrotechnik</c:v>
                </c:pt>
                <c:pt idx="5">
                  <c:v>Metallwaren</c:v>
                </c:pt>
                <c:pt idx="6">
                  <c:v>Sonstige</c:v>
                </c:pt>
              </c:strCache>
            </c:strRef>
          </c:cat>
          <c:val>
            <c:numRef>
              <c:f>Tabelle1!$B$2:$B$8</c:f>
              <c:numCache>
                <c:formatCode>General</c:formatCode>
                <c:ptCount val="7"/>
                <c:pt idx="0">
                  <c:v>25.5</c:v>
                </c:pt>
                <c:pt idx="1">
                  <c:v>17.3</c:v>
                </c:pt>
                <c:pt idx="2">
                  <c:v>13.1</c:v>
                </c:pt>
                <c:pt idx="3">
                  <c:v>7.5</c:v>
                </c:pt>
                <c:pt idx="4">
                  <c:v>5.3</c:v>
                </c:pt>
                <c:pt idx="5">
                  <c:v>5.3</c:v>
                </c:pt>
                <c:pt idx="6">
                  <c:v>26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dirty="0" smtClean="0"/>
              <a:t>BIP Entwicklung in %</a:t>
            </a:r>
            <a:endParaRPr lang="de-DE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VAE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Tabelle1!$A$2:$A$8</c:f>
              <c:strCache>
                <c:ptCount val="7"/>
                <c:pt idx="0">
                  <c:v>2015</c:v>
                </c:pt>
                <c:pt idx="1">
                  <c:v>2016</c:v>
                </c:pt>
                <c:pt idx="2">
                  <c:v>2017*</c:v>
                </c:pt>
                <c:pt idx="3">
                  <c:v>2018*</c:v>
                </c:pt>
                <c:pt idx="4">
                  <c:v>2019*</c:v>
                </c:pt>
                <c:pt idx="5">
                  <c:v>2020*</c:v>
                </c:pt>
                <c:pt idx="6">
                  <c:v>2021*</c:v>
                </c:pt>
              </c:strCache>
            </c:strRef>
          </c:cat>
          <c:val>
            <c:numRef>
              <c:f>Tabelle1!$B$2:$B$8</c:f>
              <c:numCache>
                <c:formatCode>General</c:formatCode>
                <c:ptCount val="7"/>
                <c:pt idx="0">
                  <c:v>5.0650000000000004</c:v>
                </c:pt>
                <c:pt idx="1">
                  <c:v>2.988</c:v>
                </c:pt>
                <c:pt idx="2">
                  <c:v>0.49099999999999999</c:v>
                </c:pt>
                <c:pt idx="3">
                  <c:v>1.726</c:v>
                </c:pt>
                <c:pt idx="4">
                  <c:v>1.56</c:v>
                </c:pt>
                <c:pt idx="5">
                  <c:v>2.5150000000000001</c:v>
                </c:pt>
                <c:pt idx="6">
                  <c:v>2.7229999999999999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817384"/>
        <c:axId val="357820128"/>
      </c:lineChart>
      <c:catAx>
        <c:axId val="357817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57820128"/>
        <c:crosses val="autoZero"/>
        <c:auto val="1"/>
        <c:lblAlgn val="ctr"/>
        <c:lblOffset val="100"/>
        <c:noMultiLvlLbl val="0"/>
      </c:catAx>
      <c:valAx>
        <c:axId val="357820128"/>
        <c:scaling>
          <c:orientation val="minMax"/>
          <c:max val="8"/>
          <c:min val="-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57817384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dirty="0" smtClean="0"/>
              <a:t>BIP pro Kopf in USD</a:t>
            </a:r>
            <a:endParaRPr lang="de-DE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VAE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Tabelle1!$A$2:$A$8</c:f>
              <c:strCache>
                <c:ptCount val="7"/>
                <c:pt idx="0">
                  <c:v>2015</c:v>
                </c:pt>
                <c:pt idx="1">
                  <c:v>2016</c:v>
                </c:pt>
                <c:pt idx="2">
                  <c:v>2017*</c:v>
                </c:pt>
                <c:pt idx="3">
                  <c:v>2018*</c:v>
                </c:pt>
                <c:pt idx="4">
                  <c:v>2019*</c:v>
                </c:pt>
                <c:pt idx="5">
                  <c:v>2020*</c:v>
                </c:pt>
                <c:pt idx="6">
                  <c:v>2021*</c:v>
                </c:pt>
              </c:strCache>
            </c:strRef>
          </c:cat>
          <c:val>
            <c:numRef>
              <c:f>Tabelle1!$B$2:$B$8</c:f>
              <c:numCache>
                <c:formatCode>General</c:formatCode>
                <c:ptCount val="7"/>
                <c:pt idx="0">
                  <c:v>37380.57</c:v>
                </c:pt>
                <c:pt idx="1">
                  <c:v>36226.230000000003</c:v>
                </c:pt>
                <c:pt idx="2">
                  <c:v>37251.94</c:v>
                </c:pt>
                <c:pt idx="3">
                  <c:v>39709.01</c:v>
                </c:pt>
                <c:pt idx="4">
                  <c:v>37749.879999999997</c:v>
                </c:pt>
                <c:pt idx="5">
                  <c:v>37375.269999999997</c:v>
                </c:pt>
                <c:pt idx="6">
                  <c:v>37386.47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872520"/>
        <c:axId val="390870560"/>
      </c:lineChart>
      <c:catAx>
        <c:axId val="390872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90870560"/>
        <c:crosses val="autoZero"/>
        <c:auto val="1"/>
        <c:lblAlgn val="ctr"/>
        <c:lblOffset val="100"/>
        <c:noMultiLvlLbl val="0"/>
      </c:catAx>
      <c:valAx>
        <c:axId val="390870560"/>
        <c:scaling>
          <c:orientation val="minMax"/>
          <c:max val="5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90872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3"/>
          <c:order val="3"/>
          <c:tx>
            <c:strRef>
              <c:f>Tabelle1!$E$1</c:f>
              <c:strCache>
                <c:ptCount val="1"/>
                <c:pt idx="0">
                  <c:v>DE Importe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Tabelle1!$A$2:$A$8</c:f>
              <c:strCache>
                <c:ptCount val="7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2018*</c:v>
                </c:pt>
                <c:pt idx="4">
                  <c:v>2019*</c:v>
                </c:pt>
                <c:pt idx="5">
                  <c:v>2020*</c:v>
                </c:pt>
                <c:pt idx="6">
                  <c:v>2021*</c:v>
                </c:pt>
              </c:strCache>
            </c:strRef>
          </c:cat>
          <c:val>
            <c:numRef>
              <c:f>Tabelle1!$E$2:$E$8</c:f>
              <c:numCache>
                <c:formatCode>General</c:formatCode>
                <c:ptCount val="7"/>
                <c:pt idx="0">
                  <c:v>0.99329199999999995</c:v>
                </c:pt>
                <c:pt idx="1">
                  <c:v>0.98379000000000005</c:v>
                </c:pt>
                <c:pt idx="2">
                  <c:v>1.1811389999999999</c:v>
                </c:pt>
                <c:pt idx="3">
                  <c:v>1.433311</c:v>
                </c:pt>
              </c:numCache>
            </c:numRef>
          </c:val>
        </c:ser>
        <c:ser>
          <c:idx val="4"/>
          <c:order val="4"/>
          <c:tx>
            <c:strRef>
              <c:f>Tabelle1!$F$1</c:f>
              <c:strCache>
                <c:ptCount val="1"/>
                <c:pt idx="0">
                  <c:v>DE Exporte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Tabelle1!$A$2:$A$8</c:f>
              <c:strCache>
                <c:ptCount val="7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2018*</c:v>
                </c:pt>
                <c:pt idx="4">
                  <c:v>2019*</c:v>
                </c:pt>
                <c:pt idx="5">
                  <c:v>2020*</c:v>
                </c:pt>
                <c:pt idx="6">
                  <c:v>2021*</c:v>
                </c:pt>
              </c:strCache>
            </c:strRef>
          </c:cat>
          <c:val>
            <c:numRef>
              <c:f>Tabelle1!$F$2:$F$8</c:f>
              <c:numCache>
                <c:formatCode>General</c:formatCode>
                <c:ptCount val="7"/>
                <c:pt idx="0">
                  <c:v>16.165637</c:v>
                </c:pt>
                <c:pt idx="1">
                  <c:v>15.962311</c:v>
                </c:pt>
                <c:pt idx="2">
                  <c:v>12.527309000000001</c:v>
                </c:pt>
                <c:pt idx="3">
                  <c:v>9.7450039999999998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5850256"/>
        <c:axId val="355856920"/>
      </c:barChart>
      <c:lineChart>
        <c:grouping val="standar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Staatsverschuldung (% BIP)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Tabelle1!$A$2:$A$8</c:f>
              <c:strCache>
                <c:ptCount val="7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2018*</c:v>
                </c:pt>
                <c:pt idx="4">
                  <c:v>2019*</c:v>
                </c:pt>
                <c:pt idx="5">
                  <c:v>2020*</c:v>
                </c:pt>
                <c:pt idx="6">
                  <c:v>2021*</c:v>
                </c:pt>
              </c:strCache>
            </c:strRef>
          </c:cat>
          <c:val>
            <c:numRef>
              <c:f>Tabelle1!$B$2:$B$8</c:f>
              <c:numCache>
                <c:formatCode>General</c:formatCode>
                <c:ptCount val="7"/>
                <c:pt idx="0">
                  <c:v>18.690000000000001</c:v>
                </c:pt>
                <c:pt idx="1">
                  <c:v>20.216999999999999</c:v>
                </c:pt>
                <c:pt idx="2">
                  <c:v>20.001000000000001</c:v>
                </c:pt>
                <c:pt idx="3">
                  <c:v>19.140999999999998</c:v>
                </c:pt>
                <c:pt idx="4">
                  <c:v>20.135000000000002</c:v>
                </c:pt>
                <c:pt idx="5">
                  <c:v>20.327999999999999</c:v>
                </c:pt>
                <c:pt idx="6">
                  <c:v>20.318999999999999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Inflation (%)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Tabelle1!$A$2:$A$8</c:f>
              <c:strCache>
                <c:ptCount val="7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2018*</c:v>
                </c:pt>
                <c:pt idx="4">
                  <c:v>2019*</c:v>
                </c:pt>
                <c:pt idx="5">
                  <c:v>2020*</c:v>
                </c:pt>
                <c:pt idx="6">
                  <c:v>2021*</c:v>
                </c:pt>
              </c:strCache>
            </c:strRef>
          </c:cat>
          <c:val>
            <c:numRef>
              <c:f>Tabelle1!$C$2:$C$8</c:f>
              <c:numCache>
                <c:formatCode>General</c:formatCode>
                <c:ptCount val="7"/>
                <c:pt idx="0">
                  <c:v>4.07</c:v>
                </c:pt>
                <c:pt idx="1">
                  <c:v>1.617</c:v>
                </c:pt>
                <c:pt idx="2">
                  <c:v>1.9670000000000001</c:v>
                </c:pt>
                <c:pt idx="3">
                  <c:v>3.069</c:v>
                </c:pt>
                <c:pt idx="4">
                  <c:v>-1.5</c:v>
                </c:pt>
                <c:pt idx="5">
                  <c:v>1.2</c:v>
                </c:pt>
                <c:pt idx="6">
                  <c:v>1.5</c:v>
                </c:pt>
              </c:numCache>
            </c:numRef>
          </c:val>
          <c:smooth val="1"/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Arbeitslosigkeit (%)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Tabelle1!$A$2:$A$8</c:f>
              <c:strCache>
                <c:ptCount val="7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2018*</c:v>
                </c:pt>
                <c:pt idx="4">
                  <c:v>2019*</c:v>
                </c:pt>
                <c:pt idx="5">
                  <c:v>2020*</c:v>
                </c:pt>
                <c:pt idx="6">
                  <c:v>2021*</c:v>
                </c:pt>
              </c:strCache>
            </c:strRef>
          </c:cat>
          <c:val>
            <c:numRef>
              <c:f>Tabelle1!$D$2:$D$8</c:f>
              <c:numCache>
                <c:formatCode>General</c:formatCode>
                <c:ptCount val="7"/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5850648"/>
        <c:axId val="355858096"/>
      </c:lineChart>
      <c:catAx>
        <c:axId val="355850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55856920"/>
        <c:crosses val="autoZero"/>
        <c:auto val="1"/>
        <c:lblAlgn val="ctr"/>
        <c:lblOffset val="100"/>
        <c:noMultiLvlLbl val="0"/>
      </c:catAx>
      <c:valAx>
        <c:axId val="355856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 dirty="0" smtClean="0"/>
                  <a:t>Mrd. Euro</a:t>
                </a:r>
                <a:endParaRPr lang="de-DE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55850256"/>
        <c:crosses val="autoZero"/>
        <c:crossBetween val="between"/>
      </c:valAx>
      <c:valAx>
        <c:axId val="355858096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 dirty="0" smtClean="0"/>
                  <a:t>%</a:t>
                </a:r>
                <a:endParaRPr lang="de-DE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55850648"/>
        <c:crosses val="max"/>
        <c:crossBetween val="between"/>
      </c:valAx>
      <c:catAx>
        <c:axId val="3558506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5585809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dirty="0"/>
              <a:t>Deutsche </a:t>
            </a:r>
            <a:r>
              <a:rPr lang="de-DE" dirty="0" smtClean="0"/>
              <a:t>Ausfuhrgüter (2018, SITC</a:t>
            </a:r>
            <a:r>
              <a:rPr lang="de-DE" dirty="0"/>
              <a:t>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Deutsche Ausfuhrgüter (SITC)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5.9144975451089175E-2"/>
                  <c:y val="-1.578531965272296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36001289405010872"/>
                  <c:y val="-1.1575767354411231E-1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30574550611576462"/>
                  <c:y val="-1.57865625912783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6668609143436587"/>
                      <c:h val="0.10824727019619784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-2.57152067178649E-3"/>
                  <c:y val="0.1389108129439621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3.3429768733224369E-2"/>
                  <c:y val="4.104183109707971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2.57152067178649E-2"/>
                  <c:y val="-2.209944751381221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2.5715206717864909E-3"/>
                  <c:y val="-0.2146803472770323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564590119853111"/>
                      <c:h val="0.11140433412674243"/>
                    </c:manualLayout>
                  </c15:layout>
                </c:ext>
              </c:extLst>
            </c:dLbl>
            <c:dLbl>
              <c:idx val="7"/>
              <c:layout>
                <c:manualLayout>
                  <c:x val="0.11571843023039205"/>
                  <c:y val="-4.419889502762430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Tabelle1!$A$2:$A$9</c:f>
              <c:strCache>
                <c:ptCount val="8"/>
                <c:pt idx="0">
                  <c:v>Sonstige Fahrzeuge</c:v>
                </c:pt>
                <c:pt idx="1">
                  <c:v>Maschinen</c:v>
                </c:pt>
                <c:pt idx="2">
                  <c:v>Kfz und -Teile</c:v>
                </c:pt>
                <c:pt idx="3">
                  <c:v>Chemische Erzeugnisse</c:v>
                </c:pt>
                <c:pt idx="4">
                  <c:v>Elektrotechnik</c:v>
                </c:pt>
                <c:pt idx="5">
                  <c:v>Elektronik</c:v>
                </c:pt>
                <c:pt idx="6">
                  <c:v>Mess-/Regeltechnik</c:v>
                </c:pt>
                <c:pt idx="7">
                  <c:v>Sonstige  </c:v>
                </c:pt>
              </c:strCache>
            </c:strRef>
          </c:cat>
          <c:val>
            <c:numRef>
              <c:f>Tabelle1!$B$2:$B$9</c:f>
              <c:numCache>
                <c:formatCode>General</c:formatCode>
                <c:ptCount val="8"/>
                <c:pt idx="0">
                  <c:v>26.2</c:v>
                </c:pt>
                <c:pt idx="1">
                  <c:v>14.4</c:v>
                </c:pt>
                <c:pt idx="2">
                  <c:v>14</c:v>
                </c:pt>
                <c:pt idx="3">
                  <c:v>12.3</c:v>
                </c:pt>
                <c:pt idx="4">
                  <c:v>7</c:v>
                </c:pt>
                <c:pt idx="5">
                  <c:v>3.9</c:v>
                </c:pt>
                <c:pt idx="6">
                  <c:v>3.3</c:v>
                </c:pt>
                <c:pt idx="7">
                  <c:v>18.899999999999999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dirty="0"/>
              <a:t>Deutsche </a:t>
            </a:r>
            <a:r>
              <a:rPr lang="de-DE" dirty="0" smtClean="0"/>
              <a:t>Einfuhrgüter (2018, SITC</a:t>
            </a:r>
            <a:r>
              <a:rPr lang="de-DE" dirty="0"/>
              <a:t>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Deutsche Einfuhrgüter (SITC)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9.4318310212469657E-17"/>
                  <c:y val="-0.2399368587213891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516879763019976"/>
                      <c:h val="0.14928910129327758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0.33697749196141458"/>
                  <c:y val="-1.1575767354411231E-1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2.5723472668810313E-2"/>
                  <c:y val="0.1452249408050511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8.839779005524861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3.9912904777578043E-2"/>
                  <c:y val="-3.472770323599064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4.5126870395219891E-2"/>
                  <c:y val="-1.578531965272296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3.0868268476086792E-2"/>
                  <c:y val="6.3140035672336536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240585360913485"/>
                      <c:h val="0.10271395633556854"/>
                    </c:manualLayout>
                  </c15:layout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Tabelle1!$A$2:$A$8</c:f>
              <c:strCache>
                <c:ptCount val="6"/>
                <c:pt idx="0">
                  <c:v>NE-Metalle</c:v>
                </c:pt>
                <c:pt idx="1">
                  <c:v>Sonstige Fahrzeuge</c:v>
                </c:pt>
                <c:pt idx="2">
                  <c:v>Petrochemie</c:v>
                </c:pt>
                <c:pt idx="3">
                  <c:v>Elektrotechnik</c:v>
                </c:pt>
                <c:pt idx="4">
                  <c:v>Chemische Erzeugnisse</c:v>
                </c:pt>
                <c:pt idx="5">
                  <c:v>Sonstige </c:v>
                </c:pt>
              </c:strCache>
            </c:strRef>
          </c:cat>
          <c:val>
            <c:numRef>
              <c:f>Tabelle1!$B$2:$B$8</c:f>
              <c:numCache>
                <c:formatCode>General</c:formatCode>
                <c:ptCount val="7"/>
                <c:pt idx="0">
                  <c:v>42.3</c:v>
                </c:pt>
                <c:pt idx="1">
                  <c:v>19.3</c:v>
                </c:pt>
                <c:pt idx="2">
                  <c:v>7.3</c:v>
                </c:pt>
                <c:pt idx="3">
                  <c:v>5.3</c:v>
                </c:pt>
                <c:pt idx="4">
                  <c:v>4.3</c:v>
                </c:pt>
                <c:pt idx="5">
                  <c:v>21.5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F5FE92-29A8-4C2F-A020-7F7085B34893}" type="datetimeFigureOut">
              <a:rPr lang="de-DE" smtClean="0"/>
              <a:t>23.01.2020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7695AF-A04F-4CC1-BFC5-16D280FF3C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8537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7695AF-A04F-4CC1-BFC5-16D280FF3CBF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1662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7695AF-A04F-4CC1-BFC5-16D280FF3CBF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9243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40AC5-B03C-421F-8E7F-A2FBEDC0AEAE}" type="datetimeFigureOut">
              <a:rPr lang="de-DE" smtClean="0"/>
              <a:t>23.01.2020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95F92-2250-4620-B0D9-2AAC0031CC85}" type="slidenum">
              <a:rPr lang="de-DE" smtClean="0"/>
              <a:t>‹Nr.›</a:t>
            </a:fld>
            <a:endParaRPr lang="de-DE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0513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40AC5-B03C-421F-8E7F-A2FBEDC0AEAE}" type="datetimeFigureOut">
              <a:rPr lang="de-DE" smtClean="0"/>
              <a:t>23.01.2020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95F92-2250-4620-B0D9-2AAC0031CC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3074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40AC5-B03C-421F-8E7F-A2FBEDC0AEAE}" type="datetimeFigureOut">
              <a:rPr lang="de-DE" smtClean="0"/>
              <a:t>23.01.2020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95F92-2250-4620-B0D9-2AAC0031CC85}" type="slidenum">
              <a:rPr lang="de-DE" smtClean="0"/>
              <a:t>‹Nr.›</a:t>
            </a:fld>
            <a:endParaRPr lang="de-DE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6188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40AC5-B03C-421F-8E7F-A2FBEDC0AEAE}" type="datetimeFigureOut">
              <a:rPr lang="de-DE" smtClean="0"/>
              <a:t>23.01.2020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95F92-2250-4620-B0D9-2AAC0031CC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2903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40AC5-B03C-421F-8E7F-A2FBEDC0AEAE}" type="datetimeFigureOut">
              <a:rPr lang="de-DE" smtClean="0"/>
              <a:t>23.01.2020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95F92-2250-4620-B0D9-2AAC0031CC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3897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40AC5-B03C-421F-8E7F-A2FBEDC0AEAE}" type="datetimeFigureOut">
              <a:rPr lang="de-DE" smtClean="0"/>
              <a:t>23.01.2020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95F92-2250-4620-B0D9-2AAC0031CC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3691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40AC5-B03C-421F-8E7F-A2FBEDC0AEAE}" type="datetimeFigureOut">
              <a:rPr lang="de-DE" smtClean="0"/>
              <a:t>23.01.2020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95F92-2250-4620-B0D9-2AAC0031CC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0297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6D740AC5-B03C-421F-8E7F-A2FBEDC0AEAE}" type="datetimeFigureOut">
              <a:rPr lang="de-DE" smtClean="0"/>
              <a:t>23.01.2020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0A95F92-2250-4620-B0D9-2AAC0031CC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5684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40AC5-B03C-421F-8E7F-A2FBEDC0AEAE}" type="datetimeFigureOut">
              <a:rPr lang="de-DE" smtClean="0"/>
              <a:t>23.01.2020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95F92-2250-4620-B0D9-2AAC0031CC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0107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40AC5-B03C-421F-8E7F-A2FBEDC0AEAE}" type="datetimeFigureOut">
              <a:rPr lang="de-DE" smtClean="0"/>
              <a:t>23.01.2020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95F92-2250-4620-B0D9-2AAC0031CC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2083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40AC5-B03C-421F-8E7F-A2FBEDC0AEAE}" type="datetimeFigureOut">
              <a:rPr lang="de-DE" smtClean="0"/>
              <a:t>23.01.2020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95F92-2250-4620-B0D9-2AAC0031CC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8220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73000" t="3000" r="3000" b="8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D740AC5-B03C-421F-8E7F-A2FBEDC0AEAE}" type="datetimeFigureOut">
              <a:rPr lang="de-DE" smtClean="0"/>
              <a:t>23.01.2020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0A95F92-2250-4620-B0D9-2AAC0031CC85}" type="slidenum">
              <a:rPr lang="de-DE" smtClean="0"/>
              <a:t>‹Nr.›</a:t>
            </a:fld>
            <a:endParaRPr lang="de-DE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8566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umov.de/" TargetMode="External"/><Relationship Id="rId2" Type="http://schemas.openxmlformats.org/officeDocument/2006/relationships/hyperlink" Target="mailto:numov@numov.de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DE" sz="4200" b="1" dirty="0" smtClean="0"/>
              <a:t>Iran, Türkei, VAE</a:t>
            </a:r>
            <a:endParaRPr lang="de-DE" sz="4200" b="1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de-DE" sz="2000" dirty="0"/>
              <a:t>3. Februar 2020 / </a:t>
            </a:r>
            <a:r>
              <a:rPr lang="de-DE" sz="2000" dirty="0" smtClean="0"/>
              <a:t/>
            </a:r>
            <a:br>
              <a:rPr lang="de-DE" sz="2000" dirty="0" smtClean="0"/>
            </a:br>
            <a:r>
              <a:rPr lang="en-US" sz="2000" dirty="0" err="1" smtClean="0"/>
              <a:t>Rechtliche</a:t>
            </a:r>
            <a:r>
              <a:rPr lang="en-US" sz="2000" dirty="0" smtClean="0"/>
              <a:t> </a:t>
            </a:r>
            <a:r>
              <a:rPr lang="en-US" sz="2000" dirty="0" err="1"/>
              <a:t>Rahmenbedingungen</a:t>
            </a:r>
            <a:r>
              <a:rPr lang="en-US" sz="2000" dirty="0"/>
              <a:t> </a:t>
            </a:r>
            <a:r>
              <a:rPr lang="en-US" sz="2000" dirty="0" err="1"/>
              <a:t>im</a:t>
            </a:r>
            <a:r>
              <a:rPr lang="en-US" sz="2000" dirty="0"/>
              <a:t> </a:t>
            </a:r>
            <a:r>
              <a:rPr lang="en-US" sz="2000" dirty="0" err="1"/>
              <a:t>Nahen</a:t>
            </a:r>
            <a:r>
              <a:rPr lang="en-US" sz="2000" dirty="0"/>
              <a:t> und </a:t>
            </a:r>
            <a:r>
              <a:rPr lang="en-US" sz="2000" dirty="0" err="1"/>
              <a:t>Mittleren</a:t>
            </a:r>
            <a:r>
              <a:rPr lang="en-US" sz="2000" dirty="0"/>
              <a:t> </a:t>
            </a:r>
            <a:r>
              <a:rPr lang="en-US" sz="2000" dirty="0" err="1"/>
              <a:t>Osten</a:t>
            </a:r>
            <a:endParaRPr lang="en-US" sz="2000" dirty="0"/>
          </a:p>
          <a:p>
            <a:r>
              <a:rPr lang="de-DE" sz="1800" dirty="0"/>
              <a:t>Helene Rang, Geschäftsführender Vorstand NUMOV</a:t>
            </a:r>
          </a:p>
        </p:txBody>
      </p:sp>
    </p:spTree>
    <p:extLst>
      <p:ext uri="{BB962C8B-B14F-4D97-AF65-F5344CB8AC3E}">
        <p14:creationId xmlns:p14="http://schemas.microsoft.com/office/powerpoint/2010/main" val="945469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Gliederung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romanUcPeriod"/>
            </a:pPr>
            <a:r>
              <a:rPr lang="de-DE" sz="2800" dirty="0" smtClean="0"/>
              <a:t>Iran</a:t>
            </a:r>
          </a:p>
          <a:p>
            <a:pPr marL="514350" indent="-514350">
              <a:buFont typeface="+mj-lt"/>
              <a:buAutoNum type="romanUcPeriod"/>
            </a:pPr>
            <a:r>
              <a:rPr lang="de-DE" sz="2800" dirty="0" smtClean="0"/>
              <a:t>Türkei</a:t>
            </a:r>
          </a:p>
          <a:p>
            <a:pPr marL="514350" indent="-514350">
              <a:buFont typeface="+mj-lt"/>
              <a:buAutoNum type="romanUcPeriod"/>
            </a:pPr>
            <a:r>
              <a:rPr lang="de-DE" sz="2800" dirty="0" smtClean="0"/>
              <a:t>VAE</a:t>
            </a:r>
          </a:p>
          <a:p>
            <a:pPr marL="514350" indent="-514350">
              <a:buFont typeface="+mj-lt"/>
              <a:buAutoNum type="romanUcPeriod"/>
            </a:pPr>
            <a:r>
              <a:rPr lang="de-DE" sz="2800" dirty="0" smtClean="0"/>
              <a:t>Abschließende Betrachtung</a:t>
            </a:r>
          </a:p>
          <a:p>
            <a:pPr marL="514350" indent="-514350">
              <a:buFont typeface="+mj-lt"/>
              <a:buAutoNum type="romanUcPeriod"/>
            </a:pP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3060636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I. Iran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6080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Iran</a:t>
            </a: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963" y="1853010"/>
            <a:ext cx="10058400" cy="4009230"/>
          </a:xfrm>
        </p:spPr>
      </p:pic>
      <p:sp>
        <p:nvSpPr>
          <p:cNvPr id="5" name="Ellipse 4"/>
          <p:cNvSpPr/>
          <p:nvPr/>
        </p:nvSpPr>
        <p:spPr>
          <a:xfrm rot="18575813">
            <a:off x="7574113" y="2178921"/>
            <a:ext cx="1578820" cy="26084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3739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Iran</a:t>
            </a:r>
            <a:endParaRPr lang="de-DE" dirty="0"/>
          </a:p>
        </p:txBody>
      </p:sp>
      <p:graphicFrame>
        <p:nvGraphicFramePr>
          <p:cNvPr id="8" name="Inhaltsplatzhalter 7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49764688"/>
              </p:ext>
            </p:extLst>
          </p:nvPr>
        </p:nvGraphicFramePr>
        <p:xfrm>
          <a:off x="1096963" y="1846263"/>
          <a:ext cx="4938712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Inhaltsplatzhalter 1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47415740"/>
              </p:ext>
            </p:extLst>
          </p:nvPr>
        </p:nvGraphicFramePr>
        <p:xfrm>
          <a:off x="6218238" y="1846263"/>
          <a:ext cx="4937125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feld 13"/>
          <p:cNvSpPr txBox="1"/>
          <p:nvPr/>
        </p:nvSpPr>
        <p:spPr>
          <a:xfrm>
            <a:off x="1096963" y="5865682"/>
            <a:ext cx="36099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/>
              <a:t>Quelle: IWF</a:t>
            </a:r>
            <a:endParaRPr lang="de-DE" sz="1100" dirty="0"/>
          </a:p>
        </p:txBody>
      </p:sp>
    </p:spTree>
    <p:extLst>
      <p:ext uri="{BB962C8B-B14F-4D97-AF65-F5344CB8AC3E}">
        <p14:creationId xmlns:p14="http://schemas.microsoft.com/office/powerpoint/2010/main" val="2818931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Iran</a:t>
            </a:r>
            <a:endParaRPr lang="de-DE" dirty="0"/>
          </a:p>
        </p:txBody>
      </p:sp>
      <p:sp>
        <p:nvSpPr>
          <p:cNvPr id="6" name="Inhaltsplatzhalt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marL="0" indent="0">
              <a:buNone/>
              <a:tabLst>
                <a:tab pos="1619250" algn="l"/>
              </a:tabLst>
            </a:pPr>
            <a:r>
              <a:rPr lang="de-DE" dirty="0" smtClean="0"/>
              <a:t>Hauptstadt	Teheran</a:t>
            </a:r>
          </a:p>
          <a:p>
            <a:pPr marL="0" indent="0">
              <a:buNone/>
              <a:tabLst>
                <a:tab pos="1619250" algn="l"/>
              </a:tabLst>
            </a:pPr>
            <a:r>
              <a:rPr lang="de-DE" dirty="0" smtClean="0"/>
              <a:t>Bevölkerung</a:t>
            </a:r>
            <a:r>
              <a:rPr lang="de-DE" dirty="0"/>
              <a:t>	</a:t>
            </a:r>
            <a:r>
              <a:rPr lang="de-DE" dirty="0" smtClean="0"/>
              <a:t>82,9 Mio.</a:t>
            </a:r>
          </a:p>
          <a:p>
            <a:pPr marL="0" indent="0">
              <a:buNone/>
              <a:tabLst>
                <a:tab pos="1619250" algn="l"/>
              </a:tabLst>
            </a:pPr>
            <a:r>
              <a:rPr lang="de-DE" dirty="0" smtClean="0"/>
              <a:t>Größe</a:t>
            </a:r>
            <a:r>
              <a:rPr lang="de-DE" dirty="0"/>
              <a:t>	</a:t>
            </a:r>
            <a:r>
              <a:rPr lang="de-DE" dirty="0" smtClean="0"/>
              <a:t>1.628.760 km²</a:t>
            </a:r>
          </a:p>
          <a:p>
            <a:pPr marL="0" indent="0">
              <a:buNone/>
              <a:tabLst>
                <a:tab pos="1619250" algn="l"/>
              </a:tabLst>
            </a:pPr>
            <a:r>
              <a:rPr lang="de-DE" dirty="0" smtClean="0"/>
              <a:t>BIP (2019)	USD 458,5* Mrd.</a:t>
            </a:r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1097278" y="5865682"/>
            <a:ext cx="36099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/>
              <a:t>Quelle: Statistisches Bundesamt; GTAI</a:t>
            </a:r>
            <a:endParaRPr lang="de-DE" sz="1100" dirty="0"/>
          </a:p>
        </p:txBody>
      </p:sp>
      <p:sp>
        <p:nvSpPr>
          <p:cNvPr id="8" name="Textfeld 7"/>
          <p:cNvSpPr txBox="1"/>
          <p:nvPr/>
        </p:nvSpPr>
        <p:spPr>
          <a:xfrm>
            <a:off x="6309043" y="5865682"/>
            <a:ext cx="36099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/>
              <a:t>Quelle: </a:t>
            </a:r>
            <a:r>
              <a:rPr lang="de-DE" sz="1100" dirty="0"/>
              <a:t>IWF; Statistisches Bundesamt</a:t>
            </a:r>
          </a:p>
        </p:txBody>
      </p:sp>
      <p:graphicFrame>
        <p:nvGraphicFramePr>
          <p:cNvPr id="10" name="Inhaltsplatzhalter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619719590"/>
              </p:ext>
            </p:extLst>
          </p:nvPr>
        </p:nvGraphicFramePr>
        <p:xfrm>
          <a:off x="6218238" y="1846263"/>
          <a:ext cx="4937125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059160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Iran</a:t>
            </a:r>
            <a:endParaRPr lang="de-DE" dirty="0"/>
          </a:p>
        </p:txBody>
      </p:sp>
      <p:graphicFrame>
        <p:nvGraphicFramePr>
          <p:cNvPr id="14" name="Inhaltsplatzhalter 1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952948721"/>
              </p:ext>
            </p:extLst>
          </p:nvPr>
        </p:nvGraphicFramePr>
        <p:xfrm>
          <a:off x="1096963" y="1846263"/>
          <a:ext cx="4938712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feld 6"/>
          <p:cNvSpPr txBox="1"/>
          <p:nvPr/>
        </p:nvSpPr>
        <p:spPr>
          <a:xfrm>
            <a:off x="1097278" y="5865682"/>
            <a:ext cx="36099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/>
              <a:t>Quelle: GTAI</a:t>
            </a:r>
            <a:endParaRPr lang="de-DE" sz="1100" dirty="0"/>
          </a:p>
        </p:txBody>
      </p:sp>
      <p:sp>
        <p:nvSpPr>
          <p:cNvPr id="8" name="Textfeld 7"/>
          <p:cNvSpPr txBox="1"/>
          <p:nvPr/>
        </p:nvSpPr>
        <p:spPr>
          <a:xfrm>
            <a:off x="6309043" y="5865682"/>
            <a:ext cx="36099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/>
              <a:t>Quelle: GTAI</a:t>
            </a:r>
            <a:endParaRPr lang="de-DE" sz="1100" dirty="0"/>
          </a:p>
        </p:txBody>
      </p:sp>
      <p:graphicFrame>
        <p:nvGraphicFramePr>
          <p:cNvPr id="18" name="Inhaltsplatzhalter 1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149953027"/>
              </p:ext>
            </p:extLst>
          </p:nvPr>
        </p:nvGraphicFramePr>
        <p:xfrm>
          <a:off x="6218555" y="1842957"/>
          <a:ext cx="4937125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62396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Iran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2633276"/>
          </a:xfrm>
        </p:spPr>
        <p:txBody>
          <a:bodyPr/>
          <a:lstStyle/>
          <a:p>
            <a:pPr marL="360363" indent="-360363">
              <a:buFont typeface="Wingdings" panose="05000000000000000000" pitchFamily="2" charset="2"/>
              <a:buChar char="§"/>
            </a:pPr>
            <a:r>
              <a:rPr lang="de-DE" dirty="0" smtClean="0"/>
              <a:t>Unterzeichnung des Joint Comprehensive Plan of Action</a:t>
            </a:r>
          </a:p>
          <a:p>
            <a:pPr marL="804863" lvl="1" indent="-309563">
              <a:buFont typeface="Wingdings" panose="05000000000000000000" pitchFamily="2" charset="2"/>
              <a:buChar char="§"/>
            </a:pPr>
            <a:r>
              <a:rPr lang="de-DE" dirty="0" smtClean="0"/>
              <a:t>Einigung </a:t>
            </a:r>
            <a:r>
              <a:rPr lang="de-DE" dirty="0"/>
              <a:t>der P5+1 Staaten mit dem Iran auf den </a:t>
            </a:r>
            <a:r>
              <a:rPr lang="de-DE" dirty="0" err="1"/>
              <a:t>JCPoA</a:t>
            </a:r>
            <a:r>
              <a:rPr lang="de-DE" dirty="0"/>
              <a:t> am 14. Juli 2015 in Wien, die Hauptdaten    sind:</a:t>
            </a:r>
          </a:p>
          <a:p>
            <a:pPr marL="1258888" lvl="2" indent="-428625">
              <a:buFont typeface="Wingdings" panose="05000000000000000000" pitchFamily="2" charset="2"/>
              <a:buChar char="§"/>
              <a:tabLst>
                <a:tab pos="4127500" algn="l"/>
              </a:tabLst>
            </a:pPr>
            <a:r>
              <a:rPr lang="de-DE" dirty="0"/>
              <a:t>Agreement Day (14. Juli 2015)	</a:t>
            </a:r>
            <a:r>
              <a:rPr lang="de-DE" dirty="0">
                <a:latin typeface="Wingdings 2" panose="05020102010507070707" pitchFamily="18" charset="2"/>
              </a:rPr>
              <a:t>P</a:t>
            </a:r>
          </a:p>
          <a:p>
            <a:pPr marL="1258888" lvl="2" indent="-428625">
              <a:buFont typeface="Wingdings" panose="05000000000000000000" pitchFamily="2" charset="2"/>
              <a:buChar char="§"/>
              <a:tabLst>
                <a:tab pos="4127500" algn="l"/>
              </a:tabLst>
            </a:pPr>
            <a:r>
              <a:rPr lang="de-DE" dirty="0" err="1"/>
              <a:t>Finalisation</a:t>
            </a:r>
            <a:r>
              <a:rPr lang="de-DE" dirty="0"/>
              <a:t> Day (20. Juli 2015)	</a:t>
            </a:r>
            <a:r>
              <a:rPr lang="de-DE" dirty="0">
                <a:latin typeface="Wingdings 2" panose="05020102010507070707" pitchFamily="18" charset="2"/>
              </a:rPr>
              <a:t>P</a:t>
            </a:r>
          </a:p>
          <a:p>
            <a:pPr marL="1258888" lvl="2" indent="-428625">
              <a:buFont typeface="Wingdings" panose="05000000000000000000" pitchFamily="2" charset="2"/>
              <a:buChar char="§"/>
              <a:tabLst>
                <a:tab pos="4127500" algn="l"/>
              </a:tabLst>
            </a:pPr>
            <a:r>
              <a:rPr lang="de-DE" dirty="0"/>
              <a:t>Adoption Day (18. Oktober 2015)	</a:t>
            </a:r>
            <a:r>
              <a:rPr lang="de-DE" dirty="0">
                <a:latin typeface="Wingdings 2" panose="05020102010507070707" pitchFamily="18" charset="2"/>
              </a:rPr>
              <a:t>P</a:t>
            </a:r>
          </a:p>
          <a:p>
            <a:pPr marL="1258888" lvl="2" indent="-428625">
              <a:buFont typeface="Wingdings" panose="05000000000000000000" pitchFamily="2" charset="2"/>
              <a:buChar char="§"/>
              <a:tabLst>
                <a:tab pos="4127500" algn="l"/>
              </a:tabLst>
            </a:pPr>
            <a:r>
              <a:rPr lang="de-DE" dirty="0"/>
              <a:t>Implementation </a:t>
            </a:r>
            <a:r>
              <a:rPr lang="de-DE"/>
              <a:t>Day </a:t>
            </a:r>
            <a:r>
              <a:rPr lang="de-DE" smtClean="0"/>
              <a:t>(16. Januar </a:t>
            </a:r>
            <a:r>
              <a:rPr lang="de-DE" dirty="0"/>
              <a:t>2016)	</a:t>
            </a:r>
            <a:r>
              <a:rPr lang="de-DE" dirty="0">
                <a:latin typeface="Wingdings 2" panose="05020102010507070707" pitchFamily="18" charset="2"/>
              </a:rPr>
              <a:t>P</a:t>
            </a:r>
          </a:p>
          <a:p>
            <a:pPr marL="1258888" lvl="2" indent="-428625">
              <a:buFont typeface="Wingdings" panose="05000000000000000000" pitchFamily="2" charset="2"/>
              <a:buChar char="§"/>
              <a:tabLst>
                <a:tab pos="4127500" algn="l"/>
              </a:tabLst>
            </a:pPr>
            <a:r>
              <a:rPr lang="de-DE" dirty="0"/>
              <a:t>Transition Day (18. Oktober 2023)	</a:t>
            </a:r>
          </a:p>
          <a:p>
            <a:pPr marL="1258888" lvl="2" indent="-428625">
              <a:buFont typeface="Wingdings" panose="05000000000000000000" pitchFamily="2" charset="2"/>
              <a:buChar char="§"/>
              <a:tabLst>
                <a:tab pos="4127500" algn="l"/>
              </a:tabLst>
            </a:pPr>
            <a:r>
              <a:rPr lang="de-DE" dirty="0"/>
              <a:t>Transition Day (18. Oktober 2025)	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Pfeil nach links 3"/>
          <p:cNvSpPr/>
          <p:nvPr/>
        </p:nvSpPr>
        <p:spPr>
          <a:xfrm>
            <a:off x="5385054" y="3643503"/>
            <a:ext cx="809625" cy="40005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6194679" y="3520362"/>
            <a:ext cx="3952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Entscheidung der USA, </a:t>
            </a:r>
            <a:r>
              <a:rPr lang="de-DE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sich 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unilateral </a:t>
            </a:r>
            <a:r>
              <a:rPr lang="de-DE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zurückzuziehen (8. Mai 2018)</a:t>
            </a:r>
            <a:endParaRPr lang="de-DE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Inhaltsplatzhalter 2"/>
          <p:cNvSpPr txBox="1">
            <a:spLocks/>
          </p:cNvSpPr>
          <p:nvPr/>
        </p:nvSpPr>
        <p:spPr>
          <a:xfrm>
            <a:off x="6309769" y="4479010"/>
            <a:ext cx="5313960" cy="167462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800" b="1" dirty="0" smtClean="0"/>
              <a:t>31. Januar 2019: Einrichtung des </a:t>
            </a:r>
            <a:br>
              <a:rPr lang="de-DE" sz="1800" b="1" dirty="0" smtClean="0"/>
            </a:br>
            <a:r>
              <a:rPr lang="de-DE" sz="1800" b="1" dirty="0" smtClean="0"/>
              <a:t>Instrument </a:t>
            </a:r>
            <a:r>
              <a:rPr lang="de-DE" sz="1800" b="1" dirty="0" err="1" smtClean="0"/>
              <a:t>for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Supporting</a:t>
            </a:r>
            <a:r>
              <a:rPr lang="de-DE" sz="1800" b="1" dirty="0" smtClean="0"/>
              <a:t> Trade </a:t>
            </a:r>
            <a:r>
              <a:rPr lang="de-DE" sz="1800" b="1" dirty="0" err="1" smtClean="0"/>
              <a:t>Exchanges</a:t>
            </a:r>
            <a:r>
              <a:rPr lang="de-DE" sz="1800" b="1" dirty="0" smtClean="0"/>
              <a:t> INSTEX</a:t>
            </a:r>
          </a:p>
          <a:p>
            <a:pPr marL="0" indent="0">
              <a:buNone/>
            </a:pPr>
            <a:r>
              <a:rPr lang="de-DE" sz="1800" b="1" dirty="0" smtClean="0"/>
              <a:t>14. Januar 2020: Auslösen des im </a:t>
            </a:r>
            <a:r>
              <a:rPr lang="de-DE" sz="1800" b="1" dirty="0" err="1" smtClean="0"/>
              <a:t>JCPoA</a:t>
            </a:r>
            <a:r>
              <a:rPr lang="de-DE" sz="1800" b="1" dirty="0" smtClean="0"/>
              <a:t> vorgesehenen Schlichtungsmechanismus (Artikel 36) durch die E3</a:t>
            </a:r>
            <a:endParaRPr lang="de-DE" sz="1800" b="1" dirty="0"/>
          </a:p>
        </p:txBody>
      </p:sp>
    </p:spTree>
    <p:extLst>
      <p:ext uri="{BB962C8B-B14F-4D97-AF65-F5344CB8AC3E}">
        <p14:creationId xmlns:p14="http://schemas.microsoft.com/office/powerpoint/2010/main" val="36012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Iran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DE" dirty="0"/>
              <a:t>Aufhebung der Sanktionen in folgenden Bereichen ab Implementation Day</a:t>
            </a:r>
          </a:p>
          <a:p>
            <a:pPr marL="243967" indent="-182563">
              <a:buFont typeface="Wingdings" panose="05000000000000000000" pitchFamily="2" charset="2"/>
              <a:buChar char="§"/>
            </a:pPr>
            <a:r>
              <a:rPr lang="de-DE" dirty="0"/>
              <a:t>Zahlungsverkehr, Banken und Versicherungen (u.a. SWIFT)</a:t>
            </a:r>
          </a:p>
          <a:p>
            <a:pPr marL="243967" indent="-182563">
              <a:buFont typeface="Wingdings" panose="05000000000000000000" pitchFamily="2" charset="2"/>
              <a:buChar char="§"/>
            </a:pPr>
            <a:r>
              <a:rPr lang="de-DE" dirty="0"/>
              <a:t>Öl, Gas und Petrochemie</a:t>
            </a:r>
          </a:p>
          <a:p>
            <a:pPr marL="243967" indent="-182563">
              <a:buFont typeface="Wingdings" panose="05000000000000000000" pitchFamily="2" charset="2"/>
              <a:buChar char="§"/>
            </a:pPr>
            <a:r>
              <a:rPr lang="de-DE" dirty="0"/>
              <a:t>Schifffahrt, Schiffbau und Transport</a:t>
            </a:r>
          </a:p>
          <a:p>
            <a:pPr marL="243967" indent="-182563">
              <a:buFont typeface="Wingdings" panose="05000000000000000000" pitchFamily="2" charset="2"/>
              <a:buChar char="§"/>
            </a:pPr>
            <a:r>
              <a:rPr lang="de-DE" dirty="0"/>
              <a:t>Gold und andere Edelmetalle, Banknoten und Münzen</a:t>
            </a:r>
          </a:p>
          <a:p>
            <a:pPr marL="243967" indent="-182563">
              <a:buFont typeface="Wingdings" panose="05000000000000000000" pitchFamily="2" charset="2"/>
              <a:buChar char="§"/>
            </a:pPr>
            <a:r>
              <a:rPr lang="de-DE" dirty="0"/>
              <a:t>Metalle und Software</a:t>
            </a:r>
          </a:p>
          <a:p>
            <a:pPr marL="243967" indent="-182563">
              <a:buFont typeface="Wingdings" panose="05000000000000000000" pitchFamily="2" charset="2"/>
              <a:buChar char="§"/>
            </a:pPr>
            <a:r>
              <a:rPr lang="de-DE" dirty="0"/>
              <a:t>Listungen von Personen und Unternehmen</a:t>
            </a:r>
          </a:p>
          <a:p>
            <a:pPr marL="243967" indent="-182563">
              <a:buFont typeface="Wingdings" panose="05000000000000000000" pitchFamily="2" charset="2"/>
              <a:buChar char="§"/>
            </a:pPr>
            <a:r>
              <a:rPr lang="de-DE" dirty="0"/>
              <a:t>Dual-</a:t>
            </a:r>
            <a:r>
              <a:rPr lang="de-DE" dirty="0" err="1"/>
              <a:t>Use</a:t>
            </a:r>
            <a:r>
              <a:rPr lang="de-DE" dirty="0"/>
              <a:t>-Güter (per Genehmigungsvorbehalt)</a:t>
            </a:r>
          </a:p>
          <a:p>
            <a:pPr>
              <a:buFont typeface="Wingdings" panose="05000000000000000000" pitchFamily="2" charset="2"/>
              <a:buChar char="§"/>
            </a:pP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DE" dirty="0" smtClean="0"/>
              <a:t>Nach dem Rückzug der USA besteht derzeit folgende Situation:</a:t>
            </a:r>
          </a:p>
          <a:p>
            <a:pPr marL="265113" indent="-173038">
              <a:buFont typeface="Wingdings" panose="05000000000000000000" pitchFamily="2" charset="2"/>
              <a:buChar char="§"/>
            </a:pPr>
            <a:r>
              <a:rPr lang="de-DE" dirty="0" smtClean="0"/>
              <a:t>Sekundäre Sanktionen der USA wieder in Kraft</a:t>
            </a:r>
          </a:p>
          <a:p>
            <a:pPr marL="265113" indent="-173038">
              <a:buFont typeface="Wingdings" panose="05000000000000000000" pitchFamily="2" charset="2"/>
              <a:buChar char="§"/>
            </a:pPr>
            <a:r>
              <a:rPr lang="de-DE" dirty="0" smtClean="0"/>
              <a:t>Rückfall auf die Situation vor Januar 2016</a:t>
            </a:r>
          </a:p>
          <a:p>
            <a:pPr marL="265113" indent="-173038">
              <a:buFont typeface="Wingdings" panose="05000000000000000000" pitchFamily="2" charset="2"/>
              <a:buChar char="§"/>
            </a:pPr>
            <a:r>
              <a:rPr lang="de-DE" dirty="0" smtClean="0"/>
              <a:t>Besonders betroffen sind die Automobil-industrie, Öl &amp; Gas, Luftfahrt, Schifffahrt und Zug sowie der Finanzsektor</a:t>
            </a:r>
          </a:p>
          <a:p>
            <a:pPr marL="265113" indent="-173038">
              <a:buFont typeface="Wingdings" panose="05000000000000000000" pitchFamily="2" charset="2"/>
              <a:buChar char="§"/>
            </a:pPr>
            <a:r>
              <a:rPr lang="de-DE" dirty="0" smtClean="0"/>
              <a:t>EU stellt sich gegen die US-Position, </a:t>
            </a:r>
            <a:r>
              <a:rPr lang="de-DE" dirty="0"/>
              <a:t>will Handel via INSTEX ablaufen </a:t>
            </a:r>
            <a:r>
              <a:rPr lang="de-DE" dirty="0" smtClean="0"/>
              <a:t>lassen</a:t>
            </a:r>
          </a:p>
        </p:txBody>
      </p:sp>
    </p:spTree>
    <p:extLst>
      <p:ext uri="{BB962C8B-B14F-4D97-AF65-F5344CB8AC3E}">
        <p14:creationId xmlns:p14="http://schemas.microsoft.com/office/powerpoint/2010/main" val="90912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957" y="594360"/>
            <a:ext cx="3705900" cy="5257798"/>
          </a:xfrm>
          <a:ln w="3175">
            <a:solidFill>
              <a:schemeClr val="tx1"/>
            </a:solidFill>
          </a:ln>
        </p:spPr>
      </p:pic>
      <p:sp>
        <p:nvSpPr>
          <p:cNvPr id="8" name="Textplatzhalt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38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II. Türkei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924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Türkei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963" y="1853010"/>
            <a:ext cx="10058400" cy="4009230"/>
          </a:xfrm>
        </p:spPr>
      </p:pic>
      <p:sp>
        <p:nvSpPr>
          <p:cNvPr id="5" name="Ellipse 4"/>
          <p:cNvSpPr/>
          <p:nvPr/>
        </p:nvSpPr>
        <p:spPr>
          <a:xfrm>
            <a:off x="5467897" y="2304519"/>
            <a:ext cx="1872469" cy="916854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0473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Türkei</a:t>
            </a:r>
            <a:endParaRPr lang="de-DE" dirty="0"/>
          </a:p>
        </p:txBody>
      </p:sp>
      <p:graphicFrame>
        <p:nvGraphicFramePr>
          <p:cNvPr id="8" name="Inhaltsplatzhalter 7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926464207"/>
              </p:ext>
            </p:extLst>
          </p:nvPr>
        </p:nvGraphicFramePr>
        <p:xfrm>
          <a:off x="1096963" y="1846263"/>
          <a:ext cx="4938712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Inhaltsplatzhalter 1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823542848"/>
              </p:ext>
            </p:extLst>
          </p:nvPr>
        </p:nvGraphicFramePr>
        <p:xfrm>
          <a:off x="6218238" y="1846263"/>
          <a:ext cx="4937125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feld 4"/>
          <p:cNvSpPr txBox="1"/>
          <p:nvPr/>
        </p:nvSpPr>
        <p:spPr>
          <a:xfrm>
            <a:off x="1096963" y="5868988"/>
            <a:ext cx="36099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/>
              <a:t>Quelle: IWF</a:t>
            </a:r>
            <a:endParaRPr lang="de-DE" sz="1100" dirty="0"/>
          </a:p>
        </p:txBody>
      </p:sp>
    </p:spTree>
    <p:extLst>
      <p:ext uri="{BB962C8B-B14F-4D97-AF65-F5344CB8AC3E}">
        <p14:creationId xmlns:p14="http://schemas.microsoft.com/office/powerpoint/2010/main" val="121869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Türkei</a:t>
            </a:r>
            <a:endParaRPr lang="de-DE" dirty="0"/>
          </a:p>
        </p:txBody>
      </p:sp>
      <p:graphicFrame>
        <p:nvGraphicFramePr>
          <p:cNvPr id="5" name="Inhaltsplatzhalter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400700046"/>
              </p:ext>
            </p:extLst>
          </p:nvPr>
        </p:nvGraphicFramePr>
        <p:xfrm>
          <a:off x="6218238" y="1846263"/>
          <a:ext cx="4937125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Inhaltsplatzhalt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marL="0" indent="0">
              <a:buNone/>
              <a:tabLst>
                <a:tab pos="1619250" algn="l"/>
              </a:tabLst>
            </a:pPr>
            <a:r>
              <a:rPr lang="de-DE" dirty="0" smtClean="0"/>
              <a:t>Hauptstadt	Ankara</a:t>
            </a:r>
          </a:p>
          <a:p>
            <a:pPr marL="0" indent="0">
              <a:buNone/>
              <a:tabLst>
                <a:tab pos="1619250" algn="l"/>
              </a:tabLst>
            </a:pPr>
            <a:r>
              <a:rPr lang="de-DE" dirty="0" smtClean="0"/>
              <a:t>Bevölkerung</a:t>
            </a:r>
            <a:r>
              <a:rPr lang="de-DE" dirty="0"/>
              <a:t>	</a:t>
            </a:r>
            <a:r>
              <a:rPr lang="de-DE" dirty="0" smtClean="0"/>
              <a:t>83,4 Mio.</a:t>
            </a:r>
          </a:p>
          <a:p>
            <a:pPr marL="0" indent="0">
              <a:buNone/>
              <a:tabLst>
                <a:tab pos="1619250" algn="l"/>
              </a:tabLst>
            </a:pPr>
            <a:r>
              <a:rPr lang="de-DE" dirty="0" smtClean="0"/>
              <a:t>Größe</a:t>
            </a:r>
            <a:r>
              <a:rPr lang="de-DE" dirty="0"/>
              <a:t>	</a:t>
            </a:r>
            <a:r>
              <a:rPr lang="de-DE" dirty="0" smtClean="0"/>
              <a:t>769.630 km²</a:t>
            </a:r>
          </a:p>
          <a:p>
            <a:pPr marL="0" indent="0">
              <a:buNone/>
              <a:tabLst>
                <a:tab pos="1619250" algn="l"/>
              </a:tabLst>
            </a:pPr>
            <a:r>
              <a:rPr lang="de-DE" dirty="0" smtClean="0"/>
              <a:t>BIP (2019)	USD 743,7* Mrd.</a:t>
            </a:r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097278" y="5865682"/>
            <a:ext cx="36099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/>
              <a:t>Quelle: Statistisches Bundesamt; GTAI</a:t>
            </a:r>
            <a:endParaRPr lang="de-DE" sz="1100" dirty="0"/>
          </a:p>
        </p:txBody>
      </p:sp>
      <p:sp>
        <p:nvSpPr>
          <p:cNvPr id="9" name="Textfeld 8"/>
          <p:cNvSpPr txBox="1"/>
          <p:nvPr/>
        </p:nvSpPr>
        <p:spPr>
          <a:xfrm>
            <a:off x="6309043" y="5865682"/>
            <a:ext cx="36099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/>
              <a:t>Quelle: </a:t>
            </a:r>
            <a:r>
              <a:rPr lang="de-DE" sz="1100" dirty="0"/>
              <a:t>IWF; Statistisches Bundesamt</a:t>
            </a:r>
          </a:p>
        </p:txBody>
      </p:sp>
    </p:spTree>
    <p:extLst>
      <p:ext uri="{BB962C8B-B14F-4D97-AF65-F5344CB8AC3E}">
        <p14:creationId xmlns:p14="http://schemas.microsoft.com/office/powerpoint/2010/main" val="3891733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Türkei</a:t>
            </a:r>
            <a:endParaRPr lang="de-DE" dirty="0"/>
          </a:p>
        </p:txBody>
      </p:sp>
      <p:graphicFrame>
        <p:nvGraphicFramePr>
          <p:cNvPr id="14" name="Inhaltsplatzhalter 1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971530422"/>
              </p:ext>
            </p:extLst>
          </p:nvPr>
        </p:nvGraphicFramePr>
        <p:xfrm>
          <a:off x="1096963" y="1846263"/>
          <a:ext cx="4938712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feld 6"/>
          <p:cNvSpPr txBox="1"/>
          <p:nvPr/>
        </p:nvSpPr>
        <p:spPr>
          <a:xfrm>
            <a:off x="1097278" y="5865682"/>
            <a:ext cx="36099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/>
              <a:t>Quelle: GTAI</a:t>
            </a:r>
            <a:endParaRPr lang="de-DE" sz="1100" dirty="0"/>
          </a:p>
        </p:txBody>
      </p:sp>
      <p:sp>
        <p:nvSpPr>
          <p:cNvPr id="8" name="Textfeld 7"/>
          <p:cNvSpPr txBox="1"/>
          <p:nvPr/>
        </p:nvSpPr>
        <p:spPr>
          <a:xfrm>
            <a:off x="6309043" y="5865682"/>
            <a:ext cx="36099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/>
              <a:t>Quelle: GTAI</a:t>
            </a:r>
            <a:endParaRPr lang="de-DE" sz="1100" dirty="0"/>
          </a:p>
        </p:txBody>
      </p:sp>
      <p:graphicFrame>
        <p:nvGraphicFramePr>
          <p:cNvPr id="18" name="Inhaltsplatzhalter 1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71574778"/>
              </p:ext>
            </p:extLst>
          </p:nvPr>
        </p:nvGraphicFramePr>
        <p:xfrm>
          <a:off x="6218555" y="1842957"/>
          <a:ext cx="4937125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912593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Türkei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0363" indent="-360363">
              <a:buFont typeface="Wingdings" panose="05000000000000000000" pitchFamily="2" charset="2"/>
              <a:buChar char="§"/>
            </a:pPr>
            <a:r>
              <a:rPr lang="de-DE" dirty="0" smtClean="0"/>
              <a:t>Großer Binnenmarkt</a:t>
            </a:r>
            <a:r>
              <a:rPr lang="de-DE" dirty="0"/>
              <a:t> </a:t>
            </a:r>
            <a:r>
              <a:rPr lang="de-DE" dirty="0" smtClean="0"/>
              <a:t>und geografisch exzellente Lage als Verbindung zwischen Europa und Asien/dem Nahen und Mittleren Osten</a:t>
            </a:r>
          </a:p>
          <a:p>
            <a:pPr marL="360363" indent="-360363">
              <a:buFont typeface="Wingdings" panose="05000000000000000000" pitchFamily="2" charset="2"/>
              <a:buChar char="§"/>
            </a:pPr>
            <a:r>
              <a:rPr lang="de-DE" dirty="0" smtClean="0"/>
              <a:t>Ambitionierte Infrastrukturprojekte, angestrebt zum 100jähirgen Bestehen der Republik Türkei 2023</a:t>
            </a:r>
          </a:p>
          <a:p>
            <a:pPr marL="652971" lvl="1" indent="-360363">
              <a:buFont typeface="Wingdings" panose="05000000000000000000" pitchFamily="2" charset="2"/>
              <a:buChar char="§"/>
            </a:pPr>
            <a:r>
              <a:rPr lang="de-DE" dirty="0" smtClean="0"/>
              <a:t>Dritter Flughafen für Istanbul</a:t>
            </a:r>
          </a:p>
          <a:p>
            <a:pPr marL="652971" lvl="1" indent="-360363">
              <a:buFont typeface="Wingdings" panose="05000000000000000000" pitchFamily="2" charset="2"/>
              <a:buChar char="§"/>
            </a:pPr>
            <a:r>
              <a:rPr lang="de-DE" dirty="0" smtClean="0"/>
              <a:t>Weitreichender Ausbau des (Schnell-)Straßennetzes</a:t>
            </a:r>
          </a:p>
          <a:p>
            <a:pPr marL="652971" lvl="1" indent="-360363">
              <a:buFont typeface="Wingdings" panose="05000000000000000000" pitchFamily="2" charset="2"/>
              <a:buChar char="§"/>
            </a:pPr>
            <a:r>
              <a:rPr lang="de-DE" dirty="0" smtClean="0"/>
              <a:t>Aufbau eines (Hochgeschwindigkeits-)Schienennetzes</a:t>
            </a:r>
          </a:p>
          <a:p>
            <a:pPr marL="652971" lvl="1" indent="-360363">
              <a:buFont typeface="Wingdings" panose="05000000000000000000" pitchFamily="2" charset="2"/>
              <a:buChar char="§"/>
            </a:pPr>
            <a:r>
              <a:rPr lang="de-DE" dirty="0" smtClean="0"/>
              <a:t>Weitere Vergrößerung der Kapazitäten in Schlüsselindustrien der türkischen Wirtschaft</a:t>
            </a:r>
          </a:p>
          <a:p>
            <a:pPr marL="835851" lvl="2" indent="-360363">
              <a:buFont typeface="Wingdings" panose="05000000000000000000" pitchFamily="2" charset="2"/>
              <a:buChar char="§"/>
            </a:pPr>
            <a:r>
              <a:rPr lang="de-DE" dirty="0" smtClean="0"/>
              <a:t>Automotive</a:t>
            </a:r>
          </a:p>
          <a:p>
            <a:pPr marL="835851" lvl="2" indent="-360363">
              <a:buFont typeface="Wingdings" panose="05000000000000000000" pitchFamily="2" charset="2"/>
              <a:buChar char="§"/>
            </a:pPr>
            <a:r>
              <a:rPr lang="de-DE" dirty="0" smtClean="0"/>
              <a:t>Chemische Industrie</a:t>
            </a:r>
          </a:p>
          <a:p>
            <a:pPr marL="835851" lvl="2" indent="-360363">
              <a:buFont typeface="Wingdings" panose="05000000000000000000" pitchFamily="2" charset="2"/>
              <a:buChar char="§"/>
            </a:pPr>
            <a:r>
              <a:rPr lang="de-DE" dirty="0" smtClean="0"/>
              <a:t>Dienstleistungssektor / Tourismus / Finanzsektor</a:t>
            </a:r>
          </a:p>
          <a:p>
            <a:pPr marL="360363" indent="-360363">
              <a:buFont typeface="Wingdings" panose="05000000000000000000" pitchFamily="2" charset="2"/>
              <a:buChar char="§"/>
            </a:pPr>
            <a:r>
              <a:rPr lang="de-DE" dirty="0" smtClean="0"/>
              <a:t>Politische Stabilität nach den letzten Wahlen (24. Juni 2018)</a:t>
            </a:r>
          </a:p>
        </p:txBody>
      </p:sp>
    </p:spTree>
    <p:extLst>
      <p:ext uri="{BB962C8B-B14F-4D97-AF65-F5344CB8AC3E}">
        <p14:creationId xmlns:p14="http://schemas.microsoft.com/office/powerpoint/2010/main" val="2467354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957" y="594359"/>
            <a:ext cx="3705900" cy="5257800"/>
          </a:xfrm>
          <a:ln w="3175">
            <a:solidFill>
              <a:schemeClr val="tx1"/>
            </a:solidFill>
          </a:ln>
        </p:spPr>
      </p:pic>
      <p:sp>
        <p:nvSpPr>
          <p:cNvPr id="8" name="Textplatzhalt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4446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III. VAE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7074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Vereinigte Arabische Emirate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963" y="1853010"/>
            <a:ext cx="10058400" cy="4009230"/>
          </a:xfrm>
        </p:spPr>
      </p:pic>
      <p:sp>
        <p:nvSpPr>
          <p:cNvPr id="5" name="Ellipse 4"/>
          <p:cNvSpPr/>
          <p:nvPr/>
        </p:nvSpPr>
        <p:spPr>
          <a:xfrm rot="19386296">
            <a:off x="8003655" y="4267160"/>
            <a:ext cx="725544" cy="454270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5605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Vereinigte Arabische Emirate</a:t>
            </a:r>
            <a:endParaRPr lang="de-DE" dirty="0"/>
          </a:p>
        </p:txBody>
      </p:sp>
      <p:graphicFrame>
        <p:nvGraphicFramePr>
          <p:cNvPr id="8" name="Inhaltsplatzhalter 7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516108613"/>
              </p:ext>
            </p:extLst>
          </p:nvPr>
        </p:nvGraphicFramePr>
        <p:xfrm>
          <a:off x="1096963" y="1846263"/>
          <a:ext cx="4938712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Inhaltsplatzhalter 1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19896995"/>
              </p:ext>
            </p:extLst>
          </p:nvPr>
        </p:nvGraphicFramePr>
        <p:xfrm>
          <a:off x="6218238" y="1846263"/>
          <a:ext cx="4937125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feld 4"/>
          <p:cNvSpPr txBox="1"/>
          <p:nvPr/>
        </p:nvSpPr>
        <p:spPr>
          <a:xfrm>
            <a:off x="1096963" y="5868988"/>
            <a:ext cx="36099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/>
              <a:t>Quelle: IWF</a:t>
            </a:r>
            <a:endParaRPr lang="de-DE" sz="1100" dirty="0"/>
          </a:p>
        </p:txBody>
      </p:sp>
    </p:spTree>
    <p:extLst>
      <p:ext uri="{BB962C8B-B14F-4D97-AF65-F5344CB8AC3E}">
        <p14:creationId xmlns:p14="http://schemas.microsoft.com/office/powerpoint/2010/main" val="346757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Vereinigte Arabische Emirate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6309043" y="5865682"/>
            <a:ext cx="36099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/>
              <a:t>Quelle: </a:t>
            </a:r>
            <a:r>
              <a:rPr lang="de-DE" sz="1100" dirty="0"/>
              <a:t>IWF; Statistisches </a:t>
            </a:r>
            <a:r>
              <a:rPr lang="de-DE" sz="1100" dirty="0" smtClean="0"/>
              <a:t>Bundesamt</a:t>
            </a:r>
            <a:endParaRPr lang="de-DE" sz="1100" dirty="0"/>
          </a:p>
        </p:txBody>
      </p:sp>
      <p:sp>
        <p:nvSpPr>
          <p:cNvPr id="8" name="Inhaltsplatzhalt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marL="0" indent="0">
              <a:buNone/>
              <a:tabLst>
                <a:tab pos="1619250" algn="l"/>
              </a:tabLst>
            </a:pPr>
            <a:r>
              <a:rPr lang="de-DE" dirty="0" smtClean="0"/>
              <a:t>Hauptstadt	Abu Dhabi</a:t>
            </a:r>
          </a:p>
          <a:p>
            <a:pPr marL="0" indent="0">
              <a:buNone/>
              <a:tabLst>
                <a:tab pos="1619250" algn="l"/>
              </a:tabLst>
            </a:pPr>
            <a:r>
              <a:rPr lang="de-DE" dirty="0" smtClean="0"/>
              <a:t>Bevölkerung</a:t>
            </a:r>
            <a:r>
              <a:rPr lang="de-DE" dirty="0"/>
              <a:t>	</a:t>
            </a:r>
            <a:r>
              <a:rPr lang="de-DE" dirty="0" smtClean="0"/>
              <a:t>9,8Mio.</a:t>
            </a:r>
          </a:p>
          <a:p>
            <a:pPr marL="0" indent="0">
              <a:buNone/>
              <a:tabLst>
                <a:tab pos="1619250" algn="l"/>
              </a:tabLst>
            </a:pPr>
            <a:r>
              <a:rPr lang="de-DE" dirty="0" smtClean="0"/>
              <a:t>Größe</a:t>
            </a:r>
            <a:r>
              <a:rPr lang="de-DE" dirty="0"/>
              <a:t>	</a:t>
            </a:r>
            <a:r>
              <a:rPr lang="de-DE" dirty="0" smtClean="0"/>
              <a:t>83.600 km²</a:t>
            </a:r>
          </a:p>
          <a:p>
            <a:pPr marL="0" indent="0">
              <a:buNone/>
              <a:tabLst>
                <a:tab pos="1619250" algn="l"/>
              </a:tabLst>
            </a:pPr>
            <a:r>
              <a:rPr lang="de-DE" dirty="0" smtClean="0"/>
              <a:t>BIP (2019)	USD 405,8* Mrd.</a:t>
            </a:r>
          </a:p>
          <a:p>
            <a:pPr marL="0" indent="0">
              <a:buNone/>
              <a:tabLst>
                <a:tab pos="1619250" algn="l"/>
              </a:tabLst>
            </a:pPr>
            <a:endParaRPr lang="de-DE" dirty="0"/>
          </a:p>
          <a:p>
            <a:pPr marL="0" indent="0">
              <a:buNone/>
              <a:tabLst>
                <a:tab pos="1619250" algn="l"/>
              </a:tabLst>
            </a:pP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1097278" y="5865682"/>
            <a:ext cx="36099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/>
              <a:t>Quelle: Statistisches Bundesamt; GTAI</a:t>
            </a:r>
            <a:endParaRPr lang="de-DE" sz="1100" dirty="0"/>
          </a:p>
        </p:txBody>
      </p:sp>
      <p:graphicFrame>
        <p:nvGraphicFramePr>
          <p:cNvPr id="10" name="Inhaltsplatzhalter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474249626"/>
              </p:ext>
            </p:extLst>
          </p:nvPr>
        </p:nvGraphicFramePr>
        <p:xfrm>
          <a:off x="6218238" y="1846263"/>
          <a:ext cx="4937125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295589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Vereinigte Arabische Emirate</a:t>
            </a:r>
            <a:endParaRPr lang="de-DE" dirty="0"/>
          </a:p>
        </p:txBody>
      </p:sp>
      <p:graphicFrame>
        <p:nvGraphicFramePr>
          <p:cNvPr id="14" name="Inhaltsplatzhalter 1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40784898"/>
              </p:ext>
            </p:extLst>
          </p:nvPr>
        </p:nvGraphicFramePr>
        <p:xfrm>
          <a:off x="1096963" y="1846263"/>
          <a:ext cx="4938712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feld 6"/>
          <p:cNvSpPr txBox="1"/>
          <p:nvPr/>
        </p:nvSpPr>
        <p:spPr>
          <a:xfrm>
            <a:off x="1097278" y="5865682"/>
            <a:ext cx="36099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/>
              <a:t>Quelle: GTAI</a:t>
            </a:r>
            <a:endParaRPr lang="de-DE" sz="1100" dirty="0"/>
          </a:p>
        </p:txBody>
      </p:sp>
      <p:sp>
        <p:nvSpPr>
          <p:cNvPr id="8" name="Textfeld 7"/>
          <p:cNvSpPr txBox="1"/>
          <p:nvPr/>
        </p:nvSpPr>
        <p:spPr>
          <a:xfrm>
            <a:off x="6309043" y="5865682"/>
            <a:ext cx="36099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/>
              <a:t>Quelle: GTAI</a:t>
            </a:r>
            <a:endParaRPr lang="de-DE" sz="1100" dirty="0"/>
          </a:p>
        </p:txBody>
      </p:sp>
      <p:graphicFrame>
        <p:nvGraphicFramePr>
          <p:cNvPr id="18" name="Inhaltsplatzhalter 1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112738876"/>
              </p:ext>
            </p:extLst>
          </p:nvPr>
        </p:nvGraphicFramePr>
        <p:xfrm>
          <a:off x="6218555" y="1842957"/>
          <a:ext cx="4937125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795802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IV. Abschließende Betrachtung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453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Abschließende Betrachtung</a:t>
            </a:r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0363" indent="-360363">
              <a:buFont typeface="Wingdings" panose="05000000000000000000" pitchFamily="2" charset="2"/>
              <a:buChar char="§"/>
            </a:pPr>
            <a:r>
              <a:rPr lang="de-DE" dirty="0" smtClean="0"/>
              <a:t>Hohe Investitionen geplant oder bereits bewilligt in zahlreichen Staaten</a:t>
            </a:r>
          </a:p>
          <a:p>
            <a:pPr marL="360363" indent="-360363">
              <a:buFont typeface="Wingdings" panose="05000000000000000000" pitchFamily="2" charset="2"/>
              <a:buChar char="§"/>
            </a:pPr>
            <a:r>
              <a:rPr lang="de-DE" dirty="0" smtClean="0"/>
              <a:t>Weitere Sektoren und eine allgemeine Diversifizierung der Wirtschaft als Zielsetzung, Chancen für deutsche Unternehmen</a:t>
            </a:r>
          </a:p>
          <a:p>
            <a:pPr marL="360363" indent="-360363">
              <a:buFont typeface="Wingdings" panose="05000000000000000000" pitchFamily="2" charset="2"/>
              <a:buChar char="§"/>
            </a:pPr>
            <a:r>
              <a:rPr lang="de-DE" dirty="0" smtClean="0"/>
              <a:t>NUMOV als starker Partner für Ihr Engagement in der Region</a:t>
            </a:r>
          </a:p>
        </p:txBody>
      </p:sp>
    </p:spTree>
    <p:extLst>
      <p:ext uri="{BB962C8B-B14F-4D97-AF65-F5344CB8AC3E}">
        <p14:creationId xmlns:p14="http://schemas.microsoft.com/office/powerpoint/2010/main" val="69042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NUMOV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95304" y="1737360"/>
            <a:ext cx="2284875" cy="3251200"/>
          </a:xfrm>
          <a:prstGeom prst="rect">
            <a:avLst/>
          </a:prstGeom>
          <a:ln w="1905">
            <a:solidFill>
              <a:schemeClr val="tx1"/>
            </a:solidFill>
          </a:ln>
        </p:spPr>
      </p:pic>
      <p:sp>
        <p:nvSpPr>
          <p:cNvPr id="6" name="Inhaltsplatzhalter 4"/>
          <p:cNvSpPr txBox="1">
            <a:spLocks/>
          </p:cNvSpPr>
          <p:nvPr/>
        </p:nvSpPr>
        <p:spPr>
          <a:xfrm>
            <a:off x="1097280" y="1845734"/>
            <a:ext cx="7392379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363" indent="-360363">
              <a:buFont typeface="Wingdings" panose="05000000000000000000" pitchFamily="2" charset="2"/>
              <a:buChar char="§"/>
            </a:pPr>
            <a:r>
              <a:rPr lang="de-DE" dirty="0" smtClean="0"/>
              <a:t>Organisation von Konferenzen, Workshops und Seminaren zu verschiedenen Themen und Ländern</a:t>
            </a:r>
          </a:p>
          <a:p>
            <a:pPr marL="360363" indent="-360363">
              <a:buFont typeface="Wingdings" panose="05000000000000000000" pitchFamily="2" charset="2"/>
              <a:buChar char="§"/>
            </a:pPr>
            <a:r>
              <a:rPr lang="de-DE" dirty="0" smtClean="0"/>
              <a:t>Vielzahl an Publikationen</a:t>
            </a:r>
          </a:p>
          <a:p>
            <a:pPr marL="543243" lvl="2" indent="-360363">
              <a:buFont typeface="Wingdings" panose="05000000000000000000" pitchFamily="2" charset="2"/>
              <a:buChar char="§"/>
            </a:pPr>
            <a:r>
              <a:rPr lang="de-DE" dirty="0" smtClean="0"/>
              <a:t>Wirtschaftsratgeber (Türkei, Iran, Oman, Saudi-Arabien)</a:t>
            </a:r>
          </a:p>
          <a:p>
            <a:pPr marL="543243" lvl="2" indent="-360363">
              <a:buFont typeface="Wingdings" panose="05000000000000000000" pitchFamily="2" charset="2"/>
              <a:buChar char="§"/>
            </a:pPr>
            <a:r>
              <a:rPr lang="de-DE" dirty="0" smtClean="0"/>
              <a:t>Near and Middle East Economic Handbook (2019 neu erschienen)</a:t>
            </a:r>
          </a:p>
          <a:p>
            <a:pPr marL="543243" lvl="2" indent="-360363">
              <a:buFont typeface="Wingdings" panose="05000000000000000000" pitchFamily="2" charset="2"/>
              <a:buChar char="§"/>
            </a:pPr>
            <a:r>
              <a:rPr lang="de-DE" dirty="0" err="1" smtClean="0"/>
              <a:t>WirtschaftsForum</a:t>
            </a:r>
            <a:r>
              <a:rPr lang="de-DE" dirty="0" smtClean="0"/>
              <a:t> Nah- und Mittelost (alle 2 Monate)</a:t>
            </a:r>
          </a:p>
          <a:p>
            <a:pPr marL="360363" indent="-360363">
              <a:buFont typeface="Wingdings" panose="05000000000000000000" pitchFamily="2" charset="2"/>
              <a:buChar char="§"/>
            </a:pPr>
            <a:r>
              <a:rPr lang="de-DE" dirty="0" smtClean="0"/>
              <a:t>Versand verschiedener „Hotlines“ zu Ausschreibungen, aktuellen Entwicklungen in einzelnen Ländern etc.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99799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DE" sz="6600" dirty="0" smtClean="0"/>
              <a:t>Vielen Dank für Ihre Aufmerksamkeit</a:t>
            </a:r>
            <a:endParaRPr lang="de-DE" sz="66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>
                <a:hlinkClick r:id="rId2"/>
              </a:rPr>
              <a:t>numov@numov.de</a:t>
            </a:r>
            <a:endParaRPr lang="de-DE" dirty="0" smtClean="0"/>
          </a:p>
          <a:p>
            <a:r>
              <a:rPr lang="de-DE" dirty="0" smtClean="0">
                <a:hlinkClick r:id="rId3"/>
              </a:rPr>
              <a:t>www.numov.de</a:t>
            </a:r>
            <a:r>
              <a:rPr lang="de-DE" dirty="0" smtClean="0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8755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ückblick">
  <a:themeElements>
    <a:clrScheme name="Rückblick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ückblick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ückblick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554</Words>
  <Application>Microsoft Office PowerPoint</Application>
  <PresentationFormat>Breitbild</PresentationFormat>
  <Paragraphs>136</Paragraphs>
  <Slides>26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26</vt:i4>
      </vt:variant>
    </vt:vector>
  </HeadingPairs>
  <TitlesOfParts>
    <vt:vector size="31" baseType="lpstr">
      <vt:lpstr>Calibri</vt:lpstr>
      <vt:lpstr>Calibri Light</vt:lpstr>
      <vt:lpstr>Wingdings</vt:lpstr>
      <vt:lpstr>Wingdings 2</vt:lpstr>
      <vt:lpstr>Rückblick</vt:lpstr>
      <vt:lpstr>Iran, Türkei, VAE</vt:lpstr>
      <vt:lpstr>Gliederung</vt:lpstr>
      <vt:lpstr>I. Iran</vt:lpstr>
      <vt:lpstr>Iran</vt:lpstr>
      <vt:lpstr>Iran</vt:lpstr>
      <vt:lpstr>Iran</vt:lpstr>
      <vt:lpstr>Iran</vt:lpstr>
      <vt:lpstr>Iran</vt:lpstr>
      <vt:lpstr>Iran</vt:lpstr>
      <vt:lpstr>PowerPoint-Präsentation</vt:lpstr>
      <vt:lpstr>II. Türkei</vt:lpstr>
      <vt:lpstr>Türkei</vt:lpstr>
      <vt:lpstr>Türkei</vt:lpstr>
      <vt:lpstr>Türkei</vt:lpstr>
      <vt:lpstr>Türkei</vt:lpstr>
      <vt:lpstr>Türkei</vt:lpstr>
      <vt:lpstr>PowerPoint-Präsentation</vt:lpstr>
      <vt:lpstr>III. VAE</vt:lpstr>
      <vt:lpstr>Vereinigte Arabische Emirate</vt:lpstr>
      <vt:lpstr>Vereinigte Arabische Emirate</vt:lpstr>
      <vt:lpstr>Vereinigte Arabische Emirate</vt:lpstr>
      <vt:lpstr>Vereinigte Arabische Emirate</vt:lpstr>
      <vt:lpstr>IV. Abschließende Betrachtung</vt:lpstr>
      <vt:lpstr>Abschließende Betrachtung</vt:lpstr>
      <vt:lpstr>NUMOV</vt:lpstr>
      <vt:lpstr>Vielen Dank für Ihre Aufmerksamkeit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Wirtschaftliche Entwicklung  der arabischen Golfstaaten und Irans</dc:title>
  <dc:creator>User</dc:creator>
  <cp:lastModifiedBy>Benedikt van den Woldenberg</cp:lastModifiedBy>
  <cp:revision>514</cp:revision>
  <dcterms:created xsi:type="dcterms:W3CDTF">2015-05-12T07:15:11Z</dcterms:created>
  <dcterms:modified xsi:type="dcterms:W3CDTF">2020-01-23T13:22:04Z</dcterms:modified>
</cp:coreProperties>
</file>